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  <p:sldMasterId id="2147483672" r:id="rId5"/>
    <p:sldMasterId id="2147483696" r:id="rId6"/>
    <p:sldMasterId id="2147483716" r:id="rId7"/>
    <p:sldMasterId id="2147483722" r:id="rId8"/>
    <p:sldMasterId id="2147483728" r:id="rId9"/>
    <p:sldMasterId id="2147483740" r:id="rId10"/>
    <p:sldMasterId id="2147483752" r:id="rId11"/>
    <p:sldMasterId id="2147483777" r:id="rId12"/>
    <p:sldMasterId id="2147483883" r:id="rId13"/>
    <p:sldMasterId id="2147483900" r:id="rId14"/>
  </p:sldMasterIdLst>
  <p:notesMasterIdLst>
    <p:notesMasterId r:id="rId57"/>
  </p:notesMasterIdLst>
  <p:sldIdLst>
    <p:sldId id="601" r:id="rId15"/>
    <p:sldId id="602" r:id="rId16"/>
    <p:sldId id="603" r:id="rId17"/>
    <p:sldId id="604" r:id="rId18"/>
    <p:sldId id="606" r:id="rId19"/>
    <p:sldId id="607" r:id="rId20"/>
    <p:sldId id="608" r:id="rId21"/>
    <p:sldId id="1016" r:id="rId22"/>
    <p:sldId id="1014" r:id="rId23"/>
    <p:sldId id="979" r:id="rId24"/>
    <p:sldId id="1000" r:id="rId25"/>
    <p:sldId id="967" r:id="rId26"/>
    <p:sldId id="968" r:id="rId27"/>
    <p:sldId id="995" r:id="rId28"/>
    <p:sldId id="996" r:id="rId29"/>
    <p:sldId id="997" r:id="rId30"/>
    <p:sldId id="998" r:id="rId31"/>
    <p:sldId id="960" r:id="rId32"/>
    <p:sldId id="1006" r:id="rId33"/>
    <p:sldId id="983" r:id="rId34"/>
    <p:sldId id="985" r:id="rId35"/>
    <p:sldId id="959" r:id="rId36"/>
    <p:sldId id="1005" r:id="rId37"/>
    <p:sldId id="988" r:id="rId38"/>
    <p:sldId id="993" r:id="rId39"/>
    <p:sldId id="1002" r:id="rId40"/>
    <p:sldId id="992" r:id="rId41"/>
    <p:sldId id="1008" r:id="rId42"/>
    <p:sldId id="1010" r:id="rId43"/>
    <p:sldId id="1012" r:id="rId44"/>
    <p:sldId id="994" r:id="rId45"/>
    <p:sldId id="1003" r:id="rId46"/>
    <p:sldId id="986" r:id="rId47"/>
    <p:sldId id="981" r:id="rId48"/>
    <p:sldId id="1017" r:id="rId49"/>
    <p:sldId id="1018" r:id="rId50"/>
    <p:sldId id="962" r:id="rId51"/>
    <p:sldId id="999" r:id="rId52"/>
    <p:sldId id="987" r:id="rId53"/>
    <p:sldId id="1004" r:id="rId54"/>
    <p:sldId id="912" r:id="rId55"/>
    <p:sldId id="610" r:id="rId5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Kim" initials="SK" lastIdx="1" clrIdx="0">
    <p:extLst>
      <p:ext uri="{19B8F6BF-5375-455C-9EA6-DF929625EA0E}">
        <p15:presenceInfo xmlns:p15="http://schemas.microsoft.com/office/powerpoint/2012/main" userId="S::sarakim@uw.edu::6db5e9b9-57ae-4230-8be2-e53da814fa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969"/>
    <a:srgbClr val="718C58"/>
    <a:srgbClr val="51653F"/>
    <a:srgbClr val="FAB550"/>
    <a:srgbClr val="EE6A5C"/>
    <a:srgbClr val="5B1967"/>
    <a:srgbClr val="701F7F"/>
    <a:srgbClr val="DBBFFC"/>
    <a:srgbClr val="C38FE5"/>
    <a:srgbClr val="FFD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234" autoAdjust="0"/>
    <p:restoredTop sz="94767" autoAdjust="0"/>
  </p:normalViewPr>
  <p:slideViewPr>
    <p:cSldViewPr snapToGrid="0" snapToObjects="1">
      <p:cViewPr varScale="1">
        <p:scale>
          <a:sx n="139" d="100"/>
          <a:sy n="139" d="100"/>
        </p:scale>
        <p:origin x="5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7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A92B-8EBA-C94A-B34F-4791556728BB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A176-FBFD-A841-B847-64F089723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72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2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4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FA176-FBFD-A841-B847-64F0897237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FA176-FBFD-A841-B847-64F0897237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6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everyone has a PM on their team</a:t>
            </a:r>
            <a:r>
              <a:rPr lang="en-US" baseline="0" dirty="0"/>
              <a:t> – but again, every PI is expected to be a project manager, and that expectation similarly trickles down to our senior scientists, research coordinators, and administrators. Many do not have formal training in project management.</a:t>
            </a:r>
          </a:p>
          <a:p>
            <a:endParaRPr lang="en-US" baseline="0" dirty="0"/>
          </a:p>
          <a:p>
            <a:r>
              <a:rPr lang="en-US" dirty="0"/>
              <a:t>Project</a:t>
            </a:r>
            <a:r>
              <a:rPr lang="en-US" baseline="0" dirty="0"/>
              <a:t> management is understanding how these items will impact one another – and being prepared with a plan for when those things can – and WILL – occur. You can’t be prepared for every scenario, but you can be prepared to address every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0D31A-DD45-4C69-B514-1ACE2C292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2205-E805-442F-9A3F-26C3EBE8EA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2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Success is many</a:t>
            </a:r>
            <a:r>
              <a:rPr lang="en-US" baseline="0" dirty="0"/>
              <a:t> projects being conducted simultaneously. You can survive on one project at a time. But how to build a system that you can support a team? How to manage a project portfolio, not just a project?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2205-E805-442F-9A3F-26C3EBE8EA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9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/>
              <a:t>Establish Baseline: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Fine-tuning. Create, estimate, edit, adjust, balance – and on, and on, until it’s right. </a:t>
            </a:r>
          </a:p>
          <a:p>
            <a:r>
              <a:rPr lang="en-US" sz="900" b="1" dirty="0"/>
              <a:t>Kick-off: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With entire project team, review the SOW, experiments (high level) and schedule of events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Set expectations for spending.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Things change! Address issues. Get ahead of it!</a:t>
            </a:r>
          </a:p>
          <a:p>
            <a:r>
              <a:rPr lang="en-US" sz="900" b="1" dirty="0"/>
              <a:t>Project Execution: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Monitoring = make ongoing adjustments as needed, within sponsors confines. Measure project progress vs. expenditures, time expended vs. budgeted. </a:t>
            </a:r>
          </a:p>
          <a:p>
            <a:r>
              <a:rPr lang="en-US" sz="900" b="1" dirty="0"/>
              <a:t>Lessons Learned: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Drive your new grants by your lessons learned. Better estimates, better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2205-E805-442F-9A3F-26C3EBE8EA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8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/>
              <a:t>Aric: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/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/>
              <a:t>ITHS is a partnership between University of Washington, Fred Hutch, and Seattle Children's. We work across the 5 state WWAMI (Washington, Wyoming, Alaska, Montana, and Idaho) region. We have both clinical and academic partners throughout the region.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7F84C-A79A-4B69-A811-CA2F9D1E0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78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13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0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Remember: if you can determine how much you need for the smallest component of work, you can use your multipliers to determine the cost.</a:t>
            </a:r>
            <a:r>
              <a:rPr lang="en-US" baseline="0" dirty="0"/>
              <a:t> This is significantly easier than trying to multiply it all out up front.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What types of personnel (scientist, assistant, technician, etc.) should you include for this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These answers will vary greatly</a:t>
            </a:r>
            <a:r>
              <a:rPr lang="en-US" b="0" baseline="0" dirty="0"/>
              <a:t> by how your lab functions and how your institute titles people. It will also depend on the end-goal of the project! Is this for future clinical use? IND enabling? Or pilot study to generate data for a potential R01? Maybe… PI (oversight), Research scientist (with a lot of experience in this assay), What about: Lab manager? Student assistant or research assistant?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Bonus: What is NOT written, but may need to be considered?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b="0" baseline="0" dirty="0"/>
              <a:t>What about analysis? Statistician or </a:t>
            </a:r>
            <a:r>
              <a:rPr lang="en-US" b="0" baseline="0" dirty="0" err="1"/>
              <a:t>biostat</a:t>
            </a:r>
            <a:r>
              <a:rPr lang="en-US" b="0" baseline="0" dirty="0"/>
              <a:t> consultant? Do you, as the PI, have the qualifications or skills to analyze these data? </a:t>
            </a:r>
            <a:endParaRPr lang="en-US" i="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i="0" baseline="0" dirty="0"/>
              <a:t>What if an assay doesn’t work? Always build in a fudge factor for repeat work! We usually do 10-20%. </a:t>
            </a:r>
            <a:endParaRPr lang="en-US" i="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i="0" dirty="0"/>
              <a:t>Can you order in bulk</a:t>
            </a:r>
            <a:r>
              <a:rPr lang="en-US" i="0" baseline="0" dirty="0"/>
              <a:t> for the reagents needed? Are there s</a:t>
            </a:r>
            <a:r>
              <a:rPr lang="en-US" i="0" dirty="0"/>
              <a:t>helf-life considerations?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i="0" dirty="0"/>
              <a:t>Can you outsource</a:t>
            </a:r>
            <a:r>
              <a:rPr lang="en-US" i="0" baseline="0" dirty="0"/>
              <a:t> the preparation of these reagents? For example, can you ask for peptide vialing services for additional fee?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i="0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25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our “workhorse” assays – the ones we know through and through – we take our developed SOP and we itemize each step out to a tangible component. We derive the number of items we’ll need for each of those divided up components – and then ask a fiscal specialist (or personnel available to you) to provide quotes for the cost of each of those items. From this we can determine our cost per smallest-cost-driving component. </a:t>
            </a:r>
          </a:p>
          <a:p>
            <a:endParaRPr lang="en-US" baseline="0" dirty="0"/>
          </a:p>
          <a:p>
            <a:r>
              <a:rPr lang="en-US" baseline="0" dirty="0"/>
              <a:t>We then develop a formula that will multiply out the cost per subject/stimulant for us – this way, we can multiply as needed for a huge variety of conditions. Maybe we’re using mice – and we have 400 samples instead of 20, but we have only 4 stimulants per subject.</a:t>
            </a:r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It took a LOT to develop this sheet initially. It is likely not worth the time to develop a worksheet this involved if you’ll only do the</a:t>
            </a:r>
            <a:r>
              <a:rPr lang="en-US" dirty="0"/>
              <a:t> assay</a:t>
            </a:r>
            <a:r>
              <a:rPr lang="en-US" baseline="0" dirty="0"/>
              <a:t> once. If the assay is something you plan to do time and time again, or if a large portion of your grant depends on this work – and it is liable to change based on the cap of this award – OR if you plan to put this scope in to multiple sponsors, with varying degrees of complexity,</a:t>
            </a:r>
            <a:r>
              <a:rPr lang="en-US" dirty="0"/>
              <a:t> then developing a good tool </a:t>
            </a:r>
            <a:r>
              <a:rPr lang="en-US" baseline="0" dirty="0"/>
              <a:t>will save you a lot of time in the long run.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92295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</p:spTree>
    <p:extLst>
      <p:ext uri="{BB962C8B-B14F-4D97-AF65-F5344CB8AC3E}">
        <p14:creationId xmlns:p14="http://schemas.microsoft.com/office/powerpoint/2010/main" val="3669645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46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Aric: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ITHS has a lot of different resources that are available across the spectrum of clinical and translational research.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Research Support Services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Community Engagement – really focuses on regional and community based practice networks along with some opportunities to interact with patients and community based organizations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Education and Training through career development, structured training programs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Funding awards that are available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7F84C-A79A-4B69-A811-CA2F9D1E0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146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11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48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05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20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84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16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65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62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FA176-FBFD-A841-B847-64F0897237A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54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Aric: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7F84C-A79A-4B69-A811-CA2F9D1E0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3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7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4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3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0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400"/>
            <a:endParaRPr lang="en-US" sz="9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A176-FBFD-A841-B847-64F0897237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2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2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0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3096"/>
            <a:ext cx="3962400" cy="515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1475" y="210742"/>
            <a:ext cx="5757862" cy="705944"/>
          </a:xfrm>
        </p:spPr>
        <p:txBody>
          <a:bodyPr>
            <a:normAutofit/>
          </a:bodyPr>
          <a:lstStyle>
            <a:lvl1pPr algn="l">
              <a:defRPr sz="2025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6" y="923829"/>
            <a:ext cx="4200525" cy="1071563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697409"/>
            <a:ext cx="2498576" cy="2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06C72C22-D4CC-4925-8E30-0B369E7FCC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BE2329A-E3A4-4EB0-9B5D-CDFB4778C0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D700F261-CED9-41B2-97F0-202ED306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6" y="54411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B0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 dirty="0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8B1A26C0-864C-48FF-A81B-947C1AF3D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436" name="Picture 20" descr="SC UW 3CHoriz logo">
            <a:extLst>
              <a:ext uri="{FF2B5EF4-FFF2-40B4-BE49-F238E27FC236}">
                <a16:creationId xmlns:a16="http://schemas.microsoft.com/office/drawing/2014/main" id="{FEEA5F7B-980D-45F3-99C1-0D2540CD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1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6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2151-4849-4155-AC4F-0009C17A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76CD-DE64-48DB-ACC9-C341760B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156A-1E73-4571-843C-666ED69A2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4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6E25-DB76-4BB8-ADA8-0974DBE0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9F836-D2D8-403F-94F2-9DAA6C99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60E00-8C8A-402E-A7A8-DB16A9B2A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3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257-3DCB-4302-897A-352EBA12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6F58-1891-4869-9800-3BB784C92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6A595-0A0A-4D6A-8F89-E6A93463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02341-A613-463C-A2CD-C0185226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4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EC1A-0500-474A-9815-B6572F22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3453-748E-43CE-B724-2F1D74B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CA876-C3FD-47E4-A84D-7BA18A10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9B367-5A4A-4E6E-9340-5A2F1B744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EB5E9-5626-46FF-8FD0-2C14FA198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DCF-F7F0-4DD4-BFE0-B90DD0D35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0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3A9D-03F3-4426-BCE6-068E6220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E0B87-87A4-4B22-980E-923589E02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42101-C8EB-4569-805D-9AE05AA00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7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9714-2387-4939-91BB-DB1C502D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F946-4180-4887-9BC5-F1F3AA01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96BB-B4EA-45F5-8EB8-018D8E1B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19E6-50FB-4351-A666-516734F8D0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D91A-8734-485B-B233-3ED3E16F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66534-B1CA-41EC-B11B-92932A2A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828C-1AD1-48ED-8649-043F85BF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9BF5-813C-42F6-8C59-01A3753F9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314D-40BD-44F4-8BF6-6EB5D543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1239A-54D3-45D0-8999-3D59B555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963F0-1DF8-49DC-9F97-2C0FF14DF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23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B61AA-0F92-4726-9696-919C7B05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50A43-80CE-4BD0-94A2-46774AD3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E389-EFCA-4389-8C27-893A12627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89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3096"/>
            <a:ext cx="3962400" cy="515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1475" y="210742"/>
            <a:ext cx="5757862" cy="705944"/>
          </a:xfrm>
        </p:spPr>
        <p:txBody>
          <a:bodyPr>
            <a:normAutofit/>
          </a:bodyPr>
          <a:lstStyle>
            <a:lvl1pPr algn="l">
              <a:defRPr sz="2025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6" y="923829"/>
            <a:ext cx="4200525" cy="1071563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697409"/>
            <a:ext cx="2498576" cy="2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Picture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428625"/>
            <a:ext cx="4090988" cy="425767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85725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7" y="1078396"/>
            <a:ext cx="4229511" cy="5882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1" y="1557262"/>
            <a:ext cx="379981" cy="46667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400176"/>
            <a:ext cx="4452494" cy="115578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1834646"/>
            <a:ext cx="4452494" cy="3547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3" y="2301568"/>
            <a:ext cx="4452495" cy="2384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32900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188850"/>
            <a:ext cx="8562209" cy="24785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439467"/>
            <a:ext cx="8562208" cy="592931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86263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- Purple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225380"/>
            <a:ext cx="8567304" cy="6331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7" y="2996894"/>
            <a:ext cx="485665" cy="46667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28176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1885" y="0"/>
            <a:ext cx="9167450" cy="5200095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412373" y="4403011"/>
            <a:ext cx="4763687" cy="808064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1" y="2746263"/>
            <a:ext cx="379981" cy="46667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962" y="1053380"/>
            <a:ext cx="8607734" cy="1475492"/>
          </a:xfrm>
        </p:spPr>
        <p:txBody>
          <a:bodyPr anchor="b" anchorCtr="0">
            <a:normAutofit/>
          </a:bodyPr>
          <a:lstStyle>
            <a:lvl1pPr>
              <a:defRPr sz="495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646" y="3149902"/>
            <a:ext cx="6632162" cy="2477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5646" y="3408590"/>
            <a:ext cx="6632162" cy="326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6858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0287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3716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Month 0000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380872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5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4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428625"/>
            <a:ext cx="4090988" cy="425767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85725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7" y="1078396"/>
            <a:ext cx="4229511" cy="5882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1" y="1557262"/>
            <a:ext cx="379981" cy="46667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400176"/>
            <a:ext cx="4452494" cy="115578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1834646"/>
            <a:ext cx="4452494" cy="3547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3" y="2301568"/>
            <a:ext cx="4452495" cy="2384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91417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188850"/>
            <a:ext cx="8562209" cy="24785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439467"/>
            <a:ext cx="8562208" cy="592931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411941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225380"/>
            <a:ext cx="8567304" cy="6331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7" y="2996894"/>
            <a:ext cx="485665" cy="46667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36480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0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428625"/>
            <a:ext cx="4090988" cy="425767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85725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7" y="1078396"/>
            <a:ext cx="4229511" cy="5882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1" y="1557262"/>
            <a:ext cx="379981" cy="46667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400176"/>
            <a:ext cx="4452494" cy="115578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1834646"/>
            <a:ext cx="4452494" cy="3547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3" y="2301568"/>
            <a:ext cx="4452495" cy="2384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7429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188850"/>
            <a:ext cx="8562209" cy="24785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439467"/>
            <a:ext cx="8562208" cy="592931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83020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225380"/>
            <a:ext cx="8567304" cy="6331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7" y="2996894"/>
            <a:ext cx="485665" cy="46667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18924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2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67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5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41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3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62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4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82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6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46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06C72C22-D4CC-4925-8E30-0B369E7FCC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BE2329A-E3A4-4EB0-9B5D-CDFB4778C0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D700F261-CED9-41B2-97F0-202ED306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6" y="54411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B0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 dirty="0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8B1A26C0-864C-48FF-A81B-947C1AF3D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436" name="Picture 20" descr="SC UW 3CHoriz logo">
            <a:extLst>
              <a:ext uri="{FF2B5EF4-FFF2-40B4-BE49-F238E27FC236}">
                <a16:creationId xmlns:a16="http://schemas.microsoft.com/office/drawing/2014/main" id="{FEEA5F7B-980D-45F3-99C1-0D2540CD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1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2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60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2151-4849-4155-AC4F-0009C17A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76CD-DE64-48DB-ACC9-C341760B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156A-1E73-4571-843C-666ED69A2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94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6E25-DB76-4BB8-ADA8-0974DBE0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9F836-D2D8-403F-94F2-9DAA6C99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60E00-8C8A-402E-A7A8-DB16A9B2A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93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257-3DCB-4302-897A-352EBA12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6F58-1891-4869-9800-3BB784C92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6A595-0A0A-4D6A-8F89-E6A93463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02341-A613-463C-A2CD-C0185226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05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EC1A-0500-474A-9815-B6572F22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3453-748E-43CE-B724-2F1D74B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CA876-C3FD-47E4-A84D-7BA18A10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9B367-5A4A-4E6E-9340-5A2F1B744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EB5E9-5626-46FF-8FD0-2C14FA198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DCF-F7F0-4DD4-BFE0-B90DD0D35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6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3A9D-03F3-4426-BCE6-068E6220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E0B87-87A4-4B22-980E-923589E02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68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42101-C8EB-4569-805D-9AE05AA00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27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9714-2387-4939-91BB-DB1C502D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F946-4180-4887-9BC5-F1F3AA01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96BB-B4EA-45F5-8EB8-018D8E1B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19E6-50FB-4351-A666-516734F8D0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95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D91A-8734-485B-B233-3ED3E16F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66534-B1CA-41EC-B11B-92932A2A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828C-1AD1-48ED-8649-043F85BF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9BF5-813C-42F6-8C59-01A3753F9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2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314D-40BD-44F4-8BF6-6EB5D543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1239A-54D3-45D0-8999-3D59B555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963F0-1DF8-49DC-9F97-2C0FF14DF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41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B61AA-0F92-4726-9696-919C7B05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50A43-80CE-4BD0-94A2-46774AD3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E389-EFCA-4389-8C27-893A12627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58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06C72C22-D4CC-4925-8E30-0B369E7FCC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BE2329A-E3A4-4EB0-9B5D-CDFB4778C0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D700F261-CED9-41B2-97F0-202ED306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6" y="54411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B0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 dirty="0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8B1A26C0-864C-48FF-A81B-947C1AF3D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436" name="Picture 20" descr="SC UW 3CHoriz logo">
            <a:extLst>
              <a:ext uri="{FF2B5EF4-FFF2-40B4-BE49-F238E27FC236}">
                <a16:creationId xmlns:a16="http://schemas.microsoft.com/office/drawing/2014/main" id="{FEEA5F7B-980D-45F3-99C1-0D2540CD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1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8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2151-4849-4155-AC4F-0009C17A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76CD-DE64-48DB-ACC9-C341760B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156A-1E73-4571-843C-666ED69A2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1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6E25-DB76-4BB8-ADA8-0974DBE0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9F836-D2D8-403F-94F2-9DAA6C99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60E00-8C8A-402E-A7A8-DB16A9B2A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36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257-3DCB-4302-897A-352EBA12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6F58-1891-4869-9800-3BB784C92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6A595-0A0A-4D6A-8F89-E6A93463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02341-A613-463C-A2CD-C0185226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4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EC1A-0500-474A-9815-B6572F22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3453-748E-43CE-B724-2F1D74B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CA876-C3FD-47E4-A84D-7BA18A10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9B367-5A4A-4E6E-9340-5A2F1B744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EB5E9-5626-46FF-8FD0-2C14FA198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DCF-F7F0-4DD4-BFE0-B90DD0D35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41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3A9D-03F3-4426-BCE6-068E6220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E0B87-87A4-4B22-980E-923589E02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64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42101-C8EB-4569-805D-9AE05AA00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97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9714-2387-4939-91BB-DB1C502D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F946-4180-4887-9BC5-F1F3AA01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96BB-B4EA-45F5-8EB8-018D8E1B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19E6-50FB-4351-A666-516734F8D0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6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D91A-8734-485B-B233-3ED3E16F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66534-B1CA-41EC-B11B-92932A2A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828C-1AD1-48ED-8649-043F85BF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9BF5-813C-42F6-8C59-01A3753F9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9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314D-40BD-44F4-8BF6-6EB5D543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1239A-54D3-45D0-8999-3D59B555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963F0-1DF8-49DC-9F97-2C0FF14DF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9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293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B61AA-0F92-4726-9696-919C7B05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50A43-80CE-4BD0-94A2-46774AD3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E389-EFCA-4389-8C27-893A12627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6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7368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428625"/>
            <a:ext cx="4090988" cy="425767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85725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7" y="1078396"/>
            <a:ext cx="4229511" cy="5882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1" y="1557262"/>
            <a:ext cx="379981" cy="46667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400176"/>
            <a:ext cx="4452494" cy="115578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1834646"/>
            <a:ext cx="4452494" cy="3547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3" y="2301568"/>
            <a:ext cx="4452495" cy="2384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060564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188850"/>
            <a:ext cx="8562209" cy="24785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439467"/>
            <a:ext cx="8562208" cy="592931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180315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225380"/>
            <a:ext cx="8567304" cy="6331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7" y="2996894"/>
            <a:ext cx="485665" cy="46667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2071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1885" y="0"/>
            <a:ext cx="9167450" cy="5200095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412373" y="4403011"/>
            <a:ext cx="4763687" cy="808064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1" y="2746263"/>
            <a:ext cx="379981" cy="46667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962" y="1053380"/>
            <a:ext cx="8607734" cy="1475492"/>
          </a:xfrm>
        </p:spPr>
        <p:txBody>
          <a:bodyPr anchor="b" anchorCtr="0">
            <a:normAutofit/>
          </a:bodyPr>
          <a:lstStyle>
            <a:lvl1pPr>
              <a:defRPr sz="495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646" y="3149902"/>
            <a:ext cx="6632162" cy="2477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5646" y="3408590"/>
            <a:ext cx="6632162" cy="326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6858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0287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3716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Month 0000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90667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06C72C22-D4CC-4925-8E30-0B369E7FCC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BE2329A-E3A4-4EB0-9B5D-CDFB4778C0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D700F261-CED9-41B2-97F0-202ED306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7" y="54411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B0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 dirty="0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8B1A26C0-864C-48FF-A81B-947C1AF3D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436" name="Picture 20" descr="SC UW 3CHoriz logo">
            <a:extLst>
              <a:ext uri="{FF2B5EF4-FFF2-40B4-BE49-F238E27FC236}">
                <a16:creationId xmlns:a16="http://schemas.microsoft.com/office/drawing/2014/main" id="{FEEA5F7B-980D-45F3-99C1-0D2540CD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2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94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2151-4849-4155-AC4F-0009C17A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76CD-DE64-48DB-ACC9-C341760B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156A-1E73-4571-843C-666ED69A2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50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6E25-DB76-4BB8-ADA8-0974DBE0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9F836-D2D8-403F-94F2-9DAA6C99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60E00-8C8A-402E-A7A8-DB16A9B2A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61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257-3DCB-4302-897A-352EBA12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6F58-1891-4869-9800-3BB784C92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6A595-0A0A-4D6A-8F89-E6A93463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02341-A613-463C-A2CD-C0185226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55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EC1A-0500-474A-9815-B6572F22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3453-748E-43CE-B724-2F1D74B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CA876-C3FD-47E4-A84D-7BA18A10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9B367-5A4A-4E6E-9340-5A2F1B744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EB5E9-5626-46FF-8FD0-2C14FA198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DCF-F7F0-4DD4-BFE0-B90DD0D35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42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3A9D-03F3-4426-BCE6-068E6220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E0B87-87A4-4B22-980E-923589E02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24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42101-C8EB-4569-805D-9AE05AA00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1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9714-2387-4939-91BB-DB1C502D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F946-4180-4887-9BC5-F1F3AA01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96BB-B4EA-45F5-8EB8-018D8E1B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19E6-50FB-4351-A666-516734F8D0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5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D91A-8734-485B-B233-3ED3E16F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66534-B1CA-41EC-B11B-92932A2A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828C-1AD1-48ED-8649-043F85BF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9BF5-813C-42F6-8C59-01A3753F9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97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314D-40BD-44F4-8BF6-6EB5D543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1239A-54D3-45D0-8999-3D59B555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963F0-1DF8-49DC-9F97-2C0FF14DF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76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B61AA-0F92-4726-9696-919C7B05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50A43-80CE-4BD0-94A2-46774AD3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E389-EFCA-4389-8C27-893A12627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2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.emf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NUL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519F-C297-7C4F-955F-FA6125045ADA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F5C6-9502-AF42-AAD4-12A52ACB7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394555"/>
            <a:ext cx="8562209" cy="653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4839183"/>
            <a:ext cx="1808064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2" y="4853045"/>
            <a:ext cx="892549" cy="11900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369219"/>
            <a:ext cx="856220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F9B2A396-E9A5-4DA4-9D2F-366261E51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9F55F79-84A4-498D-95C1-E709D37653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786312"/>
            <a:ext cx="914400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1CFEE76-E718-4711-85A7-83AE0F9E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9403" name="Picture 11" descr="SC UW 3CHoriz logo">
            <a:extLst>
              <a:ext uri="{FF2B5EF4-FFF2-40B4-BE49-F238E27FC236}">
                <a16:creationId xmlns:a16="http://schemas.microsoft.com/office/drawing/2014/main" id="{81D8ABDE-95EE-434B-926F-D39ECA56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2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F9B2A396-E9A5-4DA4-9D2F-366261E51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9F55F79-84A4-498D-95C1-E709D37653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786312"/>
            <a:ext cx="914400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1CFEE76-E718-4711-85A7-83AE0F9E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9403" name="Picture 11" descr="SC UW 3CHoriz logo">
            <a:extLst>
              <a:ext uri="{FF2B5EF4-FFF2-40B4-BE49-F238E27FC236}">
                <a16:creationId xmlns:a16="http://schemas.microsoft.com/office/drawing/2014/main" id="{81D8ABDE-95EE-434B-926F-D39ECA56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1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9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394555"/>
            <a:ext cx="8562209" cy="653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4839183"/>
            <a:ext cx="1808064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2" y="4853045"/>
            <a:ext cx="892549" cy="11900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369219"/>
            <a:ext cx="856220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7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394555"/>
            <a:ext cx="8562209" cy="653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4839183"/>
            <a:ext cx="1808064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2" y="4853045"/>
            <a:ext cx="892549" cy="11900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369219"/>
            <a:ext cx="856220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9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1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394555"/>
            <a:ext cx="8562209" cy="653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4839183"/>
            <a:ext cx="1808064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2" y="4853045"/>
            <a:ext cx="892549" cy="11900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369219"/>
            <a:ext cx="856220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03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7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6759B-7811-4900-9467-65DC2357A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99CD-D92B-45A4-94DF-CDC8A0A2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F9B2A396-E9A5-4DA4-9D2F-366261E51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9F55F79-84A4-498D-95C1-E709D37653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786312"/>
            <a:ext cx="914400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1CFEE76-E718-4711-85A7-83AE0F9E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9403" name="Picture 11" descr="SC UW 3CHoriz logo">
            <a:extLst>
              <a:ext uri="{FF2B5EF4-FFF2-40B4-BE49-F238E27FC236}">
                <a16:creationId xmlns:a16="http://schemas.microsoft.com/office/drawing/2014/main" id="{81D8ABDE-95EE-434B-926F-D39ECA56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1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2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F9B2A396-E9A5-4DA4-9D2F-366261E51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9F55F79-84A4-498D-95C1-E709D37653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786312"/>
            <a:ext cx="914400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1CFEE76-E718-4711-85A7-83AE0F9E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9403" name="Picture 11" descr="SC UW 3CHoriz logo">
            <a:extLst>
              <a:ext uri="{FF2B5EF4-FFF2-40B4-BE49-F238E27FC236}">
                <a16:creationId xmlns:a16="http://schemas.microsoft.com/office/drawing/2014/main" id="{81D8ABDE-95EE-434B-926F-D39ECA56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1"/>
            <a:ext cx="3733800" cy="2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7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234168" y="4794922"/>
            <a:ext cx="3086100" cy="3485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2017</a:t>
            </a:r>
            <a:r>
              <a:rPr lang="en-US" sz="45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Association of American Medical Colleges</a:t>
            </a:r>
            <a:endParaRPr lang="en-US" sz="4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4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5.tif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rants.nih.gov/grants/policy/nihgps/HTML5/section_7/7.2_the_cost_principles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://www.uwcvi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cvi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295224"/>
            <a:ext cx="6858000" cy="84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095" y="2251110"/>
            <a:ext cx="1590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800" dirty="0">
                <a:solidFill>
                  <a:srgbClr val="FFFFFF"/>
                </a:solidFill>
                <a:latin typeface="Gotham Light" pitchFamily="50" charset="0"/>
                <a:cs typeface="Gotham Light" pitchFamily="50" charset="0"/>
              </a:rPr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194017" y="2571750"/>
            <a:ext cx="3930240" cy="1286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709"/>
            <a:ext cx="9144000" cy="4450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700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8084" y="159398"/>
            <a:ext cx="36086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Gotham Light" pitchFamily="50" charset="0"/>
              </a:rPr>
              <a:t>Career Development Series 2022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194017" y="1393855"/>
            <a:ext cx="3930240" cy="1286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69618" y="758627"/>
            <a:ext cx="860476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200" b="1" dirty="0">
                <a:solidFill>
                  <a:srgbClr val="0A0A0A"/>
                </a:solidFill>
                <a:latin typeface="Arial"/>
                <a:cs typeface="Gotham Light" pitchFamily="50" charset="0"/>
              </a:rPr>
              <a:t>How to Build a Research Budget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0800" y="1270744"/>
            <a:ext cx="36708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600" dirty="0">
                <a:solidFill>
                  <a:srgbClr val="0A0A0A"/>
                </a:solidFill>
                <a:latin typeface="Arial"/>
              </a:rPr>
              <a:t>Presentation will begin at 12:00 PM (PT)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800" y="1189514"/>
            <a:ext cx="3598476" cy="9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1BFA85-354D-D641-B40B-F5C1808FC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27" y="4613530"/>
            <a:ext cx="2994919" cy="4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2514A-91E9-BF44-B369-C2BB17AE0EDA}"/>
              </a:ext>
            </a:extLst>
          </p:cNvPr>
          <p:cNvSpPr txBox="1"/>
          <p:nvPr/>
        </p:nvSpPr>
        <p:spPr>
          <a:xfrm>
            <a:off x="1807306" y="142675"/>
            <a:ext cx="551620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4294967295"/>
          </p:nvPr>
        </p:nvSpPr>
        <p:spPr>
          <a:xfrm>
            <a:off x="600772" y="873004"/>
            <a:ext cx="7856538" cy="3997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Denise Cecil, PhD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Principle scientist at the CVI; Oversees Dr. </a:t>
            </a:r>
            <a:r>
              <a:rPr lang="en-US" dirty="0" err="1">
                <a:solidFill>
                  <a:schemeClr val="tx1"/>
                </a:solidFill>
              </a:rPr>
              <a:t>Disis</a:t>
            </a:r>
            <a:r>
              <a:rPr lang="en-US" dirty="0">
                <a:solidFill>
                  <a:schemeClr val="tx1"/>
                </a:solidFill>
              </a:rPr>
              <a:t>’ wet lab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Interim director of the CVI clinical immune monitoring lab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Expert in immunology, assay development</a:t>
            </a:r>
          </a:p>
          <a:p>
            <a:r>
              <a:rPr lang="en-US" dirty="0">
                <a:solidFill>
                  <a:schemeClr val="tx1"/>
                </a:solidFill>
              </a:rPr>
              <a:t>Lauren Corulli, 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Director of Research Operations at the CVI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Oversees the CVI mouse core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Former research scientist; now hybrid research/admin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Expert in time-coursed budgets, project management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18291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2514A-91E9-BF44-B369-C2BB17AE0EDA}"/>
              </a:ext>
            </a:extLst>
          </p:cNvPr>
          <p:cNvSpPr txBox="1"/>
          <p:nvPr/>
        </p:nvSpPr>
        <p:spPr>
          <a:xfrm>
            <a:off x="930031" y="142675"/>
            <a:ext cx="73308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career is a series of interrelated projects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378023" y="868932"/>
            <a:ext cx="4029075" cy="410812"/>
          </a:xfrm>
          <a:prstGeom prst="rightArrow">
            <a:avLst>
              <a:gd name="adj1" fmla="val 50000"/>
              <a:gd name="adj2" fmla="val 143295"/>
            </a:avLst>
          </a:prstGeom>
          <a:solidFill>
            <a:srgbClr val="90C969"/>
          </a:solidFill>
          <a:ln w="12700">
            <a:solidFill>
              <a:srgbClr val="51653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342900" eaLnBrk="0" hangingPunct="0">
              <a:defRPr/>
            </a:pPr>
            <a:endParaRPr lang="en-US" altLang="en-US" sz="1350" dirty="0">
              <a:solidFill>
                <a:srgbClr val="080808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077985" y="2248696"/>
            <a:ext cx="1371600" cy="1243013"/>
            <a:chOff x="1632" y="1152"/>
            <a:chExt cx="2880" cy="302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32" y="1152"/>
              <a:ext cx="2880" cy="30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160" y="2592"/>
              <a:ext cx="864" cy="1008"/>
              <a:chOff x="1920" y="2544"/>
              <a:chExt cx="864" cy="1008"/>
            </a:xfrm>
          </p:grpSpPr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384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072" y="1536"/>
              <a:ext cx="864" cy="1008"/>
              <a:chOff x="3024" y="1536"/>
              <a:chExt cx="864" cy="1008"/>
            </a:xfrm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160" y="1536"/>
              <a:ext cx="864" cy="1008"/>
              <a:chOff x="1968" y="1488"/>
              <a:chExt cx="864" cy="100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240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072" y="2592"/>
              <a:ext cx="864" cy="1008"/>
              <a:chOff x="2928" y="2640"/>
              <a:chExt cx="864" cy="100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384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192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36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408" y="3168"/>
                <a:ext cx="288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278135" y="1477171"/>
            <a:ext cx="1028700" cy="1028700"/>
            <a:chOff x="1632" y="1152"/>
            <a:chExt cx="2880" cy="3024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632" y="1152"/>
              <a:ext cx="2880" cy="30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2160" y="2592"/>
              <a:ext cx="864" cy="1008"/>
              <a:chOff x="1920" y="2544"/>
              <a:chExt cx="864" cy="1008"/>
            </a:xfrm>
          </p:grpSpPr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384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3072" y="1536"/>
              <a:ext cx="864" cy="1008"/>
              <a:chOff x="3024" y="1536"/>
              <a:chExt cx="864" cy="1008"/>
            </a:xfrm>
          </p:grpSpPr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2160" y="1536"/>
              <a:ext cx="864" cy="1008"/>
              <a:chOff x="1968" y="1488"/>
              <a:chExt cx="864" cy="1008"/>
            </a:xfrm>
          </p:grpSpPr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240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3072" y="2592"/>
              <a:ext cx="864" cy="1008"/>
              <a:chOff x="2928" y="2640"/>
              <a:chExt cx="864" cy="1008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384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192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36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408" y="3168"/>
                <a:ext cx="288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5635573" y="1691484"/>
            <a:ext cx="1200150" cy="1200150"/>
            <a:chOff x="1632" y="1152"/>
            <a:chExt cx="2880" cy="3024"/>
          </a:xfrm>
        </p:grpSpPr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632" y="1152"/>
              <a:ext cx="2880" cy="30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2160" y="2592"/>
              <a:ext cx="864" cy="1008"/>
              <a:chOff x="1920" y="2544"/>
              <a:chExt cx="864" cy="1008"/>
            </a:xfrm>
          </p:grpSpPr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384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6" name="Group 65"/>
            <p:cNvGrpSpPr>
              <a:grpSpLocks/>
            </p:cNvGrpSpPr>
            <p:nvPr/>
          </p:nvGrpSpPr>
          <p:grpSpPr bwMode="auto">
            <a:xfrm>
              <a:off x="3072" y="1536"/>
              <a:ext cx="864" cy="1008"/>
              <a:chOff x="3024" y="1536"/>
              <a:chExt cx="864" cy="1008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2160" y="1536"/>
              <a:ext cx="864" cy="1008"/>
              <a:chOff x="1968" y="1488"/>
              <a:chExt cx="864" cy="1008"/>
            </a:xfrm>
          </p:grpSpPr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240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3072" y="2592"/>
              <a:ext cx="864" cy="1008"/>
              <a:chOff x="2928" y="2640"/>
              <a:chExt cx="864" cy="1008"/>
            </a:xfrm>
          </p:grpSpPr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384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192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36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3408" y="3168"/>
                <a:ext cx="288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4521148" y="1648621"/>
            <a:ext cx="985838" cy="857250"/>
            <a:chOff x="1632" y="1152"/>
            <a:chExt cx="2880" cy="3024"/>
          </a:xfrm>
        </p:grpSpPr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632" y="1152"/>
              <a:ext cx="2880" cy="30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91" name="Group 90"/>
            <p:cNvGrpSpPr>
              <a:grpSpLocks/>
            </p:cNvGrpSpPr>
            <p:nvPr/>
          </p:nvGrpSpPr>
          <p:grpSpPr bwMode="auto">
            <a:xfrm>
              <a:off x="2160" y="2592"/>
              <a:ext cx="864" cy="1008"/>
              <a:chOff x="1920" y="2544"/>
              <a:chExt cx="864" cy="1008"/>
            </a:xfrm>
          </p:grpSpPr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384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2" name="Group 91"/>
            <p:cNvGrpSpPr>
              <a:grpSpLocks/>
            </p:cNvGrpSpPr>
            <p:nvPr/>
          </p:nvGrpSpPr>
          <p:grpSpPr bwMode="auto">
            <a:xfrm>
              <a:off x="3072" y="1536"/>
              <a:ext cx="864" cy="1008"/>
              <a:chOff x="3024" y="1536"/>
              <a:chExt cx="864" cy="1008"/>
            </a:xfrm>
          </p:grpSpPr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Group 92"/>
            <p:cNvGrpSpPr>
              <a:grpSpLocks/>
            </p:cNvGrpSpPr>
            <p:nvPr/>
          </p:nvGrpSpPr>
          <p:grpSpPr bwMode="auto">
            <a:xfrm>
              <a:off x="2160" y="1536"/>
              <a:ext cx="864" cy="1008"/>
              <a:chOff x="1968" y="1488"/>
              <a:chExt cx="864" cy="1008"/>
            </a:xfrm>
          </p:grpSpPr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240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/>
            </p:cNvGrpSpPr>
            <p:nvPr/>
          </p:nvGrpSpPr>
          <p:grpSpPr bwMode="auto">
            <a:xfrm>
              <a:off x="3072" y="2592"/>
              <a:ext cx="864" cy="1008"/>
              <a:chOff x="2928" y="2640"/>
              <a:chExt cx="864" cy="1008"/>
            </a:xfrm>
          </p:grpSpPr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384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192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36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408" y="3168"/>
                <a:ext cx="288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3578173" y="2420146"/>
            <a:ext cx="1114425" cy="1328738"/>
            <a:chOff x="1632" y="1152"/>
            <a:chExt cx="2880" cy="3024"/>
          </a:xfrm>
        </p:grpSpPr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1632" y="1152"/>
              <a:ext cx="2880" cy="30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7" name="Group 116"/>
            <p:cNvGrpSpPr>
              <a:grpSpLocks/>
            </p:cNvGrpSpPr>
            <p:nvPr/>
          </p:nvGrpSpPr>
          <p:grpSpPr bwMode="auto">
            <a:xfrm>
              <a:off x="2160" y="2592"/>
              <a:ext cx="864" cy="1008"/>
              <a:chOff x="1920" y="2544"/>
              <a:chExt cx="864" cy="1008"/>
            </a:xfrm>
          </p:grpSpPr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Rectangle 136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384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Rectangle 137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Rectangle 138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8" name="Group 117"/>
            <p:cNvGrpSpPr>
              <a:grpSpLocks/>
            </p:cNvGrpSpPr>
            <p:nvPr/>
          </p:nvGrpSpPr>
          <p:grpSpPr bwMode="auto">
            <a:xfrm>
              <a:off x="3072" y="1536"/>
              <a:ext cx="864" cy="1008"/>
              <a:chOff x="3024" y="1536"/>
              <a:chExt cx="864" cy="1008"/>
            </a:xfrm>
          </p:grpSpPr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Rectangle 133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9" name="Group 118"/>
            <p:cNvGrpSpPr>
              <a:grpSpLocks/>
            </p:cNvGrpSpPr>
            <p:nvPr/>
          </p:nvGrpSpPr>
          <p:grpSpPr bwMode="auto">
            <a:xfrm>
              <a:off x="2160" y="1536"/>
              <a:ext cx="864" cy="1008"/>
              <a:chOff x="1968" y="1488"/>
              <a:chExt cx="864" cy="1008"/>
            </a:xfrm>
          </p:grpSpPr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127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28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240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0" name="Group 119"/>
            <p:cNvGrpSpPr>
              <a:grpSpLocks/>
            </p:cNvGrpSpPr>
            <p:nvPr/>
          </p:nvGrpSpPr>
          <p:grpSpPr bwMode="auto">
            <a:xfrm>
              <a:off x="3072" y="2592"/>
              <a:ext cx="864" cy="1008"/>
              <a:chOff x="2928" y="2640"/>
              <a:chExt cx="864" cy="1008"/>
            </a:xfrm>
          </p:grpSpPr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384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192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36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3408" y="3168"/>
                <a:ext cx="288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1" name="Group 140"/>
          <p:cNvGrpSpPr>
            <a:grpSpLocks/>
          </p:cNvGrpSpPr>
          <p:nvPr/>
        </p:nvGrpSpPr>
        <p:grpSpPr bwMode="auto">
          <a:xfrm>
            <a:off x="4564010" y="2463009"/>
            <a:ext cx="1200150" cy="1200150"/>
            <a:chOff x="1632" y="1152"/>
            <a:chExt cx="2880" cy="3024"/>
          </a:xfrm>
        </p:grpSpPr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632" y="1152"/>
              <a:ext cx="2880" cy="30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43" name="Group 142"/>
            <p:cNvGrpSpPr>
              <a:grpSpLocks/>
            </p:cNvGrpSpPr>
            <p:nvPr/>
          </p:nvGrpSpPr>
          <p:grpSpPr bwMode="auto">
            <a:xfrm>
              <a:off x="2160" y="2592"/>
              <a:ext cx="864" cy="1008"/>
              <a:chOff x="1920" y="2544"/>
              <a:chExt cx="864" cy="1008"/>
            </a:xfrm>
          </p:grpSpPr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384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240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4" name="Group 143"/>
            <p:cNvGrpSpPr>
              <a:grpSpLocks/>
            </p:cNvGrpSpPr>
            <p:nvPr/>
          </p:nvGrpSpPr>
          <p:grpSpPr bwMode="auto">
            <a:xfrm>
              <a:off x="3072" y="1536"/>
              <a:ext cx="864" cy="1008"/>
              <a:chOff x="3024" y="1536"/>
              <a:chExt cx="864" cy="1008"/>
            </a:xfrm>
          </p:grpSpPr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5" name="Group 144"/>
            <p:cNvGrpSpPr>
              <a:grpSpLocks/>
            </p:cNvGrpSpPr>
            <p:nvPr/>
          </p:nvGrpSpPr>
          <p:grpSpPr bwMode="auto">
            <a:xfrm>
              <a:off x="2160" y="1536"/>
              <a:ext cx="864" cy="1008"/>
              <a:chOff x="1968" y="1488"/>
              <a:chExt cx="864" cy="1008"/>
            </a:xfrm>
          </p:grpSpPr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336" cy="28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240" cy="38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3072" y="2592"/>
              <a:ext cx="864" cy="1008"/>
              <a:chOff x="2928" y="2640"/>
              <a:chExt cx="864" cy="1008"/>
            </a:xfrm>
          </p:grpSpPr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864" cy="100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384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192" cy="4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36" cy="240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3408" y="3168"/>
                <a:ext cx="288" cy="33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defTabSz="342900"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8" name="TextBox 167"/>
          <p:cNvSpPr txBox="1"/>
          <p:nvPr/>
        </p:nvSpPr>
        <p:spPr>
          <a:xfrm flipH="1">
            <a:off x="1698056" y="3784114"/>
            <a:ext cx="573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Success is many projects being conducted simultaneously - </a:t>
            </a:r>
          </a:p>
          <a:p>
            <a:pPr algn="ctr" defTabSz="342900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driving team development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5" y="1397920"/>
            <a:ext cx="3289697" cy="2587823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888738" y="756662"/>
            <a:ext cx="2598400" cy="438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Clinician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Researcher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Fundraiser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Recruiter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Data analyst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Creative genius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HR manager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Mentor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Fiscal specialist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Regulatory expert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Significant other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Parent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Project Manager</a:t>
            </a:r>
          </a:p>
          <a:p>
            <a:pPr marL="192881" indent="-192881" defTabSz="6858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impossible role of the Principle Investigator</a:t>
            </a:r>
          </a:p>
        </p:txBody>
      </p:sp>
    </p:spTree>
    <p:extLst>
      <p:ext uri="{BB962C8B-B14F-4D97-AF65-F5344CB8AC3E}">
        <p14:creationId xmlns:p14="http://schemas.microsoft.com/office/powerpoint/2010/main" val="11134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876801" y="1040346"/>
            <a:ext cx="3610494" cy="30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the FDA…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the NIH…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the sponsor…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your department…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your institute…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IACUC and IRB…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your team members…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the patients…</a:t>
            </a:r>
          </a:p>
          <a:p>
            <a:pPr marL="192881" indent="-192881" defTabSz="6858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happens if you go broke?</a:t>
            </a:r>
          </a:p>
          <a:p>
            <a:pPr marL="192881" indent="-192881" defTabSz="6858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0" y="1412860"/>
            <a:ext cx="3230789" cy="2202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the end of the day, YOU are the one responsible...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76737" y="1153559"/>
            <a:ext cx="1891094" cy="1828115"/>
            <a:chOff x="2895601" y="3550919"/>
            <a:chExt cx="3361944" cy="3249981"/>
          </a:xfrm>
        </p:grpSpPr>
        <p:sp>
          <p:nvSpPr>
            <p:cNvPr id="8" name="Isosceles Triangle 7"/>
            <p:cNvSpPr/>
            <p:nvPr/>
          </p:nvSpPr>
          <p:spPr>
            <a:xfrm>
              <a:off x="2895601" y="3550919"/>
              <a:ext cx="3361944" cy="27085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3513182">
              <a:off x="4960310" y="4444092"/>
              <a:ext cx="1231676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Scope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4699" y="6253741"/>
              <a:ext cx="983746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Cost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145221">
              <a:off x="2727815" y="4585142"/>
              <a:ext cx="1656293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Schedule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26760" y="1118566"/>
            <a:ext cx="2706799" cy="1987286"/>
            <a:chOff x="7672975" y="3387262"/>
            <a:chExt cx="4812087" cy="3532957"/>
          </a:xfrm>
        </p:grpSpPr>
        <p:sp>
          <p:nvSpPr>
            <p:cNvPr id="10" name="Isosceles Triangle 9"/>
            <p:cNvSpPr/>
            <p:nvPr/>
          </p:nvSpPr>
          <p:spPr>
            <a:xfrm rot="6442935">
              <a:off x="8905910" y="3341067"/>
              <a:ext cx="2758582" cy="4399722"/>
            </a:xfrm>
            <a:prstGeom prst="triangle">
              <a:avLst>
                <a:gd name="adj" fmla="val 50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63582">
              <a:off x="9042995" y="4466117"/>
              <a:ext cx="3222882" cy="54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Expanded Scope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7249751">
              <a:off x="6500003" y="4560234"/>
              <a:ext cx="2893104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Crashed schedule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69380" y="6203546"/>
              <a:ext cx="2098011" cy="54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Higher Cost!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Crash course: project 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82A189-2093-4BB7-ADFD-209B9DD99DBF}"/>
              </a:ext>
            </a:extLst>
          </p:cNvPr>
          <p:cNvSpPr txBox="1"/>
          <p:nvPr/>
        </p:nvSpPr>
        <p:spPr>
          <a:xfrm>
            <a:off x="3848543" y="1967250"/>
            <a:ext cx="12508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 Management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95777" y="3305903"/>
            <a:ext cx="8398973" cy="119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>
                <a:solidFill>
                  <a:schemeClr val="tx1"/>
                </a:solidFill>
              </a:rPr>
              <a:t>Each of these is not mutually exclusive. Project Management is a </a:t>
            </a:r>
            <a:r>
              <a:rPr lang="en-US" sz="1800" b="1" dirty="0">
                <a:solidFill>
                  <a:schemeClr val="tx1"/>
                </a:solidFill>
              </a:rPr>
              <a:t>balancing act </a:t>
            </a:r>
            <a:r>
              <a:rPr lang="en-US" sz="1800" dirty="0">
                <a:solidFill>
                  <a:schemeClr val="tx1"/>
                </a:solidFill>
              </a:rPr>
              <a:t>of monitoring, controlling, and reacting to changes in the three items. How will one change impact another?</a:t>
            </a:r>
          </a:p>
        </p:txBody>
      </p:sp>
    </p:spTree>
    <p:extLst>
      <p:ext uri="{BB962C8B-B14F-4D97-AF65-F5344CB8AC3E}">
        <p14:creationId xmlns:p14="http://schemas.microsoft.com/office/powerpoint/2010/main" val="21438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3" y="2810108"/>
            <a:ext cx="3417614" cy="21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Basic project management principles of budgeting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0277" y="914400"/>
            <a:ext cx="754966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PM balancing act should start </a:t>
            </a:r>
            <a:r>
              <a:rPr lang="en-US" sz="1800" b="1" dirty="0">
                <a:solidFill>
                  <a:schemeClr val="tx1"/>
                </a:solidFill>
              </a:rPr>
              <a:t>before</a:t>
            </a:r>
            <a:r>
              <a:rPr lang="en-US" sz="1800" dirty="0">
                <a:solidFill>
                  <a:schemeClr val="tx1"/>
                </a:solidFill>
              </a:rPr>
              <a:t> a grant is submitted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It is more than tracking progress or schedules… </a:t>
            </a:r>
          </a:p>
          <a:p>
            <a:pPr marL="628650" lvl="1" indent="-285750" algn="l" defTabSz="9144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Developing time-coursed budgets</a:t>
            </a:r>
          </a:p>
          <a:p>
            <a:pPr marL="628650" lvl="1" indent="-285750" algn="l" defTabSz="9144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Managing Deliverables: Feasibility, logistics, resource availability</a:t>
            </a:r>
          </a:p>
          <a:p>
            <a:pPr marL="628650" lvl="1" indent="-285750" algn="l" defTabSz="9144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Ongoing risk, resource, stakeholder &amp; </a:t>
            </a:r>
            <a:r>
              <a:rPr lang="en-US" sz="1500" b="1" dirty="0">
                <a:solidFill>
                  <a:schemeClr val="tx1"/>
                </a:solidFill>
              </a:rPr>
              <a:t>cost</a:t>
            </a:r>
            <a:r>
              <a:rPr lang="en-US" sz="1500" dirty="0">
                <a:solidFill>
                  <a:schemeClr val="tx1"/>
                </a:solidFill>
              </a:rPr>
              <a:t> management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Cost and time do </a:t>
            </a:r>
            <a:r>
              <a:rPr lang="en-US" sz="1800" b="1" dirty="0">
                <a:solidFill>
                  <a:schemeClr val="tx1"/>
                </a:solidFill>
              </a:rPr>
              <a:t>not </a:t>
            </a:r>
            <a:r>
              <a:rPr lang="en-US" sz="1800" dirty="0">
                <a:solidFill>
                  <a:schemeClr val="tx1"/>
                </a:solidFill>
              </a:rPr>
              <a:t>have a linear relationship</a:t>
            </a:r>
          </a:p>
        </p:txBody>
      </p:sp>
    </p:spTree>
    <p:extLst>
      <p:ext uri="{BB962C8B-B14F-4D97-AF65-F5344CB8AC3E}">
        <p14:creationId xmlns:p14="http://schemas.microsoft.com/office/powerpoint/2010/main" val="38351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946599" y="1375393"/>
            <a:ext cx="7299084" cy="2324671"/>
            <a:chOff x="657732" y="1564036"/>
            <a:chExt cx="7299084" cy="2324671"/>
          </a:xfrm>
        </p:grpSpPr>
        <p:sp>
          <p:nvSpPr>
            <p:cNvPr id="57" name="TextBox 56"/>
            <p:cNvSpPr txBox="1"/>
            <p:nvPr/>
          </p:nvSpPr>
          <p:spPr>
            <a:xfrm>
              <a:off x="657732" y="2568116"/>
              <a:ext cx="8001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Write Scope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16003" y="2571868"/>
              <a:ext cx="79402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Create Budget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9561" y="2554626"/>
              <a:ext cx="85725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Project Execution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3485" y="2554626"/>
              <a:ext cx="870626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Project Reporting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94943" y="2554626"/>
              <a:ext cx="1361873" cy="559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Publish papers, New grant scope/budget</a:t>
              </a:r>
            </a:p>
          </p:txBody>
        </p:sp>
        <p:cxnSp>
          <p:nvCxnSpPr>
            <p:cNvPr id="71" name="Straight Arrow Connector 70"/>
            <p:cNvCxnSpPr>
              <a:stCxn id="58" idx="3"/>
            </p:cNvCxnSpPr>
            <p:nvPr/>
          </p:nvCxnSpPr>
          <p:spPr>
            <a:xfrm flipV="1">
              <a:off x="2510023" y="2772187"/>
              <a:ext cx="460681" cy="1724"/>
            </a:xfrm>
            <a:prstGeom prst="straightConnector1">
              <a:avLst/>
            </a:prstGeom>
            <a:ln w="57150">
              <a:solidFill>
                <a:srgbClr val="51653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6" idx="3"/>
            </p:cNvCxnSpPr>
            <p:nvPr/>
          </p:nvCxnSpPr>
          <p:spPr>
            <a:xfrm>
              <a:off x="3793284" y="2797001"/>
              <a:ext cx="455352" cy="0"/>
            </a:xfrm>
            <a:prstGeom prst="straightConnector1">
              <a:avLst/>
            </a:prstGeom>
            <a:ln w="57150">
              <a:solidFill>
                <a:srgbClr val="51653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9" idx="3"/>
              <a:endCxn id="60" idx="1"/>
            </p:cNvCxnSpPr>
            <p:nvPr/>
          </p:nvCxnSpPr>
          <p:spPr>
            <a:xfrm>
              <a:off x="5066811" y="2797001"/>
              <a:ext cx="386674" cy="0"/>
            </a:xfrm>
            <a:prstGeom prst="straightConnector1">
              <a:avLst/>
            </a:prstGeom>
            <a:ln w="57150">
              <a:solidFill>
                <a:srgbClr val="51653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0" idx="3"/>
              <a:endCxn id="69" idx="1"/>
            </p:cNvCxnSpPr>
            <p:nvPr/>
          </p:nvCxnSpPr>
          <p:spPr>
            <a:xfrm>
              <a:off x="6324111" y="2797001"/>
              <a:ext cx="409778" cy="0"/>
            </a:xfrm>
            <a:prstGeom prst="straightConnector1">
              <a:avLst/>
            </a:prstGeom>
            <a:ln w="57150">
              <a:solidFill>
                <a:srgbClr val="51653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6594943" y="2013962"/>
              <a:ext cx="390769" cy="23446"/>
            </a:xfrm>
            <a:prstGeom prst="line">
              <a:avLst/>
            </a:prstGeom>
            <a:solidFill>
              <a:srgbClr val="3BB0C2"/>
            </a:solidFill>
            <a:ln w="9525" cap="flat" cmpd="sng" algn="ctr">
              <a:solidFill>
                <a:srgbClr val="51653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6564658" y="2113852"/>
              <a:ext cx="390769" cy="23446"/>
            </a:xfrm>
            <a:prstGeom prst="line">
              <a:avLst/>
            </a:prstGeom>
            <a:solidFill>
              <a:srgbClr val="3BB0C2"/>
            </a:solidFill>
            <a:ln w="9525" cap="flat" cmpd="sng" algn="ctr">
              <a:solidFill>
                <a:srgbClr val="51653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521673" y="2202019"/>
              <a:ext cx="390769" cy="23446"/>
            </a:xfrm>
            <a:prstGeom prst="line">
              <a:avLst/>
            </a:prstGeom>
            <a:solidFill>
              <a:srgbClr val="3BB0C2"/>
            </a:solidFill>
            <a:ln w="9525" cap="flat" cmpd="sng" algn="ctr">
              <a:solidFill>
                <a:srgbClr val="51653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8" name="Arc 27"/>
            <p:cNvSpPr/>
            <p:nvPr/>
          </p:nvSpPr>
          <p:spPr bwMode="auto">
            <a:xfrm rot="16031741">
              <a:off x="3518614" y="2194929"/>
              <a:ext cx="1855756" cy="593969"/>
            </a:xfrm>
            <a:prstGeom prst="arc">
              <a:avLst>
                <a:gd name="adj1" fmla="val 20236217"/>
                <a:gd name="adj2" fmla="val 480726"/>
              </a:avLst>
            </a:prstGeom>
            <a:noFill/>
            <a:ln w="9525" cap="flat" cmpd="sng" algn="ctr">
              <a:solidFill>
                <a:srgbClr val="5165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51653F"/>
                </a:solidFill>
                <a:effectLst/>
                <a:latin typeface="Arial" panose="020B0604020202020204" pitchFamily="34" charset="0"/>
                <a:ea typeface="Geneva" pitchFamily="28" charset="-128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 rot="16031741">
              <a:off x="3553434" y="2323151"/>
              <a:ext cx="1855756" cy="593969"/>
            </a:xfrm>
            <a:prstGeom prst="arc">
              <a:avLst>
                <a:gd name="adj1" fmla="val 20236217"/>
                <a:gd name="adj2" fmla="val 480726"/>
              </a:avLst>
            </a:prstGeom>
            <a:noFill/>
            <a:ln w="9525" cap="flat" cmpd="sng" algn="ctr">
              <a:solidFill>
                <a:srgbClr val="5165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51653F"/>
                </a:solidFill>
                <a:effectLst/>
                <a:latin typeface="Arial" panose="020B0604020202020204" pitchFamily="34" charset="0"/>
                <a:ea typeface="Geneva" pitchFamily="28" charset="-128"/>
              </a:endParaRPr>
            </a:p>
          </p:txBody>
        </p:sp>
        <p:cxnSp>
          <p:nvCxnSpPr>
            <p:cNvPr id="30" name="Straight Arrow Connector 29"/>
            <p:cNvCxnSpPr>
              <a:endCxn id="58" idx="1"/>
            </p:cNvCxnSpPr>
            <p:nvPr/>
          </p:nvCxnSpPr>
          <p:spPr>
            <a:xfrm>
              <a:off x="1291743" y="2770158"/>
              <a:ext cx="424260" cy="3753"/>
            </a:xfrm>
            <a:prstGeom prst="straightConnector1">
              <a:avLst/>
            </a:prstGeom>
            <a:ln w="57150">
              <a:solidFill>
                <a:srgbClr val="51653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8" name="Picture 37" descr="3% Personal Loan - I Just Take It! | KnowThyMone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96" y="2958711"/>
              <a:ext cx="1394559" cy="929996"/>
            </a:xfrm>
            <a:prstGeom prst="rect">
              <a:avLst/>
            </a:prstGeom>
          </p:spPr>
        </p:pic>
        <p:pic>
          <p:nvPicPr>
            <p:cNvPr id="15" name="Picture 14" descr="Stickman Stick Figure Cartoon · Free vector graphic on Pixabay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90C9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38" y="1627239"/>
              <a:ext cx="717166" cy="970599"/>
            </a:xfrm>
            <a:prstGeom prst="rect">
              <a:avLst/>
            </a:prstGeom>
          </p:spPr>
        </p:pic>
        <p:pic>
          <p:nvPicPr>
            <p:cNvPr id="16" name="Picture 15" descr="Free photo Stick Figure Man Stickman Cartoon Drawing Blue - Max Pixel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90C9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666" y="1722558"/>
              <a:ext cx="709813" cy="837383"/>
            </a:xfrm>
            <a:prstGeom prst="rect">
              <a:avLst/>
            </a:prstGeom>
          </p:spPr>
        </p:pic>
        <p:pic>
          <p:nvPicPr>
            <p:cNvPr id="17" name="Picture 16" descr="Stickman Stick Figure Man · Free vector graphic on Pixabay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90C9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712" y="1597517"/>
              <a:ext cx="849435" cy="957110"/>
            </a:xfrm>
            <a:prstGeom prst="rect">
              <a:avLst/>
            </a:prstGeom>
          </p:spPr>
        </p:pic>
        <p:pic>
          <p:nvPicPr>
            <p:cNvPr id="18" name="Picture 17" descr="Free vector graphic: Stickman, Stick Figure, Blue, Man - Free Image on Pixabay - 25583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90C9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938" y="1642311"/>
              <a:ext cx="754773" cy="936959"/>
            </a:xfrm>
            <a:prstGeom prst="rect">
              <a:avLst/>
            </a:prstGeom>
          </p:spPr>
        </p:pic>
        <p:pic>
          <p:nvPicPr>
            <p:cNvPr id="25" name="Picture 24" descr="Matchstick Man Stickman Stick · Free vector graphic on Pixabay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90C9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098" y="1633107"/>
              <a:ext cx="803359" cy="971928"/>
            </a:xfrm>
            <a:prstGeom prst="rect">
              <a:avLst/>
            </a:prstGeom>
          </p:spPr>
        </p:pic>
        <p:pic>
          <p:nvPicPr>
            <p:cNvPr id="26" name="Picture 25" descr="Stickman Stick Figure Dancing · Free vector graphic on Pixabay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90C9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794" y="1685724"/>
              <a:ext cx="881710" cy="91211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936034" y="2672896"/>
              <a:ext cx="857250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Awarded!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life cycle (commonly…)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Health Care | Global Health Afri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57" y="2531152"/>
            <a:ext cx="2056616" cy="167943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“ideal” project life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2555" y="1339231"/>
            <a:ext cx="7490223" cy="1512459"/>
            <a:chOff x="750423" y="1770476"/>
            <a:chExt cx="7490223" cy="1512459"/>
          </a:xfrm>
        </p:grpSpPr>
        <p:grpSp>
          <p:nvGrpSpPr>
            <p:cNvPr id="15" name="Group 14"/>
            <p:cNvGrpSpPr/>
            <p:nvPr/>
          </p:nvGrpSpPr>
          <p:grpSpPr>
            <a:xfrm>
              <a:off x="750423" y="1772648"/>
              <a:ext cx="7490223" cy="1510287"/>
              <a:chOff x="659171" y="1183471"/>
              <a:chExt cx="7490223" cy="1510287"/>
            </a:xfrm>
          </p:grpSpPr>
          <p:sp>
            <p:nvSpPr>
              <p:cNvPr id="44" name="Curved Down Arrow 43"/>
              <p:cNvSpPr/>
              <p:nvPr/>
            </p:nvSpPr>
            <p:spPr>
              <a:xfrm>
                <a:off x="7266423" y="1607367"/>
                <a:ext cx="524413" cy="272833"/>
              </a:xfrm>
              <a:prstGeom prst="curvedDown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urved Down Arrow 44"/>
              <p:cNvSpPr/>
              <p:nvPr/>
            </p:nvSpPr>
            <p:spPr>
              <a:xfrm rot="10800000">
                <a:off x="7266423" y="1955572"/>
                <a:ext cx="505137" cy="266436"/>
              </a:xfrm>
              <a:prstGeom prst="curvedDown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59171" y="1183471"/>
                <a:ext cx="7490223" cy="1510287"/>
                <a:chOff x="-634689" y="2697194"/>
                <a:chExt cx="9986968" cy="2013716"/>
              </a:xfrm>
            </p:grpSpPr>
            <p:grpSp>
              <p:nvGrpSpPr>
                <p:cNvPr id="308" name="Group 307"/>
                <p:cNvGrpSpPr/>
                <p:nvPr/>
              </p:nvGrpSpPr>
              <p:grpSpPr>
                <a:xfrm>
                  <a:off x="-634689" y="2697194"/>
                  <a:ext cx="9986968" cy="2013716"/>
                  <a:chOff x="-617562" y="4252276"/>
                  <a:chExt cx="9986968" cy="2013716"/>
                </a:xfrm>
              </p:grpSpPr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177125" y="5652423"/>
                    <a:ext cx="1129343" cy="5745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Estimate Schedule</a:t>
                    </a:r>
                  </a:p>
                </p:txBody>
              </p:sp>
              <p:sp>
                <p:nvSpPr>
                  <p:cNvPr id="241" name="TextBox 240"/>
                  <p:cNvSpPr txBox="1"/>
                  <p:nvPr/>
                </p:nvSpPr>
                <p:spPr>
                  <a:xfrm rot="16200000">
                    <a:off x="2063582" y="5090077"/>
                    <a:ext cx="892783" cy="348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Submit</a:t>
                    </a:r>
                  </a:p>
                </p:txBody>
              </p:sp>
              <p:cxnSp>
                <p:nvCxnSpPr>
                  <p:cNvPr id="250" name="Straight Arrow Connector 249"/>
                  <p:cNvCxnSpPr/>
                  <p:nvPr/>
                </p:nvCxnSpPr>
                <p:spPr>
                  <a:xfrm flipV="1">
                    <a:off x="2676958" y="5272040"/>
                    <a:ext cx="407091" cy="9704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Arrow Connector 255"/>
                  <p:cNvCxnSpPr/>
                  <p:nvPr/>
                </p:nvCxnSpPr>
                <p:spPr>
                  <a:xfrm>
                    <a:off x="1963047" y="5268714"/>
                    <a:ext cx="387748" cy="0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930" y="4875113"/>
                    <a:ext cx="1616794" cy="779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accent2"/>
                        </a:solidFill>
                      </a:rPr>
                      <a:t>Establish Baseline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-617562" y="4595794"/>
                    <a:ext cx="890940" cy="5745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Write Scope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186980" y="4305718"/>
                    <a:ext cx="856035" cy="5745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Create Budget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405846" y="4771562"/>
                    <a:ext cx="1595684" cy="779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accent2"/>
                        </a:solidFill>
                      </a:rPr>
                      <a:t>Project Execution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6191994" y="4817469"/>
                    <a:ext cx="1337484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Close-out &amp; Lessons Learned</a:t>
                    </a:r>
                  </a:p>
                </p:txBody>
              </p:sp>
              <p:cxnSp>
                <p:nvCxnSpPr>
                  <p:cNvPr id="103" name="Straight Arrow Connector 102"/>
                  <p:cNvCxnSpPr/>
                  <p:nvPr/>
                </p:nvCxnSpPr>
                <p:spPr>
                  <a:xfrm>
                    <a:off x="5966248" y="5281744"/>
                    <a:ext cx="428224" cy="0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643725" y="5896660"/>
                    <a:ext cx="11055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Reporting</a:t>
                    </a: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4353155" y="4288693"/>
                    <a:ext cx="1671307" cy="8419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>
                        <a:gd name="adj" fmla="val 10748187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Monitoring</a:t>
                    </a:r>
                  </a:p>
                </p:txBody>
              </p:sp>
              <p:sp>
                <p:nvSpPr>
                  <p:cNvPr id="134" name="Curved Down Arrow 133"/>
                  <p:cNvSpPr/>
                  <p:nvPr/>
                </p:nvSpPr>
                <p:spPr>
                  <a:xfrm>
                    <a:off x="4387064" y="4427638"/>
                    <a:ext cx="1659553" cy="540177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7729079" y="4252276"/>
                    <a:ext cx="1640327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Publish papers, New Grant</a:t>
                    </a:r>
                  </a:p>
                </p:txBody>
              </p:sp>
              <p:cxnSp>
                <p:nvCxnSpPr>
                  <p:cNvPr id="192" name="Straight Arrow Connector 191"/>
                  <p:cNvCxnSpPr/>
                  <p:nvPr/>
                </p:nvCxnSpPr>
                <p:spPr>
                  <a:xfrm flipV="1">
                    <a:off x="7444187" y="4817469"/>
                    <a:ext cx="463031" cy="212301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7720177" y="5594964"/>
                    <a:ext cx="1640327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Improve Estimates</a:t>
                    </a:r>
                  </a:p>
                </p:txBody>
              </p:sp>
              <p:cxnSp>
                <p:nvCxnSpPr>
                  <p:cNvPr id="300" name="Straight Arrow Connector 299"/>
                  <p:cNvCxnSpPr/>
                  <p:nvPr/>
                </p:nvCxnSpPr>
                <p:spPr>
                  <a:xfrm>
                    <a:off x="7444187" y="5421024"/>
                    <a:ext cx="463031" cy="160032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Curved Down Arrow 123"/>
                  <p:cNvSpPr/>
                  <p:nvPr/>
                </p:nvSpPr>
                <p:spPr>
                  <a:xfrm rot="10800000">
                    <a:off x="4379328" y="5514671"/>
                    <a:ext cx="1598553" cy="527512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2648839" y="3341960"/>
                  <a:ext cx="1663985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</a:rPr>
                    <a:t>KICK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</a:rPr>
                    <a:t>OFF!</a:t>
                  </a: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3933391" y="3709402"/>
                  <a:ext cx="481194" cy="4851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Curved Down Arrow 38"/>
            <p:cNvSpPr/>
            <p:nvPr/>
          </p:nvSpPr>
          <p:spPr>
            <a:xfrm rot="20866460">
              <a:off x="1297572" y="1770476"/>
              <a:ext cx="809793" cy="319582"/>
            </a:xfrm>
            <a:prstGeom prst="curvedDownArrow">
              <a:avLst>
                <a:gd name="adj1" fmla="val 21556"/>
                <a:gd name="adj2" fmla="val 50000"/>
                <a:gd name="adj3" fmla="val 2379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0" name="Curved Down Arrow 39"/>
            <p:cNvSpPr/>
            <p:nvPr/>
          </p:nvSpPr>
          <p:spPr>
            <a:xfrm rot="13967484">
              <a:off x="766270" y="2675867"/>
              <a:ext cx="696660" cy="278210"/>
            </a:xfrm>
            <a:prstGeom prst="curvedDownArrow">
              <a:avLst>
                <a:gd name="adj1" fmla="val 21556"/>
                <a:gd name="adj2" fmla="val 50000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1" name="Curved Down Arrow 40"/>
            <p:cNvSpPr/>
            <p:nvPr/>
          </p:nvSpPr>
          <p:spPr>
            <a:xfrm rot="7063233">
              <a:off x="1974265" y="2549647"/>
              <a:ext cx="839758" cy="319582"/>
            </a:xfrm>
            <a:prstGeom prst="curvedDownArrow">
              <a:avLst>
                <a:gd name="adj1" fmla="val 21556"/>
                <a:gd name="adj2" fmla="val 50000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1371601" y="142675"/>
            <a:ext cx="642573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build a research budget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693349" y="1193780"/>
            <a:ext cx="7782241" cy="2763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Knowing your sponsor</a:t>
            </a:r>
          </a:p>
          <a:p>
            <a:r>
              <a:rPr lang="en-US" dirty="0"/>
              <a:t>Project Scope </a:t>
            </a:r>
            <a:r>
              <a:rPr lang="en-US" dirty="0">
                <a:sym typeface="Wingdings" panose="05000000000000000000" pitchFamily="2" charset="2"/>
              </a:rPr>
              <a:t> B</a:t>
            </a:r>
            <a:r>
              <a:rPr lang="en-US" dirty="0"/>
              <a:t>udget Components</a:t>
            </a:r>
          </a:p>
          <a:p>
            <a:pPr lvl="1"/>
            <a:r>
              <a:rPr lang="en-US" dirty="0"/>
              <a:t>Breakout groups - Activity 1</a:t>
            </a:r>
          </a:p>
          <a:p>
            <a:pPr lvl="1"/>
            <a:r>
              <a:rPr lang="en-US" dirty="0"/>
              <a:t>Budgeting tangible items: supplies/consumables</a:t>
            </a:r>
          </a:p>
          <a:p>
            <a:pPr lvl="1"/>
            <a:r>
              <a:rPr lang="en-US" dirty="0"/>
              <a:t>Budgeting for intangible items: personnel/effort</a:t>
            </a:r>
          </a:p>
          <a:p>
            <a:r>
              <a:rPr lang="en-US" dirty="0"/>
              <a:t>The federal cost principles</a:t>
            </a:r>
          </a:p>
          <a:p>
            <a:r>
              <a:rPr lang="en-US" dirty="0"/>
              <a:t>Breakout groups - Activity 2</a:t>
            </a:r>
          </a:p>
          <a:p>
            <a:r>
              <a:rPr lang="en-US" dirty="0"/>
              <a:t>Ongoing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build a research budget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1371601" y="142675"/>
            <a:ext cx="642573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build a research budget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352993" y="1737360"/>
            <a:ext cx="8325182" cy="18371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much budgeting experience do you have?</a:t>
            </a:r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800" dirty="0"/>
              <a:t>What are your main concerns with budgeting?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-3551" y="0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4263"/>
            <a:ext cx="9144000" cy="6761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67492" y="1084167"/>
            <a:ext cx="5177830" cy="894625"/>
            <a:chOff x="1115958" y="2100069"/>
            <a:chExt cx="6903773" cy="11928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958" y="2239285"/>
              <a:ext cx="1858700" cy="914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" t="11752" r="4868" b="12105"/>
            <a:stretch/>
          </p:blipFill>
          <p:spPr>
            <a:xfrm>
              <a:off x="5810923" y="2147845"/>
              <a:ext cx="2208808" cy="10972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2" t="8431" r="8639" b="11252"/>
            <a:stretch/>
          </p:blipFill>
          <p:spPr>
            <a:xfrm>
              <a:off x="3648984" y="2100069"/>
              <a:ext cx="1487614" cy="119283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7" y="2246474"/>
            <a:ext cx="4639070" cy="2053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D2318-3079-594F-AB35-29D3C03B4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9143999" cy="7007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3E3A0-5FCA-4D49-BA9C-F08535E3F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545" y="4433810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E89F2B5-7EB5-F146-815D-43D6340E5DC5}"/>
              </a:ext>
            </a:extLst>
          </p:cNvPr>
          <p:cNvSpPr txBox="1">
            <a:spLocks/>
          </p:cNvSpPr>
          <p:nvPr/>
        </p:nvSpPr>
        <p:spPr bwMode="auto">
          <a:xfrm>
            <a:off x="1798993" y="3545669"/>
            <a:ext cx="6420446" cy="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1800" dirty="0">
              <a:solidFill>
                <a:srgbClr val="1A1A1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1371601" y="142675"/>
            <a:ext cx="642573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Knowing your sponsor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630239" y="788930"/>
            <a:ext cx="7782241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Understand your RFA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Lean on your administrative support system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Does the sponsor expect travel? Where are you going? 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indirect rate is allowed? 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 the budget limit on the total cost – or the direct cost? </a:t>
            </a:r>
            <a:endParaRPr lang="en-US" sz="2000" dirty="0"/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Understand the rules on subcontractors and indirect rates (e.g. DOD vs NIH)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Consider the size of your grant when budgeting</a:t>
            </a:r>
          </a:p>
          <a:p>
            <a:pPr lvl="1"/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Don’t estimate the cost for every pipette on a $5M grant – and don’t overlook the cost of a box of tips on a $25k pilot</a:t>
            </a:r>
          </a:p>
          <a:p>
            <a:pPr lvl="1"/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large of a team is appropriate for the award size?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23702" y="142675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scope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components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630239" y="905309"/>
            <a:ext cx="7782241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30239" y="746112"/>
            <a:ext cx="7782241" cy="35943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project scope is a descriptive narrative of quantifiable items, including… 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Supplies/Consumables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Effort (salary and benefits)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Subcontracts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Equipment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Travel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Other: Consulting services, Software/licenses, Animal housing fees, etc. 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Arial" panose="020B0604020202020204" pitchFamily="34" charset="0"/>
              </a:rPr>
              <a:t>Patient Care</a:t>
            </a:r>
            <a:r>
              <a:rPr lang="en-US" sz="1700" i="1" dirty="0">
                <a:latin typeface="Calibri" panose="020F0502020204030204" pitchFamily="34" charset="0"/>
                <a:cs typeface="Arial" panose="020B0604020202020204" pitchFamily="34" charset="0"/>
              </a:rPr>
              <a:t> (not covered here)</a:t>
            </a:r>
          </a:p>
          <a:p>
            <a:pPr lvl="1"/>
            <a:r>
              <a:rPr lang="en-US" sz="1700" dirty="0" err="1">
                <a:latin typeface="Calibri" panose="020F0502020204030204" pitchFamily="34" charset="0"/>
                <a:cs typeface="Arial" panose="020B0604020202020204" pitchFamily="34" charset="0"/>
              </a:rPr>
              <a:t>Indirects</a:t>
            </a:r>
            <a:endParaRPr lang="en-US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first step to building your budget is to divide your narrative into individual cost-driving components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2220330" y="31616"/>
            <a:ext cx="47465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1 – Breakout Groups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38" y="1055716"/>
            <a:ext cx="8222951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Objective: </a:t>
            </a:r>
            <a:r>
              <a:rPr lang="en-US" dirty="0"/>
              <a:t>Working in teams, outline the</a:t>
            </a:r>
            <a:r>
              <a:rPr lang="en-US" b="1" dirty="0"/>
              <a:t> components </a:t>
            </a:r>
            <a:r>
              <a:rPr lang="en-US" dirty="0"/>
              <a:t>you need to budget for to accomplish the following sub-aim: </a:t>
            </a:r>
          </a:p>
          <a:p>
            <a:endParaRPr lang="en-US" dirty="0"/>
          </a:p>
          <a:p>
            <a:pPr lvl="1" algn="just"/>
            <a:r>
              <a:rPr lang="en-US" sz="1200" dirty="0"/>
              <a:t>We have previously identified 10 candidate antigens which were significantly (p&lt;0.05) upregulated in donor tissue by at least 2-fold. We will assess for the presence of Th2 via an IL-10 ELISPOT assay using three to four peptides from each antigen.  Peptides will also be screened for immunogenicity using an IL-17 ELISPOT assay. A positive response will be defined as a response significantly greater than the mean of no antigen (negative control) wells for each IL-10 and IL-17 assay, using PMA/</a:t>
            </a:r>
            <a:r>
              <a:rPr lang="en-US" sz="1200" dirty="0" err="1"/>
              <a:t>ionomycin</a:t>
            </a:r>
            <a:r>
              <a:rPr lang="en-US" sz="1200" dirty="0"/>
              <a:t> and tetanus as a positive control. We will collect PBMC from 20 donors to be screened in this assay.</a:t>
            </a:r>
          </a:p>
          <a:p>
            <a:endParaRPr lang="en-US" b="1" i="1" u="sng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What various tangible components (supplies/consumables) do you need to budget for?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How many of each component should you include?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What types of personnel (scientist, assistant, technician, etc.) should you include for this work? </a:t>
            </a:r>
          </a:p>
          <a:p>
            <a:pPr marL="342900" indent="-342900">
              <a:buFont typeface="+mj-lt"/>
              <a:buAutoNum type="arabicPeriod"/>
            </a:pPr>
            <a:endParaRPr lang="en-US" b="1" i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Bonus: What is NOT written, but may need to be considered?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2220330" y="144971"/>
            <a:ext cx="474656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1 - Discuss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138" y="830771"/>
            <a:ext cx="822295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1200" dirty="0"/>
              <a:t>We have previously identified 10 candidate antigens which were significantly (p&lt;0.05) upregulated in donor tissue by at least 2-fold. We will assess for the presence of Th2 via an </a:t>
            </a:r>
            <a:r>
              <a:rPr lang="en-US" sz="1200" b="1" u="sng" dirty="0"/>
              <a:t>IL-10 ELISPOT assay</a:t>
            </a:r>
            <a:r>
              <a:rPr lang="en-US" sz="1200" dirty="0"/>
              <a:t> using three to </a:t>
            </a:r>
            <a:r>
              <a:rPr lang="en-US" sz="1200" b="1" u="sng" dirty="0"/>
              <a:t>four peptides from each </a:t>
            </a:r>
            <a:r>
              <a:rPr lang="en-US" sz="1200" b="1" i="1" u="sng" dirty="0"/>
              <a:t>[of my 10 previously identified] </a:t>
            </a:r>
            <a:r>
              <a:rPr lang="en-US" sz="1200" b="1" u="sng" dirty="0"/>
              <a:t>antigen</a:t>
            </a:r>
            <a:r>
              <a:rPr lang="en-US" sz="1200" dirty="0"/>
              <a:t>. </a:t>
            </a:r>
            <a:r>
              <a:rPr lang="en-US" sz="1200" b="1" i="1" dirty="0"/>
              <a:t>[These same 30-40]</a:t>
            </a:r>
            <a:r>
              <a:rPr lang="en-US" sz="1200" i="1" dirty="0"/>
              <a:t> </a:t>
            </a:r>
            <a:r>
              <a:rPr lang="en-US" sz="1200" dirty="0"/>
              <a:t>Peptides will also be screened for immunogenicity using an </a:t>
            </a:r>
            <a:r>
              <a:rPr lang="en-US" sz="1200" b="1" u="sng" dirty="0"/>
              <a:t>IL-17 ELISPOT assay</a:t>
            </a:r>
            <a:r>
              <a:rPr lang="en-US" sz="1200" dirty="0"/>
              <a:t>. A positive response will be defined as a response significantly greater than the mean of </a:t>
            </a:r>
            <a:r>
              <a:rPr lang="en-US" sz="1200" b="1" u="sng" dirty="0"/>
              <a:t>no antigen</a:t>
            </a:r>
            <a:r>
              <a:rPr lang="en-US" sz="1200" b="1" dirty="0"/>
              <a:t> </a:t>
            </a:r>
            <a:r>
              <a:rPr lang="en-US" sz="1200" dirty="0"/>
              <a:t>(negative control) wells for each IL-10 and IL-17 assay, using </a:t>
            </a:r>
            <a:r>
              <a:rPr lang="en-US" sz="1200" b="1" u="sng" dirty="0"/>
              <a:t>PMA/</a:t>
            </a:r>
            <a:r>
              <a:rPr lang="en-US" sz="1200" b="1" u="sng" dirty="0" err="1"/>
              <a:t>ionomycin</a:t>
            </a:r>
            <a:r>
              <a:rPr lang="en-US" sz="1200" b="1" u="sng" dirty="0"/>
              <a:t> and tetanus</a:t>
            </a:r>
            <a:r>
              <a:rPr lang="en-US" sz="1200" b="1" dirty="0"/>
              <a:t> </a:t>
            </a:r>
            <a:r>
              <a:rPr lang="en-US" sz="1200" dirty="0"/>
              <a:t>as a positive control. We will </a:t>
            </a:r>
            <a:r>
              <a:rPr lang="en-US" sz="1200" b="1" u="sng" dirty="0"/>
              <a:t>collect blood </a:t>
            </a:r>
            <a:r>
              <a:rPr lang="en-US" sz="1200" dirty="0"/>
              <a:t>from</a:t>
            </a:r>
            <a:r>
              <a:rPr lang="en-US" sz="1200" b="1" u="sng" dirty="0"/>
              <a:t> 20 donors</a:t>
            </a:r>
            <a:r>
              <a:rPr lang="en-US" sz="1200" dirty="0"/>
              <a:t> and </a:t>
            </a:r>
            <a:r>
              <a:rPr lang="en-US" sz="1200" b="1" u="sng" dirty="0"/>
              <a:t>process it to PBMC</a:t>
            </a:r>
            <a:r>
              <a:rPr lang="en-US" sz="1200" dirty="0"/>
              <a:t> to be used in these assays.</a:t>
            </a:r>
          </a:p>
          <a:p>
            <a:endParaRPr lang="en-US" b="1" i="1" u="sng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What various tangible components do you need to budget for?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ELISPOT assay: Peptides, other reagents, IL17/IL10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Blood collection supplies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Processing supplies for blood to PBMC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How many of each tangible component should you include?</a:t>
            </a:r>
          </a:p>
          <a:p>
            <a:pPr marL="631825" lvl="1" indent="-288925">
              <a:buFont typeface="Arial" panose="020B0604020202020204" pitchFamily="34" charset="0"/>
              <a:buChar char="•"/>
            </a:pPr>
            <a:r>
              <a:rPr lang="en-US" dirty="0"/>
              <a:t>2 ELISPOT types x &lt;=40 peptides + 3 controls x 20 specimens</a:t>
            </a:r>
          </a:p>
          <a:p>
            <a:pPr marL="631825" lvl="1" indent="-288925">
              <a:buFont typeface="Arial" panose="020B0604020202020204" pitchFamily="34" charset="0"/>
              <a:buChar char="•"/>
            </a:pPr>
            <a:r>
              <a:rPr lang="en-US" dirty="0"/>
              <a:t>20 blood collection supplies &amp; processing supplies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What types of personnel (scientist, assistant, technician, etc.) should you include for this work?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Bonus: What is NOT written, but may need to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38940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E89F2B5-7EB5-F146-815D-43D6340E5DC5}"/>
              </a:ext>
            </a:extLst>
          </p:cNvPr>
          <p:cNvSpPr txBox="1">
            <a:spLocks/>
          </p:cNvSpPr>
          <p:nvPr/>
        </p:nvSpPr>
        <p:spPr bwMode="auto">
          <a:xfrm>
            <a:off x="1798993" y="3545669"/>
            <a:ext cx="6420446" cy="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1800" dirty="0">
              <a:solidFill>
                <a:srgbClr val="1A1A1A"/>
              </a:solidFill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630239" y="905309"/>
            <a:ext cx="7782241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Using the defined scope components, build your budget:</a:t>
            </a: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components comprise each aim? 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E.g. ELISPOT on X peptides for Y patients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Determine the supply cost of ONE of each of those components.</a:t>
            </a:r>
          </a:p>
          <a:p>
            <a:pPr lvl="1"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One ELISPOT plate – one peptide – one patient. </a:t>
            </a:r>
          </a:p>
          <a:p>
            <a:pPr lvl="1"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much of each reagent do you need? </a:t>
            </a: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formulas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multiply out. Example next slide. </a:t>
            </a:r>
            <a:endParaRPr lang="en-US" sz="2000" i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Calculate. Are you over the limit?</a:t>
            </a: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Reduce aim quantities, then reduce budget. Repeat as needed.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2678"/>
            <a:ext cx="800515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tangible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 consumables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8402"/>
            <a:ext cx="800515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tangible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17164"/>
              </p:ext>
            </p:extLst>
          </p:nvPr>
        </p:nvGraphicFramePr>
        <p:xfrm>
          <a:off x="501052" y="584178"/>
          <a:ext cx="8183881" cy="3910546"/>
        </p:xfrm>
        <a:graphic>
          <a:graphicData uri="http://schemas.openxmlformats.org/drawingml/2006/table">
            <a:tbl>
              <a:tblPr/>
              <a:tblGrid>
                <a:gridCol w="2529118">
                  <a:extLst>
                    <a:ext uri="{9D8B030D-6E8A-4147-A177-3AD203B41FA5}">
                      <a16:colId xmlns:a16="http://schemas.microsoft.com/office/drawing/2014/main" val="536278124"/>
                    </a:ext>
                  </a:extLst>
                </a:gridCol>
                <a:gridCol w="441985">
                  <a:extLst>
                    <a:ext uri="{9D8B030D-6E8A-4147-A177-3AD203B41FA5}">
                      <a16:colId xmlns:a16="http://schemas.microsoft.com/office/drawing/2014/main" val="2048481693"/>
                    </a:ext>
                  </a:extLst>
                </a:gridCol>
                <a:gridCol w="993097">
                  <a:extLst>
                    <a:ext uri="{9D8B030D-6E8A-4147-A177-3AD203B41FA5}">
                      <a16:colId xmlns:a16="http://schemas.microsoft.com/office/drawing/2014/main" val="1669665789"/>
                    </a:ext>
                  </a:extLst>
                </a:gridCol>
                <a:gridCol w="462923">
                  <a:extLst>
                    <a:ext uri="{9D8B030D-6E8A-4147-A177-3AD203B41FA5}">
                      <a16:colId xmlns:a16="http://schemas.microsoft.com/office/drawing/2014/main" val="960075183"/>
                    </a:ext>
                  </a:extLst>
                </a:gridCol>
                <a:gridCol w="223596">
                  <a:extLst>
                    <a:ext uri="{9D8B030D-6E8A-4147-A177-3AD203B41FA5}">
                      <a16:colId xmlns:a16="http://schemas.microsoft.com/office/drawing/2014/main" val="3267070926"/>
                    </a:ext>
                  </a:extLst>
                </a:gridCol>
                <a:gridCol w="717541">
                  <a:extLst>
                    <a:ext uri="{9D8B030D-6E8A-4147-A177-3AD203B41FA5}">
                      <a16:colId xmlns:a16="http://schemas.microsoft.com/office/drawing/2014/main" val="158120518"/>
                    </a:ext>
                  </a:extLst>
                </a:gridCol>
                <a:gridCol w="70300">
                  <a:extLst>
                    <a:ext uri="{9D8B030D-6E8A-4147-A177-3AD203B41FA5}">
                      <a16:colId xmlns:a16="http://schemas.microsoft.com/office/drawing/2014/main" val="3361390345"/>
                    </a:ext>
                  </a:extLst>
                </a:gridCol>
                <a:gridCol w="1333760">
                  <a:extLst>
                    <a:ext uri="{9D8B030D-6E8A-4147-A177-3AD203B41FA5}">
                      <a16:colId xmlns:a16="http://schemas.microsoft.com/office/drawing/2014/main" val="924929310"/>
                    </a:ext>
                  </a:extLst>
                </a:gridCol>
                <a:gridCol w="1411561">
                  <a:extLst>
                    <a:ext uri="{9D8B030D-6E8A-4147-A177-3AD203B41FA5}">
                      <a16:colId xmlns:a16="http://schemas.microsoft.com/office/drawing/2014/main" val="420197289"/>
                    </a:ext>
                  </a:extLst>
                </a:gridCol>
              </a:tblGrid>
              <a:tr h="180591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580933"/>
                  </a:ext>
                </a:extLst>
              </a:tr>
              <a:tr h="18059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Stimulants per subject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47502"/>
                  </a:ext>
                </a:extLst>
              </a:tr>
              <a:tr h="180591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22134"/>
                  </a:ext>
                </a:extLst>
              </a:tr>
              <a:tr h="18059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# subjects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702168"/>
                  </a:ext>
                </a:extLst>
              </a:tr>
              <a:tr h="94358">
                <a:tc gridSpan="2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703014"/>
                  </a:ext>
                </a:extLst>
              </a:tr>
              <a:tr h="1970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ELISPOT assay cost (supplies/consumables)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078"/>
                  </a:ext>
                </a:extLst>
              </a:tr>
              <a:tr h="420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Cost/unit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Units per</a:t>
                      </a:r>
                      <a:r>
                        <a:rPr lang="en-US" sz="12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Stimulant * Subject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Cost per 4-well rep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78643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96-well ELISPOT plates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x 96-well plates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353.00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wells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1.47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907854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Monoclonal antibody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 grams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710.00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2.49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403"/>
                  </a:ext>
                </a:extLst>
              </a:tr>
              <a:tr h="28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Monoclonal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Ab, biotinylated 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 grams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885.00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3.10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67418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Streptavidin-AP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77.00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0.05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64423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 conjugate substrate kit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 mL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155.00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 mL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0.05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45536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48 well plates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x 48-well plates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95.81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well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$                    0.04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28766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IL-2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172.00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$                    0.34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40506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cryovials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 vials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333.00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vials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          1.33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30092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Tcell media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 mL prepared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$                    1.10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337227"/>
                  </a:ext>
                </a:extLst>
              </a:tr>
              <a:tr h="193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</a:rPr>
                        <a:t> COST per subject * stimulant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6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9.97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801513"/>
                  </a:ext>
                </a:extLst>
              </a:tr>
              <a:tr h="1872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</a:rPr>
                        <a:t>Subject * stimulants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6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(calculated above)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91995"/>
                  </a:ext>
                </a:extLst>
              </a:tr>
              <a:tr h="2626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Total, plus 10.1% tax = 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(Cost per subject * stimulant) x (# subjects) x   (stimulants per subject)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15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24693"/>
              </p:ext>
            </p:extLst>
          </p:nvPr>
        </p:nvGraphicFramePr>
        <p:xfrm>
          <a:off x="480057" y="592508"/>
          <a:ext cx="8183881" cy="3816226"/>
        </p:xfrm>
        <a:graphic>
          <a:graphicData uri="http://schemas.openxmlformats.org/drawingml/2006/table">
            <a:tbl>
              <a:tblPr/>
              <a:tblGrid>
                <a:gridCol w="2529118">
                  <a:extLst>
                    <a:ext uri="{9D8B030D-6E8A-4147-A177-3AD203B41FA5}">
                      <a16:colId xmlns:a16="http://schemas.microsoft.com/office/drawing/2014/main" val="536278124"/>
                    </a:ext>
                  </a:extLst>
                </a:gridCol>
                <a:gridCol w="441985">
                  <a:extLst>
                    <a:ext uri="{9D8B030D-6E8A-4147-A177-3AD203B41FA5}">
                      <a16:colId xmlns:a16="http://schemas.microsoft.com/office/drawing/2014/main" val="2048481693"/>
                    </a:ext>
                  </a:extLst>
                </a:gridCol>
                <a:gridCol w="993097">
                  <a:extLst>
                    <a:ext uri="{9D8B030D-6E8A-4147-A177-3AD203B41FA5}">
                      <a16:colId xmlns:a16="http://schemas.microsoft.com/office/drawing/2014/main" val="1669665789"/>
                    </a:ext>
                  </a:extLst>
                </a:gridCol>
                <a:gridCol w="462923">
                  <a:extLst>
                    <a:ext uri="{9D8B030D-6E8A-4147-A177-3AD203B41FA5}">
                      <a16:colId xmlns:a16="http://schemas.microsoft.com/office/drawing/2014/main" val="960075183"/>
                    </a:ext>
                  </a:extLst>
                </a:gridCol>
                <a:gridCol w="223596">
                  <a:extLst>
                    <a:ext uri="{9D8B030D-6E8A-4147-A177-3AD203B41FA5}">
                      <a16:colId xmlns:a16="http://schemas.microsoft.com/office/drawing/2014/main" val="3267070926"/>
                    </a:ext>
                  </a:extLst>
                </a:gridCol>
                <a:gridCol w="717541">
                  <a:extLst>
                    <a:ext uri="{9D8B030D-6E8A-4147-A177-3AD203B41FA5}">
                      <a16:colId xmlns:a16="http://schemas.microsoft.com/office/drawing/2014/main" val="158120518"/>
                    </a:ext>
                  </a:extLst>
                </a:gridCol>
                <a:gridCol w="70300">
                  <a:extLst>
                    <a:ext uri="{9D8B030D-6E8A-4147-A177-3AD203B41FA5}">
                      <a16:colId xmlns:a16="http://schemas.microsoft.com/office/drawing/2014/main" val="3361390345"/>
                    </a:ext>
                  </a:extLst>
                </a:gridCol>
                <a:gridCol w="1333760">
                  <a:extLst>
                    <a:ext uri="{9D8B030D-6E8A-4147-A177-3AD203B41FA5}">
                      <a16:colId xmlns:a16="http://schemas.microsoft.com/office/drawing/2014/main" val="924929310"/>
                    </a:ext>
                  </a:extLst>
                </a:gridCol>
                <a:gridCol w="1411561">
                  <a:extLst>
                    <a:ext uri="{9D8B030D-6E8A-4147-A177-3AD203B41FA5}">
                      <a16:colId xmlns:a16="http://schemas.microsoft.com/office/drawing/2014/main" val="420197289"/>
                    </a:ext>
                  </a:extLst>
                </a:gridCol>
              </a:tblGrid>
              <a:tr h="180591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580933"/>
                  </a:ext>
                </a:extLst>
              </a:tr>
              <a:tr h="18059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Stimulants per subject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47502"/>
                  </a:ext>
                </a:extLst>
              </a:tr>
              <a:tr h="180591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22134"/>
                  </a:ext>
                </a:extLst>
              </a:tr>
              <a:tr h="18059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# subjects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702168"/>
                  </a:ext>
                </a:extLst>
              </a:tr>
              <a:tr h="147756">
                <a:tc gridSpan="2"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703014"/>
                  </a:ext>
                </a:extLst>
              </a:tr>
              <a:tr h="1970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ELISPOT assay cost (supplies/consumables)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078"/>
                  </a:ext>
                </a:extLst>
              </a:tr>
              <a:tr h="429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Cost/unit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Units per</a:t>
                      </a:r>
                      <a:r>
                        <a:rPr lang="en-US" sz="12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Stimulant * Subject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Cost per 4-well rep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78643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96-well ELISPOT plates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x 96-well plates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353.00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wells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1.47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907854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Monoclonal 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 grams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710.00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2.49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403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Monoclonal Ab, biotinylated 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 grams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885.00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3.10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67418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Streptavidin-AP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77.00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0.05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64423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 conjugate substrate kit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 mL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155.00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 mL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0.05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45536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48 well plates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x 48-well plates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95.81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well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$                    0.04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28766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IL-2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172.00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$                    0.34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40506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cryovials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 vials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333.00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vials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          1.33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30092"/>
                  </a:ext>
                </a:extLst>
              </a:tr>
              <a:tr h="180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Tcell media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 mL prepared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$                    1.10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337227"/>
                  </a:ext>
                </a:extLst>
              </a:tr>
              <a:tr h="193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</a:rPr>
                        <a:t> COST per subject * stimulant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6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9.97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801513"/>
                  </a:ext>
                </a:extLst>
              </a:tr>
              <a:tr h="1872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</a:rPr>
                        <a:t>Subject * stimulants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6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91995"/>
                  </a:ext>
                </a:extLst>
              </a:tr>
              <a:tr h="2626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Total, plus 10.1% tax   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$8,784.13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150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20939"/>
            <a:ext cx="8438015" cy="17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14182"/>
            <a:ext cx="800515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tangible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Oval 6"/>
          <p:cNvSpPr/>
          <p:nvPr/>
        </p:nvSpPr>
        <p:spPr>
          <a:xfrm>
            <a:off x="7603637" y="3921399"/>
            <a:ext cx="687572" cy="269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5243388" y="1084893"/>
            <a:ext cx="2460942" cy="2875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4988064" y="806721"/>
            <a:ext cx="128259" cy="46815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56315" y="890758"/>
            <a:ext cx="260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97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121465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intangible (time)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352992" y="800181"/>
            <a:ext cx="8438015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169"/>
              </a:spcBef>
              <a:spcAft>
                <a:spcPts val="600"/>
              </a:spcAft>
              <a:buNone/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The same components that you defined earlier will similarly draw effort.</a:t>
            </a:r>
            <a:r>
              <a:rPr 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There are a myriad of ways to estimate time. Your approach will depend on your unique research environment.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600" u="sng" dirty="0">
                <a:latin typeface="Calibri" panose="020F0502020204030204" pitchFamily="34" charset="0"/>
                <a:cs typeface="Arial" panose="020B0604020202020204" pitchFamily="34" charset="0"/>
              </a:rPr>
              <a:t>Option 1: The “cost-center” approach</a:t>
            </a:r>
          </a:p>
          <a:p>
            <a:pPr marL="342900" lvl="1" indent="0" defTabSz="342900">
              <a:spcBef>
                <a:spcPts val="169"/>
              </a:spcBef>
              <a:spcAft>
                <a:spcPts val="600"/>
              </a:spcAft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Determine the hours each person requires to perform one workable component. Multiply as needed.</a:t>
            </a:r>
            <a:endParaRPr lang="en-US" sz="16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endParaRPr lang="en-US" sz="1600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600" u="sng" dirty="0">
                <a:latin typeface="Calibri" panose="020F0502020204030204" pitchFamily="34" charset="0"/>
                <a:cs typeface="Arial" panose="020B0604020202020204" pitchFamily="34" charset="0"/>
              </a:rPr>
              <a:t>Option 2: The “days per week” approach</a:t>
            </a:r>
          </a:p>
          <a:p>
            <a:pPr marL="342900" lvl="1" indent="0" defTabSz="342900">
              <a:spcBef>
                <a:spcPts val="169"/>
              </a:spcBef>
              <a:spcAft>
                <a:spcPts val="600"/>
              </a:spcAft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If you must/can only support XX percent, is the scope feasible within that confine?</a:t>
            </a:r>
          </a:p>
          <a:p>
            <a:pPr marL="342900" lvl="1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endParaRPr lang="en-US" sz="1600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600" u="sng" dirty="0">
                <a:latin typeface="Calibri" panose="020F0502020204030204" pitchFamily="34" charset="0"/>
                <a:cs typeface="Arial" panose="020B0604020202020204" pitchFamily="34" charset="0"/>
              </a:rPr>
              <a:t>Option 3: Aims-driven, “hybrid” approach</a:t>
            </a:r>
          </a:p>
          <a:p>
            <a:pPr marL="342900" lvl="1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Determine if each sub-aim requires a cost-center approach or a days per week approach. Normalize (hours or percentages), then sum all aims over time. </a:t>
            </a:r>
            <a:endParaRPr lang="en-US" sz="15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121465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intangible (time)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352992" y="800181"/>
            <a:ext cx="8438015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Option 1: The “cost-center” approach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Better for predictable scopes with clear components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More accurate; based on a 2,080h work year corrected for meetings, sick/vacation, and thinking time (you decide what’s appropriate – 1,950h?)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Time consuming – and we often underestimate ourselves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Remember: RS1 time ≠ RS4 time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Sponsor’s interpretation on variable staff may vary</a:t>
            </a: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i="1" u="sng" dirty="0">
                <a:latin typeface="Calibri" panose="020F0502020204030204" pitchFamily="34" charset="0"/>
                <a:cs typeface="Arial" panose="020B0604020202020204" pitchFamily="34" charset="0"/>
              </a:rPr>
              <a:t>Option 2: The “days per week” approach</a:t>
            </a: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i="1" u="sng" dirty="0">
                <a:latin typeface="Calibri" panose="020F0502020204030204" pitchFamily="34" charset="0"/>
                <a:cs typeface="Arial" panose="020B0604020202020204" pitchFamily="34" charset="0"/>
              </a:rPr>
              <a:t>Option 3: Aims-driven, “hybrid” approach</a:t>
            </a: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endParaRPr lang="en-US" sz="1800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121465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intangible (time)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352992" y="800181"/>
            <a:ext cx="8438015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i="1" u="sng" dirty="0">
                <a:latin typeface="Calibri" panose="020F0502020204030204" pitchFamily="34" charset="0"/>
                <a:cs typeface="Arial" panose="020B0604020202020204" pitchFamily="34" charset="0"/>
              </a:rPr>
              <a:t>Option 1: The “cost-center” approach</a:t>
            </a: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Option 2: The “days per week” approach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Good for larger applications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Better where work components are not as predictable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Best when work is primarily, or entirely, effort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Good for a team that isn’t yet established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Generally less accurate</a:t>
            </a:r>
          </a:p>
          <a:p>
            <a:pPr marL="0" indent="0" defTabSz="342900">
              <a:spcBef>
                <a:spcPts val="169"/>
              </a:spcBef>
              <a:spcAft>
                <a:spcPts val="600"/>
              </a:spcAft>
              <a:buNone/>
              <a:defRPr/>
            </a:pPr>
            <a:r>
              <a:rPr lang="en-US" sz="1800" i="1" u="sng" dirty="0">
                <a:latin typeface="Calibri" panose="020F0502020204030204" pitchFamily="34" charset="0"/>
                <a:cs typeface="Arial" panose="020B0604020202020204" pitchFamily="34" charset="0"/>
              </a:rPr>
              <a:t>Option 3: Aims-drive, “hybrid” approach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868" y="758612"/>
            <a:ext cx="4318397" cy="428884"/>
          </a:xfrm>
        </p:spPr>
        <p:txBody>
          <a:bodyPr>
            <a:noAutofit/>
          </a:bodyPr>
          <a:lstStyle/>
          <a:p>
            <a:r>
              <a:rPr lang="en-US" sz="2700" b="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We Offer:</a:t>
            </a:r>
          </a:p>
        </p:txBody>
      </p:sp>
      <p:sp>
        <p:nvSpPr>
          <p:cNvPr id="4" name="Oval 3"/>
          <p:cNvSpPr/>
          <p:nvPr/>
        </p:nvSpPr>
        <p:spPr>
          <a:xfrm>
            <a:off x="802310" y="1460832"/>
            <a:ext cx="262647" cy="262647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802310" y="2193604"/>
            <a:ext cx="262647" cy="24886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02309" y="2921139"/>
            <a:ext cx="262647" cy="251732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343730" y="2854589"/>
            <a:ext cx="6428669" cy="2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1650" dirty="0">
                <a:solidFill>
                  <a:srgbClr val="002060"/>
                </a:solidFill>
              </a:rPr>
              <a:t>Education &amp; Training: </a:t>
            </a:r>
            <a:r>
              <a:rPr lang="en-GB" altLang="en-US" sz="1200" dirty="0">
                <a:solidFill>
                  <a:srgbClr val="1A1A1A"/>
                </a:solidFill>
              </a:rPr>
              <a:t>Members can access a variety of workforce development and mentoring programs and apply for formal training programs.</a:t>
            </a:r>
          </a:p>
          <a:p>
            <a:pPr>
              <a:spcAft>
                <a:spcPts val="750"/>
              </a:spcAft>
              <a:defRPr/>
            </a:pPr>
            <a:endParaRPr lang="en-US" sz="1650" dirty="0">
              <a:solidFill>
                <a:srgbClr val="00206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343730" y="3658495"/>
            <a:ext cx="6835070" cy="2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1650" dirty="0">
                <a:solidFill>
                  <a:srgbClr val="002060"/>
                </a:solidFill>
              </a:rPr>
              <a:t>Funding: </a:t>
            </a:r>
            <a:r>
              <a:rPr lang="en-US" sz="1200" dirty="0">
                <a:solidFill>
                  <a:srgbClr val="1A1A1A"/>
                </a:solidFill>
              </a:rPr>
              <a:t>Members can apply for local and national pilot grants and other funding opportunities. ITHS also offers letters of support for grant submissions.</a:t>
            </a:r>
            <a:endParaRPr lang="en-GB" altLang="en-US" sz="1200" dirty="0">
              <a:solidFill>
                <a:srgbClr val="1A1A1A"/>
              </a:solidFill>
            </a:endParaRPr>
          </a:p>
          <a:p>
            <a:pPr>
              <a:spcAft>
                <a:spcPts val="750"/>
              </a:spcAft>
              <a:defRPr/>
            </a:pPr>
            <a:endParaRPr lang="en-US" sz="1650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2308" y="3739357"/>
            <a:ext cx="262647" cy="251732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3730" y="2148933"/>
            <a:ext cx="6560749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cs typeface="Arial" charset="0"/>
              </a:rPr>
              <a:t>Community Engagement: </a:t>
            </a:r>
            <a:r>
              <a:rPr lang="en-US" altLang="en-US" sz="1200" dirty="0">
                <a:solidFill>
                  <a:srgbClr val="0A0A0A"/>
                </a:solidFill>
                <a:latin typeface="Arial" charset="0"/>
                <a:cs typeface="Arial" charset="0"/>
              </a:rPr>
              <a:t>Members can connect with regional and community based practice networks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endParaRPr lang="en-US" sz="12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32ED6B-3D15-2D44-B3EA-6F0632F6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5" y="4433810"/>
            <a:ext cx="8438015" cy="1701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14F6C-3EDC-1D4F-BACB-701F83A027CF}"/>
              </a:ext>
            </a:extLst>
          </p:cNvPr>
          <p:cNvSpPr txBox="1"/>
          <p:nvPr/>
        </p:nvSpPr>
        <p:spPr>
          <a:xfrm>
            <a:off x="1343730" y="1416974"/>
            <a:ext cx="664202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cs typeface="Arial" charset="0"/>
              </a:rPr>
              <a:t>Research Support Services: </a:t>
            </a:r>
            <a:r>
              <a:rPr lang="en-US" altLang="en-US" sz="1200" dirty="0">
                <a:solidFill>
                  <a:srgbClr val="0A0A0A"/>
                </a:solidFill>
                <a:latin typeface="Arial" charset="0"/>
                <a:cs typeface="Arial" charset="0"/>
              </a:rPr>
              <a:t>Members gain access to the different research services, resources, and tools offered by ITHS, including the ITHS Research Navigator.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28BDA1-6E38-9E48-9E7D-88A33CEAD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36" y="-6967"/>
            <a:ext cx="9143999" cy="7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121465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intangible (time)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352992" y="800181"/>
            <a:ext cx="8438015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i="1" u="sng" dirty="0">
                <a:latin typeface="Calibri" panose="020F0502020204030204" pitchFamily="34" charset="0"/>
                <a:cs typeface="Arial" panose="020B0604020202020204" pitchFamily="34" charset="0"/>
              </a:rPr>
              <a:t>Option 1: The “cost-center” approach</a:t>
            </a: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i="1" u="sng" dirty="0">
                <a:latin typeface="Calibri" panose="020F0502020204030204" pitchFamily="34" charset="0"/>
                <a:cs typeface="Arial" panose="020B0604020202020204" pitchFamily="34" charset="0"/>
              </a:rPr>
              <a:t>Option 2: The “days per week” approach</a:t>
            </a:r>
          </a:p>
          <a:p>
            <a:pPr marL="0" indent="0" defTabSz="342900">
              <a:spcBef>
                <a:spcPts val="169"/>
              </a:spcBef>
              <a:spcAft>
                <a:spcPts val="169"/>
              </a:spcAft>
              <a:buNone/>
              <a:defRPr/>
            </a:pPr>
            <a:r>
              <a:rPr 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Option 3: Aims-driven, “hybrid” approach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Good for larger applications with mixed work components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Allows diverse teams greater autonomy in predictions</a:t>
            </a: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ts val="169"/>
              </a:spcBef>
              <a:spcAft>
                <a:spcPts val="600"/>
              </a:spcAft>
              <a:defRPr/>
            </a:pP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85935"/>
              </p:ext>
            </p:extLst>
          </p:nvPr>
        </p:nvGraphicFramePr>
        <p:xfrm>
          <a:off x="2265447" y="2676172"/>
          <a:ext cx="4305300" cy="1485900"/>
        </p:xfrm>
        <a:graphic>
          <a:graphicData uri="http://schemas.openxmlformats.org/drawingml/2006/table">
            <a:tbl>
              <a:tblPr/>
              <a:tblGrid>
                <a:gridCol w="477753">
                  <a:extLst>
                    <a:ext uri="{9D8B030D-6E8A-4147-A177-3AD203B41FA5}">
                      <a16:colId xmlns:a16="http://schemas.microsoft.com/office/drawing/2014/main" val="761441242"/>
                    </a:ext>
                  </a:extLst>
                </a:gridCol>
                <a:gridCol w="741447">
                  <a:extLst>
                    <a:ext uri="{9D8B030D-6E8A-4147-A177-3AD203B41FA5}">
                      <a16:colId xmlns:a16="http://schemas.microsoft.com/office/drawing/2014/main" val="27784574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571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221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882777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36808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42736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Y1 effort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104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 1a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576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Post-doc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8573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 1b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Post-doc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407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76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 2a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Post-Doc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737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 2b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 Student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4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342" y="1238191"/>
            <a:ext cx="6933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Reducing staff effort is not a cost-saving solution if not associated with a reduced scope.</a:t>
            </a:r>
          </a:p>
          <a:p>
            <a:pPr marL="342900" indent="-342900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Shortening the project duration does not necessarily reduce cost.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Risks: staff burnout, less reliable work (mistakes).</a:t>
            </a: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endParaRPr lang="en-US" sz="33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D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ecide what you can and cannot live without </a:t>
            </a:r>
            <a:b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    		   if you have to cut back on scope. </a:t>
            </a:r>
          </a:p>
          <a:p>
            <a:pPr marL="192881" indent="-192881" defTabSz="34290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786252" y="995248"/>
            <a:ext cx="2138832" cy="1533050"/>
            <a:chOff x="8087050" y="3716472"/>
            <a:chExt cx="3802367" cy="2725425"/>
          </a:xfrm>
        </p:grpSpPr>
        <p:sp>
          <p:nvSpPr>
            <p:cNvPr id="13" name="Isosceles Triangle 12"/>
            <p:cNvSpPr/>
            <p:nvPr/>
          </p:nvSpPr>
          <p:spPr>
            <a:xfrm rot="8158370">
              <a:off x="8107761" y="4221325"/>
              <a:ext cx="3781656" cy="1640076"/>
            </a:xfrm>
            <a:prstGeom prst="triangle">
              <a:avLst>
                <a:gd name="adj" fmla="val 547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832565">
              <a:off x="9909667" y="4422956"/>
              <a:ext cx="1854228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/>
                <a:t>Same Scope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8922858">
              <a:off x="8087050" y="4132876"/>
              <a:ext cx="2103710" cy="441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Extended schedule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1345" y="5723523"/>
              <a:ext cx="1830131" cy="718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/>
                <a:t>Reduced Cost</a:t>
              </a:r>
            </a:p>
            <a:p>
              <a:pPr algn="ctr"/>
              <a:r>
                <a:rPr lang="en-US" sz="1013" dirty="0"/>
                <a:t>(lowered effort)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rot="21183322">
            <a:off x="6308989" y="2995215"/>
            <a:ext cx="2315056" cy="1710939"/>
            <a:chOff x="7659851" y="3633101"/>
            <a:chExt cx="3646933" cy="2330121"/>
          </a:xfrm>
        </p:grpSpPr>
        <p:sp>
          <p:nvSpPr>
            <p:cNvPr id="35" name="Isosceles Triangle 34"/>
            <p:cNvSpPr/>
            <p:nvPr/>
          </p:nvSpPr>
          <p:spPr>
            <a:xfrm rot="8158370">
              <a:off x="8537568" y="3861835"/>
              <a:ext cx="2227899" cy="2101387"/>
            </a:xfrm>
            <a:prstGeom prst="triangle">
              <a:avLst>
                <a:gd name="adj" fmla="val 92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3118622">
              <a:off x="9793237" y="4245056"/>
              <a:ext cx="1665170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/>
                <a:t>Same Scope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8922858">
              <a:off x="7756829" y="3804153"/>
              <a:ext cx="2197752" cy="441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Shortened schedule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416678">
              <a:off x="7659851" y="4917412"/>
              <a:ext cx="3646933" cy="550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/>
                <a:t>Higher Cost </a:t>
              </a:r>
            </a:p>
            <a:p>
              <a:pPr algn="ctr"/>
              <a:r>
                <a:rPr lang="en-US" sz="1013" dirty="0"/>
                <a:t>(rework, higher effort to meet schedule)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6472"/>
            <a:ext cx="800515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Budgeting: The intangible (time)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 &amp; assumptions</a:t>
            </a:r>
          </a:p>
        </p:txBody>
      </p:sp>
    </p:spTree>
    <p:extLst>
      <p:ext uri="{BB962C8B-B14F-4D97-AF65-F5344CB8AC3E}">
        <p14:creationId xmlns:p14="http://schemas.microsoft.com/office/powerpoint/2010/main" val="22814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375710"/>
            <a:ext cx="80051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your mistakes!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-2127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the intangible (time)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6" y="1080616"/>
            <a:ext cx="7151716" cy="30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E89F2B5-7EB5-F146-815D-43D6340E5DC5}"/>
              </a:ext>
            </a:extLst>
          </p:cNvPr>
          <p:cNvSpPr txBox="1">
            <a:spLocks/>
          </p:cNvSpPr>
          <p:nvPr/>
        </p:nvSpPr>
        <p:spPr bwMode="auto">
          <a:xfrm>
            <a:off x="1798993" y="3545669"/>
            <a:ext cx="6420446" cy="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1800" dirty="0">
              <a:solidFill>
                <a:srgbClr val="1A1A1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1371601" y="142675"/>
            <a:ext cx="642573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federal cost principles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352992" y="963498"/>
            <a:ext cx="8352097" cy="34210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u="sng" dirty="0"/>
              <a:t>Reasonable</a:t>
            </a:r>
            <a:r>
              <a:rPr lang="en-US" dirty="0"/>
              <a:t>: Would a prudent person agree that this item is necessary? </a:t>
            </a:r>
          </a:p>
          <a:p>
            <a:pPr lvl="1"/>
            <a:r>
              <a:rPr lang="en-US" u="sng" dirty="0"/>
              <a:t>Allocable</a:t>
            </a:r>
            <a:r>
              <a:rPr lang="en-US" dirty="0"/>
              <a:t>: Does this expense directly contribute to advancement of the work? </a:t>
            </a:r>
          </a:p>
          <a:p>
            <a:pPr lvl="1"/>
            <a:r>
              <a:rPr lang="en-US" u="sng" dirty="0"/>
              <a:t>Consistency</a:t>
            </a:r>
            <a:r>
              <a:rPr lang="en-US" dirty="0"/>
              <a:t>: Do you charge this the same way on other grants? </a:t>
            </a:r>
          </a:p>
          <a:p>
            <a:pPr lvl="1"/>
            <a:r>
              <a:rPr lang="en-US" u="sng" dirty="0"/>
              <a:t>Conformance</a:t>
            </a:r>
            <a:r>
              <a:rPr lang="en-US" dirty="0"/>
              <a:t>: Does this expense adhere to the terms and conditions of this award?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Budgeting for an item that is not reasonable/necessary, allocable to the work described, consistently treated, or in conformance with the award terms could tank your application. </a:t>
            </a:r>
          </a:p>
          <a:p>
            <a:pPr marL="0" indent="0" algn="ctr">
              <a:buNone/>
            </a:pPr>
            <a:r>
              <a:rPr lang="en-US" sz="1800" b="1" dirty="0"/>
              <a:t>Approved/Granted ≠ Allowable</a:t>
            </a:r>
          </a:p>
          <a:p>
            <a:pPr marL="0" indent="0" algn="ctr">
              <a:buNone/>
            </a:pPr>
            <a:r>
              <a:rPr lang="en-US" sz="1600" dirty="0">
                <a:hlinkClick r:id="rId4"/>
              </a:rPr>
              <a:t>https://grants.nih.gov/grants/policy/nihgps/HTML5/section_7/7.2_the_cost_principles.htm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35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992" y="1120295"/>
            <a:ext cx="2880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RFA has a direct cost limit of </a:t>
            </a:r>
            <a:r>
              <a:rPr lang="en-US" sz="1400" b="1" dirty="0"/>
              <a:t>$75,000</a:t>
            </a:r>
            <a:r>
              <a:rPr lang="en-US" sz="1400" dirty="0"/>
              <a:t>. For this pilot project, attendance at one conference is required. </a:t>
            </a:r>
          </a:p>
          <a:p>
            <a:endParaRPr lang="en-US" sz="1400" dirty="0"/>
          </a:p>
          <a:p>
            <a:r>
              <a:rPr lang="en-US" sz="1400" dirty="0"/>
              <a:t>Your first draft budget is shown here. 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Look at the budget together. </a:t>
            </a:r>
          </a:p>
          <a:p>
            <a:pPr marL="344488" lvl="1" indent="-342900">
              <a:buFont typeface="+mj-lt"/>
              <a:buAutoNum type="arabicPeriod"/>
            </a:pPr>
            <a:r>
              <a:rPr lang="en-US" sz="1400" dirty="0"/>
              <a:t>How can you adjust?</a:t>
            </a:r>
          </a:p>
          <a:p>
            <a:pPr marL="344488" lvl="1" indent="-342900">
              <a:buFont typeface="+mj-lt"/>
              <a:buAutoNum type="arabicPeriod"/>
            </a:pPr>
            <a:r>
              <a:rPr lang="en-US" sz="1400" dirty="0"/>
              <a:t>What is now at risk by making these changes?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2219822" y="30792"/>
            <a:ext cx="47465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2 – Breakout Groups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6026"/>
              </p:ext>
            </p:extLst>
          </p:nvPr>
        </p:nvGraphicFramePr>
        <p:xfrm>
          <a:off x="3376609" y="844311"/>
          <a:ext cx="5534634" cy="3583424"/>
        </p:xfrm>
        <a:graphic>
          <a:graphicData uri="http://schemas.openxmlformats.org/drawingml/2006/table">
            <a:tbl>
              <a:tblPr/>
              <a:tblGrid>
                <a:gridCol w="1597785">
                  <a:extLst>
                    <a:ext uri="{9D8B030D-6E8A-4147-A177-3AD203B41FA5}">
                      <a16:colId xmlns:a16="http://schemas.microsoft.com/office/drawing/2014/main" val="232092940"/>
                    </a:ext>
                  </a:extLst>
                </a:gridCol>
                <a:gridCol w="1121522">
                  <a:extLst>
                    <a:ext uri="{9D8B030D-6E8A-4147-A177-3AD203B41FA5}">
                      <a16:colId xmlns:a16="http://schemas.microsoft.com/office/drawing/2014/main" val="2351656444"/>
                    </a:ext>
                  </a:extLst>
                </a:gridCol>
                <a:gridCol w="998615">
                  <a:extLst>
                    <a:ext uri="{9D8B030D-6E8A-4147-A177-3AD203B41FA5}">
                      <a16:colId xmlns:a16="http://schemas.microsoft.com/office/drawing/2014/main" val="162239203"/>
                    </a:ext>
                  </a:extLst>
                </a:gridCol>
                <a:gridCol w="768166">
                  <a:extLst>
                    <a:ext uri="{9D8B030D-6E8A-4147-A177-3AD203B41FA5}">
                      <a16:colId xmlns:a16="http://schemas.microsoft.com/office/drawing/2014/main" val="1225027195"/>
                    </a:ext>
                  </a:extLst>
                </a:gridCol>
                <a:gridCol w="1048546">
                  <a:extLst>
                    <a:ext uri="{9D8B030D-6E8A-4147-A177-3AD203B41FA5}">
                      <a16:colId xmlns:a16="http://schemas.microsoft.com/office/drawing/2014/main" val="591010165"/>
                    </a:ext>
                  </a:extLst>
                </a:gridCol>
              </a:tblGrid>
              <a:tr h="14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Effort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87956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120,000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30,000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15,000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91062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Scientist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58,000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17,400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21,895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60307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42,000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12,600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5,460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52668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419340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70143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ELISPOT Reagents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10.98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18,886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92282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Peptides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90mg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900.00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36,000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33383"/>
                  </a:ext>
                </a:extLst>
              </a:tr>
              <a:tr h="11481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collection kits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8.00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160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2101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processing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sample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120.00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2,400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61699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Misc. Consumables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$0.05/$1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0.05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57,446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2,872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03933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227418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33902"/>
                  </a:ext>
                </a:extLst>
              </a:tr>
              <a:tr h="143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Donor stipends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13836"/>
                  </a:ext>
                </a:extLst>
              </a:tr>
              <a:tr h="114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 consult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62031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78819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19524"/>
                  </a:ext>
                </a:extLst>
              </a:tr>
              <a:tr h="13184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898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34412"/>
                  </a:ext>
                </a:extLst>
              </a:tr>
              <a:tr h="14581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96400"/>
                  </a:ext>
                </a:extLst>
              </a:tr>
              <a:tr h="26940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104,771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29493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54" y="826171"/>
            <a:ext cx="321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RFA has a direct cost limit of </a:t>
            </a:r>
            <a:r>
              <a:rPr lang="en-US" sz="1400" b="1" dirty="0"/>
              <a:t>$75,000</a:t>
            </a:r>
            <a:r>
              <a:rPr lang="en-US" sz="1400" dirty="0"/>
              <a:t>. For this pilot project, attendance at one conference is required. </a:t>
            </a:r>
          </a:p>
          <a:p>
            <a:endParaRPr lang="en-US" sz="1400" dirty="0"/>
          </a:p>
          <a:p>
            <a:r>
              <a:rPr lang="en-US" sz="1400" b="1" u="sng" dirty="0"/>
              <a:t>No “right” or “wrong” answer here!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2219822" y="30792"/>
            <a:ext cx="47465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2 – Breakout Groups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31125"/>
              </p:ext>
            </p:extLst>
          </p:nvPr>
        </p:nvGraphicFramePr>
        <p:xfrm>
          <a:off x="3376629" y="752759"/>
          <a:ext cx="5328460" cy="3707446"/>
        </p:xfrm>
        <a:graphic>
          <a:graphicData uri="http://schemas.openxmlformats.org/drawingml/2006/table">
            <a:tbl>
              <a:tblPr/>
              <a:tblGrid>
                <a:gridCol w="1538264">
                  <a:extLst>
                    <a:ext uri="{9D8B030D-6E8A-4147-A177-3AD203B41FA5}">
                      <a16:colId xmlns:a16="http://schemas.microsoft.com/office/drawing/2014/main" val="950218978"/>
                    </a:ext>
                  </a:extLst>
                </a:gridCol>
                <a:gridCol w="1079744">
                  <a:extLst>
                    <a:ext uri="{9D8B030D-6E8A-4147-A177-3AD203B41FA5}">
                      <a16:colId xmlns:a16="http://schemas.microsoft.com/office/drawing/2014/main" val="2530081627"/>
                    </a:ext>
                  </a:extLst>
                </a:gridCol>
                <a:gridCol w="961417">
                  <a:extLst>
                    <a:ext uri="{9D8B030D-6E8A-4147-A177-3AD203B41FA5}">
                      <a16:colId xmlns:a16="http://schemas.microsoft.com/office/drawing/2014/main" val="1598428819"/>
                    </a:ext>
                  </a:extLst>
                </a:gridCol>
                <a:gridCol w="739550">
                  <a:extLst>
                    <a:ext uri="{9D8B030D-6E8A-4147-A177-3AD203B41FA5}">
                      <a16:colId xmlns:a16="http://schemas.microsoft.com/office/drawing/2014/main" val="1549225076"/>
                    </a:ext>
                  </a:extLst>
                </a:gridCol>
                <a:gridCol w="1009485">
                  <a:extLst>
                    <a:ext uri="{9D8B030D-6E8A-4147-A177-3AD203B41FA5}">
                      <a16:colId xmlns:a16="http://schemas.microsoft.com/office/drawing/2014/main" val="433233006"/>
                    </a:ext>
                  </a:extLst>
                </a:gridCol>
              </a:tblGrid>
              <a:tr h="104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Effort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18465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120,000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30,000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15,000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332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Scientist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58,000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17,400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21,895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44542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42,000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12,600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2,730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37262"/>
                  </a:ext>
                </a:extLst>
              </a:tr>
              <a:tr h="1044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807920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0778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ELISPOT Reagents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10.98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10,102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42142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Peptides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90mg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900.00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18,000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59268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collection kits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8.00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160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525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processing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sample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120.00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2,400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77070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Misc. Consumables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$0.05/$1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0.05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30,662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1,533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38678"/>
                  </a:ext>
                </a:extLst>
              </a:tr>
              <a:tr h="1044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984919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3100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Donor stipends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2123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 consult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180076"/>
                  </a:ext>
                </a:extLst>
              </a:tr>
              <a:tr h="104487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95633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6589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898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9083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DIRECT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73,918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0197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207134" y="2128058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1722" y="1353913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1722" y="1167108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07133" y="1923011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54" y="826171"/>
            <a:ext cx="321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RFA has a direct cost limit of </a:t>
            </a:r>
            <a:r>
              <a:rPr lang="en-US" sz="1400" b="1" dirty="0"/>
              <a:t>$75,000</a:t>
            </a:r>
            <a:r>
              <a:rPr lang="en-US" sz="1400" dirty="0"/>
              <a:t>. For this pilot project, attendance at one conference is required. </a:t>
            </a:r>
          </a:p>
          <a:p>
            <a:endParaRPr lang="en-US" sz="1400" dirty="0"/>
          </a:p>
          <a:p>
            <a:r>
              <a:rPr lang="en-US" sz="1400" b="1" u="sng" dirty="0"/>
              <a:t>No “right” or “wrong” answer here!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2219822" y="30792"/>
            <a:ext cx="47465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2 – Breakout Groups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67074"/>
              </p:ext>
            </p:extLst>
          </p:nvPr>
        </p:nvGraphicFramePr>
        <p:xfrm>
          <a:off x="3376629" y="752759"/>
          <a:ext cx="5328460" cy="3707446"/>
        </p:xfrm>
        <a:graphic>
          <a:graphicData uri="http://schemas.openxmlformats.org/drawingml/2006/table">
            <a:tbl>
              <a:tblPr/>
              <a:tblGrid>
                <a:gridCol w="1538264">
                  <a:extLst>
                    <a:ext uri="{9D8B030D-6E8A-4147-A177-3AD203B41FA5}">
                      <a16:colId xmlns:a16="http://schemas.microsoft.com/office/drawing/2014/main" val="950218978"/>
                    </a:ext>
                  </a:extLst>
                </a:gridCol>
                <a:gridCol w="1079744">
                  <a:extLst>
                    <a:ext uri="{9D8B030D-6E8A-4147-A177-3AD203B41FA5}">
                      <a16:colId xmlns:a16="http://schemas.microsoft.com/office/drawing/2014/main" val="2530081627"/>
                    </a:ext>
                  </a:extLst>
                </a:gridCol>
                <a:gridCol w="961417">
                  <a:extLst>
                    <a:ext uri="{9D8B030D-6E8A-4147-A177-3AD203B41FA5}">
                      <a16:colId xmlns:a16="http://schemas.microsoft.com/office/drawing/2014/main" val="1598428819"/>
                    </a:ext>
                  </a:extLst>
                </a:gridCol>
                <a:gridCol w="739550">
                  <a:extLst>
                    <a:ext uri="{9D8B030D-6E8A-4147-A177-3AD203B41FA5}">
                      <a16:colId xmlns:a16="http://schemas.microsoft.com/office/drawing/2014/main" val="1549225076"/>
                    </a:ext>
                  </a:extLst>
                </a:gridCol>
                <a:gridCol w="1009485">
                  <a:extLst>
                    <a:ext uri="{9D8B030D-6E8A-4147-A177-3AD203B41FA5}">
                      <a16:colId xmlns:a16="http://schemas.microsoft.com/office/drawing/2014/main" val="433233006"/>
                    </a:ext>
                  </a:extLst>
                </a:gridCol>
              </a:tblGrid>
              <a:tr h="104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Effort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18465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120,000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30,000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15,000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332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Scientist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58,000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17,400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12,833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44542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42,000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12,600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2,730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37262"/>
                  </a:ext>
                </a:extLst>
              </a:tr>
              <a:tr h="1044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807920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0778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ELISPOT Reagents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10.98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8,125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42142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Peptides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90mg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900.00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34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30,600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59268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collection kits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8.00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80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525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processing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sample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120.00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1,200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77070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Misc. Consumables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$0.05/$1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0.05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40,005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2,000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38678"/>
                  </a:ext>
                </a:extLst>
              </a:tr>
              <a:tr h="1044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984919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3100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Donor stipends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2123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 consult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600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180076"/>
                  </a:ext>
                </a:extLst>
              </a:tr>
              <a:tr h="104487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95633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65894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898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9083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DIRECT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74,366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0197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207134" y="2128058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1722" y="1353913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1722" y="1167108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07133" y="2320375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07132" y="1931663"/>
            <a:ext cx="585311" cy="183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E89F2B5-7EB5-F146-815D-43D6340E5DC5}"/>
              </a:ext>
            </a:extLst>
          </p:cNvPr>
          <p:cNvSpPr txBox="1">
            <a:spLocks/>
          </p:cNvSpPr>
          <p:nvPr/>
        </p:nvSpPr>
        <p:spPr bwMode="auto">
          <a:xfrm>
            <a:off x="1798993" y="3545669"/>
            <a:ext cx="6420446" cy="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1800" dirty="0">
              <a:solidFill>
                <a:srgbClr val="1A1A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92" y="705181"/>
            <a:ext cx="8306454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Development Costs?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 staff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Optimizing a key reagent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Reproducibility (also – are you powered?)</a:t>
            </a:r>
          </a:p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Startup fees? 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I have access to the equipment needed? 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I done an initial cost comparison of most expensive items? What if my choice isn’t available? 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Regulatory delays: Time is money!</a:t>
            </a:r>
          </a:p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Personnel?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Biostatistician, consultants?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FTE: Where else are my staff supported? How will I support my staff when this ends?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Will staff receive merit increases during the performance period? </a:t>
            </a:r>
          </a:p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 there an opportunity for outsourcing? </a:t>
            </a:r>
          </a:p>
          <a:p>
            <a:pPr marL="535781" lvl="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Often, more expensive is actually less expensive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569421" y="121465"/>
            <a:ext cx="80051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you considered everything?</a:t>
            </a:r>
          </a:p>
        </p:txBody>
      </p:sp>
    </p:spTree>
    <p:extLst>
      <p:ext uri="{BB962C8B-B14F-4D97-AF65-F5344CB8AC3E}">
        <p14:creationId xmlns:p14="http://schemas.microsoft.com/office/powerpoint/2010/main" val="42229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71476" y="1000029"/>
            <a:ext cx="8338184" cy="3731991"/>
          </a:xfrm>
        </p:spPr>
        <p:txBody>
          <a:bodyPr/>
          <a:lstStyle/>
          <a:p>
            <a:pPr marL="0" indent="0" algn="ctr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tx1"/>
                </a:solidFill>
              </a:rPr>
              <a:t>“I don’t need a budget. I have one from a similar grant I made last year.”</a:t>
            </a:r>
          </a:p>
          <a:p>
            <a:pPr marL="0" lvl="0" indent="0" algn="ctr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“We’re over the budget limit. Let’s cut some effort or shorten the project by 6 months.”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tx1"/>
                </a:solidFill>
              </a:rPr>
              <a:t>“I don’t need to look at costs yet. We will just figure it out if we get the award.”</a:t>
            </a:r>
          </a:p>
        </p:txBody>
      </p:sp>
      <p:pic>
        <p:nvPicPr>
          <p:cNvPr id="4" name="Picture 3" descr="Red Flag Capture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64" y="224369"/>
            <a:ext cx="780334" cy="755162"/>
          </a:xfrm>
          <a:prstGeom prst="rect">
            <a:avLst/>
          </a:prstGeom>
        </p:spPr>
      </p:pic>
      <p:pic>
        <p:nvPicPr>
          <p:cNvPr id="5" name="Picture 4" descr="Red Flag Capture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13" y="224049"/>
            <a:ext cx="780334" cy="755162"/>
          </a:xfrm>
          <a:prstGeom prst="rect">
            <a:avLst/>
          </a:prstGeom>
        </p:spPr>
      </p:pic>
      <p:pic>
        <p:nvPicPr>
          <p:cNvPr id="6" name="Picture 5" descr="Red Flag Capture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92" y="224049"/>
            <a:ext cx="780334" cy="755162"/>
          </a:xfrm>
          <a:prstGeom prst="rect">
            <a:avLst/>
          </a:prstGeom>
        </p:spPr>
      </p:pic>
      <p:pic>
        <p:nvPicPr>
          <p:cNvPr id="7" name="Picture 6" descr="Red Flag Capture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5" y="224369"/>
            <a:ext cx="780334" cy="755162"/>
          </a:xfrm>
          <a:prstGeom prst="rect">
            <a:avLst/>
          </a:prstGeom>
        </p:spPr>
      </p:pic>
      <p:pic>
        <p:nvPicPr>
          <p:cNvPr id="8" name="Picture 7" descr="Red Flag Capture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34" y="224369"/>
            <a:ext cx="780334" cy="75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2" y="4503847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C6503-A592-8040-8105-F4BC564F6A09}"/>
              </a:ext>
            </a:extLst>
          </p:cNvPr>
          <p:cNvSpPr txBox="1"/>
          <p:nvPr/>
        </p:nvSpPr>
        <p:spPr>
          <a:xfrm>
            <a:off x="2212017" y="144971"/>
            <a:ext cx="474656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ONGOING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993" y="894645"/>
            <a:ext cx="83520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Map your budget consumption expectation; monitor periodically</a:t>
            </a:r>
          </a:p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Staff costs are the most often underestimated. If you can, monitor actuals to improve future budgets</a:t>
            </a:r>
          </a:p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Small solutions may include outsourcing minor components</a:t>
            </a:r>
          </a:p>
          <a:p>
            <a:pPr marL="192881" indent="-192881" defTabSz="342900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528320" y="824381"/>
            <a:ext cx="7945120" cy="598443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our Director of Research Development</a:t>
            </a:r>
            <a:endParaRPr lang="en-US" sz="27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82" y="1385357"/>
            <a:ext cx="1611843" cy="161184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TextBox 1"/>
          <p:cNvSpPr txBox="1"/>
          <p:nvPr/>
        </p:nvSpPr>
        <p:spPr>
          <a:xfrm flipH="1">
            <a:off x="3878826" y="1574365"/>
            <a:ext cx="2691581" cy="1192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Project Consultation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endParaRPr lang="en-US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Strategic Direction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endParaRPr lang="en-US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A0A0A"/>
              </a:buClr>
              <a:buSzPct val="85000"/>
              <a:defRPr/>
            </a:pP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Resources and Networking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246" y="3130011"/>
            <a:ext cx="3049508" cy="99253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atMod val="120000"/>
                  <a:shade val="78000"/>
                  <a:lumMod val="46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707070"/>
              </a:buClr>
              <a:defRPr/>
            </a:pPr>
            <a:endParaRPr lang="en-US" b="1" dirty="0">
              <a:solidFill>
                <a:srgbClr val="FFFFFF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707070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Melissa D. Vaught, Ph.D.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707070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ithsnav@uw.edu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707070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206.616.3875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6678" y="1574365"/>
            <a:ext cx="180419" cy="188521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6677" y="2111901"/>
            <a:ext cx="180419" cy="188521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6677" y="2592270"/>
            <a:ext cx="180419" cy="188521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42383A-F6C5-9449-902B-B5A7412A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26DD91-AB27-454F-9E47-CEC2BE41A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36" y="-6967"/>
            <a:ext cx="9143999" cy="7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9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6755" y="4248133"/>
            <a:ext cx="6858000" cy="84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93" y="4399846"/>
            <a:ext cx="3658012" cy="577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095" y="2251110"/>
            <a:ext cx="1590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800" dirty="0">
                <a:solidFill>
                  <a:srgbClr val="FFFFFF"/>
                </a:solidFill>
                <a:latin typeface="Gotham Light" pitchFamily="50" charset="0"/>
                <a:cs typeface="Gotham Light" pitchFamily="50" charset="0"/>
              </a:rPr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231289" y="2571750"/>
            <a:ext cx="3930240" cy="1286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700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509" y="898652"/>
            <a:ext cx="87401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000" b="1" dirty="0">
                <a:solidFill>
                  <a:srgbClr val="0A0A0A"/>
                </a:solidFill>
                <a:latin typeface="Arial"/>
                <a:cs typeface="Gotham Light" pitchFamily="50" charset="0"/>
              </a:rPr>
              <a:t>How to Build a Research Budget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7659" y="165688"/>
            <a:ext cx="36086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Gotham Light" pitchFamily="50" charset="0"/>
              </a:rPr>
              <a:t>Career Development Series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323" y="1810664"/>
            <a:ext cx="3598476" cy="91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76755" y="2017988"/>
            <a:ext cx="619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Questions? Ideas? More info?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Lrr2@uw.edu</a:t>
            </a:r>
          </a:p>
        </p:txBody>
      </p:sp>
      <p:pic>
        <p:nvPicPr>
          <p:cNvPr id="8" name="Picture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E5223B1-0898-624D-8FAD-33E77FD36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659" y="2838249"/>
            <a:ext cx="1403522" cy="138434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C53580-27B7-5347-8A03-EB5D370FB7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29567" y="2863785"/>
            <a:ext cx="1403521" cy="138434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9848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295224"/>
            <a:ext cx="6858000" cy="84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94" y="4295224"/>
            <a:ext cx="5368835" cy="848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095" y="2251110"/>
            <a:ext cx="1590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800" dirty="0">
                <a:solidFill>
                  <a:srgbClr val="FFFFFF"/>
                </a:solidFill>
                <a:latin typeface="Gotham Light" pitchFamily="50" charset="0"/>
                <a:cs typeface="Gotham Light" pitchFamily="50" charset="0"/>
              </a:rPr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231289" y="2571750"/>
            <a:ext cx="3930240" cy="1286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700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2761" y="1681723"/>
            <a:ext cx="25355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000" b="1" dirty="0">
              <a:solidFill>
                <a:srgbClr val="002060"/>
              </a:solidFill>
              <a:latin typeface="Arial"/>
              <a:cs typeface="Gotham Ligh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129" y="255119"/>
            <a:ext cx="36086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Gotham Light" pitchFamily="50" charset="0"/>
              </a:rPr>
              <a:t>Career Development Series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0F037-E80F-FC43-9C05-18B8DCBC6808}"/>
              </a:ext>
            </a:extLst>
          </p:cNvPr>
          <p:cNvCxnSpPr/>
          <p:nvPr/>
        </p:nvCxnSpPr>
        <p:spPr>
          <a:xfrm>
            <a:off x="960120" y="2604046"/>
            <a:ext cx="704088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F0638C-98B5-5340-B653-FE9AC16CB480}"/>
              </a:ext>
            </a:extLst>
          </p:cNvPr>
          <p:cNvSpPr txBox="1"/>
          <p:nvPr/>
        </p:nvSpPr>
        <p:spPr>
          <a:xfrm>
            <a:off x="3146060" y="2865865"/>
            <a:ext cx="26690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0A0A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for Questions</a:t>
            </a:r>
          </a:p>
        </p:txBody>
      </p:sp>
    </p:spTree>
    <p:extLst>
      <p:ext uri="{BB962C8B-B14F-4D97-AF65-F5344CB8AC3E}">
        <p14:creationId xmlns:p14="http://schemas.microsoft.com/office/powerpoint/2010/main" val="42045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295224"/>
            <a:ext cx="6858000" cy="84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095" y="2251110"/>
            <a:ext cx="1590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800" dirty="0">
                <a:solidFill>
                  <a:srgbClr val="FFFFFF"/>
                </a:solidFill>
                <a:latin typeface="Gotham Light" pitchFamily="50" charset="0"/>
                <a:cs typeface="Gotham Light" pitchFamily="50" charset="0"/>
              </a:rPr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231289" y="2571750"/>
            <a:ext cx="3930240" cy="1286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700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19" y="1341088"/>
            <a:ext cx="27174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2400" b="1" dirty="0">
                <a:solidFill>
                  <a:srgbClr val="0A0A0A"/>
                </a:solidFill>
                <a:latin typeface="Arial"/>
                <a:cs typeface="Gotham Light" pitchFamily="50" charset="0"/>
              </a:rPr>
              <a:t>Feedback Survey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4129" y="255119"/>
            <a:ext cx="36086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Gotham Light" pitchFamily="50" charset="0"/>
              </a:rPr>
              <a:t>Career Development Series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0699" y="2387874"/>
            <a:ext cx="456360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dirty="0">
                <a:solidFill>
                  <a:srgbClr val="0A0A0A"/>
                </a:solidFill>
                <a:latin typeface="Arial"/>
              </a:rPr>
              <a:t>A link to the feedback survey has been sent to the email address you used to register. </a:t>
            </a:r>
          </a:p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endParaRPr lang="en-US" sz="750" dirty="0">
              <a:solidFill>
                <a:srgbClr val="0A0A0A"/>
              </a:solidFill>
              <a:latin typeface="Arial"/>
            </a:endParaRPr>
          </a:p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dirty="0">
                <a:solidFill>
                  <a:srgbClr val="0A0A0A"/>
                </a:solidFill>
                <a:latin typeface="Arial"/>
              </a:rPr>
              <a:t>Please get out your device, find that email, and spend a few moments completing that survey before you leave today. </a:t>
            </a:r>
          </a:p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endParaRPr lang="en-US" sz="750" dirty="0">
              <a:solidFill>
                <a:srgbClr val="0A0A0A"/>
              </a:solidFill>
              <a:latin typeface="Arial"/>
            </a:endParaRPr>
          </a:p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dirty="0">
                <a:solidFill>
                  <a:srgbClr val="0A0A0A"/>
                </a:solidFill>
                <a:latin typeface="Arial"/>
              </a:rPr>
              <a:t>Tip: If on a mobile device, shift view to landscape view (sideways) for better user experience.</a:t>
            </a:r>
            <a:endParaRPr lang="en-US" sz="1050" dirty="0">
              <a:solidFill>
                <a:srgbClr val="0A0A0A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761" y="2010817"/>
            <a:ext cx="3598476" cy="9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90" y="4652739"/>
            <a:ext cx="2150952" cy="339851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>
            <a:off x="0" y="4473981"/>
            <a:ext cx="9122809" cy="0"/>
          </a:xfrm>
          <a:prstGeom prst="line">
            <a:avLst/>
          </a:prstGeom>
          <a:noFill/>
          <a:ln w="127000" cap="flat" cmpd="thickThin" algn="ctr">
            <a:solidFill>
              <a:srgbClr val="718C58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765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295224"/>
            <a:ext cx="6858000" cy="84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095" y="2251110"/>
            <a:ext cx="1590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800" dirty="0">
                <a:solidFill>
                  <a:srgbClr val="FFFFFF"/>
                </a:solidFill>
                <a:latin typeface="Gotham Light" pitchFamily="50" charset="0"/>
                <a:cs typeface="Gotham Light" pitchFamily="50" charset="0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700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6508" y="1870765"/>
            <a:ext cx="23134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3600" b="1" dirty="0">
                <a:solidFill>
                  <a:srgbClr val="0A0A0A"/>
                </a:solidFill>
                <a:latin typeface="Arial"/>
                <a:cs typeface="Gotham Light" pitchFamily="50" charset="0"/>
              </a:rPr>
              <a:t>Feedback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3766" y="150855"/>
            <a:ext cx="36086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Gotham Light" pitchFamily="50" charset="0"/>
              </a:rPr>
              <a:t>Career Development Series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4441" y="2926412"/>
            <a:ext cx="5237588" cy="5309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600" dirty="0">
                <a:solidFill>
                  <a:srgbClr val="0A0A0A"/>
                </a:solidFill>
                <a:latin typeface="Arial"/>
              </a:rPr>
              <a:t>At the end of the seminar, a link to the feedback survey </a:t>
            </a:r>
          </a:p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600" dirty="0">
                <a:solidFill>
                  <a:srgbClr val="0A0A0A"/>
                </a:solidFill>
                <a:latin typeface="Arial"/>
              </a:rPr>
              <a:t>will be sent to the email address you used to register.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281" y="2667924"/>
            <a:ext cx="3598476" cy="9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2" y="4676089"/>
            <a:ext cx="2150952" cy="339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1EE83-01A2-B64E-8E82-275017848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6755" y="4248133"/>
            <a:ext cx="6858000" cy="84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93" y="4399846"/>
            <a:ext cx="3658012" cy="577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095" y="2251110"/>
            <a:ext cx="1590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spcBef>
                <a:spcPts val="300"/>
              </a:spcBef>
              <a:buClr>
                <a:srgbClr val="0A0A0A"/>
              </a:buClr>
              <a:buSzPct val="85000"/>
              <a:defRPr/>
            </a:pPr>
            <a:r>
              <a:rPr lang="en-US" sz="1800" dirty="0">
                <a:solidFill>
                  <a:srgbClr val="FFFFFF"/>
                </a:solidFill>
                <a:latin typeface="Gotham Light" pitchFamily="50" charset="0"/>
                <a:cs typeface="Gotham Light" pitchFamily="50" charset="0"/>
              </a:rPr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231289" y="2571750"/>
            <a:ext cx="3930240" cy="1286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700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509" y="898652"/>
            <a:ext cx="87401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000" b="1" dirty="0">
                <a:solidFill>
                  <a:srgbClr val="0A0A0A"/>
                </a:solidFill>
                <a:latin typeface="Arial"/>
                <a:cs typeface="Gotham Light" pitchFamily="50" charset="0"/>
              </a:rPr>
              <a:t>How to Build a Research Budget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7659" y="165688"/>
            <a:ext cx="36086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Gotham Light" pitchFamily="50" charset="0"/>
              </a:rPr>
              <a:t>Career Development Series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323" y="1810664"/>
            <a:ext cx="3598476" cy="91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76755" y="2017988"/>
            <a:ext cx="619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Denise Cecil and Lauren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Corulli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E5223B1-0898-624D-8FAD-33E77FD36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659" y="2838249"/>
            <a:ext cx="1403522" cy="138434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C53580-27B7-5347-8A03-EB5D370FB7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29567" y="2863785"/>
            <a:ext cx="1403521" cy="138434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1930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76033" y="1928662"/>
            <a:ext cx="329891" cy="329891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176033" y="2973372"/>
            <a:ext cx="329891" cy="329891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1019" y="142675"/>
            <a:ext cx="316443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798992" y="2973372"/>
            <a:ext cx="6420446" cy="6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Aft>
                <a:spcPts val="750"/>
              </a:spcAft>
            </a:pPr>
            <a:r>
              <a:rPr lang="en-US" sz="1800" dirty="0">
                <a:solidFill>
                  <a:srgbClr val="1A1A1A"/>
                </a:solidFill>
              </a:rPr>
              <a:t>Identify at least two of the federal Cost Principles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176033" y="1205904"/>
            <a:ext cx="6420447" cy="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800" b="1" dirty="0">
                <a:solidFill>
                  <a:srgbClr val="1A1A1A"/>
                </a:solidFill>
              </a:rPr>
              <a:t>At the end of the session, attendees will be able to: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741EE18-64A2-F740-822D-A7C1B9358CAE}"/>
              </a:ext>
            </a:extLst>
          </p:cNvPr>
          <p:cNvSpPr txBox="1">
            <a:spLocks/>
          </p:cNvSpPr>
          <p:nvPr/>
        </p:nvSpPr>
        <p:spPr bwMode="auto">
          <a:xfrm>
            <a:off x="1798993" y="1884103"/>
            <a:ext cx="6420446" cy="6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</a:rPr>
              <a:t>Break down any written research aim into a list of specific, cost-driving component categories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DBED4-05C4-934F-8B86-14C6BE2A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2" y="4485559"/>
            <a:ext cx="8438015" cy="17012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E89F2B5-7EB5-F146-815D-43D6340E5DC5}"/>
              </a:ext>
            </a:extLst>
          </p:cNvPr>
          <p:cNvSpPr txBox="1">
            <a:spLocks/>
          </p:cNvSpPr>
          <p:nvPr/>
        </p:nvSpPr>
        <p:spPr bwMode="auto">
          <a:xfrm>
            <a:off x="1798993" y="3545669"/>
            <a:ext cx="6420446" cy="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1800" dirty="0">
              <a:solidFill>
                <a:srgbClr val="1A1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30CC54C-F378-4DBF-B3F2-08277E64AFAA}"/>
              </a:ext>
            </a:extLst>
          </p:cNvPr>
          <p:cNvGrpSpPr/>
          <p:nvPr/>
        </p:nvGrpSpPr>
        <p:grpSpPr>
          <a:xfrm>
            <a:off x="1020045" y="2134032"/>
            <a:ext cx="2240567" cy="623702"/>
            <a:chOff x="474056" y="2852388"/>
            <a:chExt cx="2987422" cy="8316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767B56-8E57-4172-A109-D181FD671892}"/>
                </a:ext>
              </a:extLst>
            </p:cNvPr>
            <p:cNvSpPr/>
            <p:nvPr/>
          </p:nvSpPr>
          <p:spPr>
            <a:xfrm>
              <a:off x="1500257" y="2898305"/>
              <a:ext cx="1019937" cy="785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600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49A256-68ED-4E13-8D36-9883D406B92C}"/>
                </a:ext>
              </a:extLst>
            </p:cNvPr>
            <p:cNvSpPr/>
            <p:nvPr/>
          </p:nvSpPr>
          <p:spPr>
            <a:xfrm>
              <a:off x="2710845" y="2898305"/>
              <a:ext cx="750633" cy="785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600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013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faculty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73DB100-33A6-4D5D-92CE-67C2E8B3E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23" t="21001" r="11547" b="58308"/>
            <a:stretch/>
          </p:blipFill>
          <p:spPr>
            <a:xfrm>
              <a:off x="474056" y="2852388"/>
              <a:ext cx="892307" cy="60235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FDA53D7-F042-4C29-8D9F-E44AF641AA6B}"/>
              </a:ext>
            </a:extLst>
          </p:cNvPr>
          <p:cNvGrpSpPr/>
          <p:nvPr/>
        </p:nvGrpSpPr>
        <p:grpSpPr>
          <a:xfrm>
            <a:off x="1020045" y="983652"/>
            <a:ext cx="2947844" cy="881780"/>
            <a:chOff x="1399619" y="1252813"/>
            <a:chExt cx="3930458" cy="11757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AA81B9-464B-447A-BA12-3B43DC7102D1}"/>
                </a:ext>
              </a:extLst>
            </p:cNvPr>
            <p:cNvSpPr txBox="1"/>
            <p:nvPr/>
          </p:nvSpPr>
          <p:spPr>
            <a:xfrm>
              <a:off x="1915468" y="1252813"/>
              <a:ext cx="3414609" cy="1175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CVI Director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NORA DISIS</a:t>
              </a:r>
              <a:br>
                <a:rPr lang="en-US" sz="15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i="1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Mother of Cancer Vaccines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2548AAF-A525-4B89-BA10-9F631F8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0" t="71220" r="30338" b="1431"/>
            <a:stretch/>
          </p:blipFill>
          <p:spPr>
            <a:xfrm>
              <a:off x="1399619" y="1311536"/>
              <a:ext cx="462736" cy="713509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E9F25F-0CE3-43F2-83F8-337E9C8575C8}"/>
              </a:ext>
            </a:extLst>
          </p:cNvPr>
          <p:cNvGrpSpPr/>
          <p:nvPr/>
        </p:nvGrpSpPr>
        <p:grpSpPr>
          <a:xfrm>
            <a:off x="5221209" y="2124121"/>
            <a:ext cx="1592268" cy="689676"/>
            <a:chOff x="1359539" y="4032678"/>
            <a:chExt cx="2123025" cy="91956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52A342-22E9-4A5F-BA8F-E7BF65ABEE88}"/>
                </a:ext>
              </a:extLst>
            </p:cNvPr>
            <p:cNvSpPr/>
            <p:nvPr/>
          </p:nvSpPr>
          <p:spPr>
            <a:xfrm>
              <a:off x="1915468" y="4032678"/>
              <a:ext cx="1567096" cy="919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300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&gt;250</a:t>
              </a:r>
            </a:p>
            <a:p>
              <a:pPr>
                <a:lnSpc>
                  <a:spcPct val="90000"/>
                </a:lnSpc>
              </a:pPr>
              <a: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papers published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F733223-00CC-4F54-9795-5DF2F407E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160" t="67401" r="3109" b="10825"/>
            <a:stretch/>
          </p:blipFill>
          <p:spPr>
            <a:xfrm>
              <a:off x="1359539" y="4108179"/>
              <a:ext cx="502816" cy="62588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A543487-7D7D-48EC-AE1C-EFB894E6149F}"/>
              </a:ext>
            </a:extLst>
          </p:cNvPr>
          <p:cNvGrpSpPr/>
          <p:nvPr/>
        </p:nvGrpSpPr>
        <p:grpSpPr>
          <a:xfrm>
            <a:off x="5221209" y="1161338"/>
            <a:ext cx="2563207" cy="689676"/>
            <a:chOff x="1289650" y="2739695"/>
            <a:chExt cx="3417609" cy="9195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25D45D-5E6B-44B2-9233-5E05F18AFC3D}"/>
                </a:ext>
              </a:extLst>
            </p:cNvPr>
            <p:cNvSpPr/>
            <p:nvPr/>
          </p:nvSpPr>
          <p:spPr>
            <a:xfrm>
              <a:off x="1915469" y="2739695"/>
              <a:ext cx="2791790" cy="919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300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$27million</a:t>
              </a:r>
              <a:br>
                <a:rPr lang="en-US" sz="3000" dirty="0">
                  <a:solidFill>
                    <a:srgbClr val="009A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13" dirty="0">
                  <a:solidFill>
                    <a:srgbClr val="215A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grants, last 5 years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F74B416-E816-4C01-B899-FFBC3709B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843" t="2059" r="23650" b="79306"/>
            <a:stretch/>
          </p:blipFill>
          <p:spPr>
            <a:xfrm>
              <a:off x="1289650" y="2831974"/>
              <a:ext cx="572705" cy="627669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24F56A-2D88-407C-B10A-AFFDD77D13D0}"/>
              </a:ext>
            </a:extLst>
          </p:cNvPr>
          <p:cNvGrpSpPr/>
          <p:nvPr/>
        </p:nvGrpSpPr>
        <p:grpSpPr>
          <a:xfrm>
            <a:off x="1020046" y="2922435"/>
            <a:ext cx="2237918" cy="2175243"/>
            <a:chOff x="8403008" y="3390915"/>
            <a:chExt cx="2521992" cy="253174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08B5DB2-31D2-4AC6-B356-A276C7354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05" t="8595" r="22556" b="7894"/>
            <a:stretch/>
          </p:blipFill>
          <p:spPr>
            <a:xfrm>
              <a:off x="8403008" y="3390915"/>
              <a:ext cx="2521992" cy="2531746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65D7F8-CA25-4144-8537-326B7176C918}"/>
                </a:ext>
              </a:extLst>
            </p:cNvPr>
            <p:cNvSpPr txBox="1"/>
            <p:nvPr/>
          </p:nvSpPr>
          <p:spPr>
            <a:xfrm>
              <a:off x="8699773" y="3982236"/>
              <a:ext cx="762697" cy="322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3C4298-D8AA-4E1F-A1C9-C7E0DE58E5E1}"/>
                </a:ext>
              </a:extLst>
            </p:cNvPr>
            <p:cNvSpPr txBox="1"/>
            <p:nvPr/>
          </p:nvSpPr>
          <p:spPr>
            <a:xfrm>
              <a:off x="9820974" y="3982236"/>
              <a:ext cx="735601" cy="322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CAD898-E19B-42FC-A791-79C48FE91F50}"/>
                </a:ext>
              </a:extLst>
            </p:cNvPr>
            <p:cNvSpPr txBox="1"/>
            <p:nvPr/>
          </p:nvSpPr>
          <p:spPr>
            <a:xfrm>
              <a:off x="9839942" y="4985610"/>
              <a:ext cx="697664" cy="322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1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08A18A9-BDA5-479D-B54A-F9423BEEE9C7}"/>
                </a:ext>
              </a:extLst>
            </p:cNvPr>
            <p:cNvSpPr txBox="1"/>
            <p:nvPr/>
          </p:nvSpPr>
          <p:spPr>
            <a:xfrm>
              <a:off x="8660477" y="4847112"/>
              <a:ext cx="1013798" cy="53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Immune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449596" y="3338156"/>
            <a:ext cx="2369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www.uwcvi.org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43" y="3842096"/>
            <a:ext cx="4308138" cy="103010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C53762-AD04-45FA-A168-B7D018692A0C}"/>
              </a:ext>
            </a:extLst>
          </p:cNvPr>
          <p:cNvSpPr txBox="1"/>
          <p:nvPr/>
        </p:nvSpPr>
        <p:spPr>
          <a:xfrm>
            <a:off x="1324644" y="-46504"/>
            <a:ext cx="6494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the Cancer Vaccine Institute (CVI)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0049" y="354062"/>
            <a:ext cx="5023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Igniting the immune system to end cancer</a:t>
            </a:r>
          </a:p>
        </p:txBody>
      </p:sp>
    </p:spTree>
    <p:extLst>
      <p:ext uri="{BB962C8B-B14F-4D97-AF65-F5344CB8AC3E}">
        <p14:creationId xmlns:p14="http://schemas.microsoft.com/office/powerpoint/2010/main" val="18450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6"/>
            <a:ext cx="91440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F7D74-9AAF-9847-A8B0-2BC4C4CEB88C}"/>
              </a:ext>
            </a:extLst>
          </p:cNvPr>
          <p:cNvSpPr txBox="1">
            <a:spLocks/>
          </p:cNvSpPr>
          <p:nvPr/>
        </p:nvSpPr>
        <p:spPr>
          <a:xfrm>
            <a:off x="352993" y="2006942"/>
            <a:ext cx="8352096" cy="9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500" cap="none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2514A-91E9-BF44-B369-C2BB17AE0EDA}"/>
              </a:ext>
            </a:extLst>
          </p:cNvPr>
          <p:cNvSpPr txBox="1"/>
          <p:nvPr/>
        </p:nvSpPr>
        <p:spPr>
          <a:xfrm>
            <a:off x="1807306" y="106466"/>
            <a:ext cx="551620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CVI Research</a:t>
            </a:r>
          </a:p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191919"/>
              </a:buClr>
              <a:defRPr/>
            </a:pPr>
            <a:br>
              <a:rPr lang="en-US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www.uwcvi.org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5" y="4362079"/>
            <a:ext cx="3326722" cy="795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3B345-47EA-401A-80FB-5EB582E621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8"/>
          <a:stretch/>
        </p:blipFill>
        <p:spPr>
          <a:xfrm>
            <a:off x="1528784" y="1195692"/>
            <a:ext cx="6073250" cy="29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4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C Nursing Staff Fall 2019 V2" id="{ABD55F0C-30A1-7244-B4EE-417D6F23D214}" vid="{3B0C2E7D-E561-5244-8E5E-46567E3A4728}"/>
    </a:ext>
  </a:extLst>
</a:theme>
</file>

<file path=ppt/theme/theme10.xml><?xml version="1.0" encoding="utf-8"?>
<a:theme xmlns:a="http://schemas.openxmlformats.org/drawingml/2006/main" name="3_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11.xml><?xml version="1.0" encoding="utf-8"?>
<a:theme xmlns:a="http://schemas.openxmlformats.org/drawingml/2006/main" name="4_UW S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MC Nursing Staff Fall 2019 V2" id="{ABD55F0C-30A1-7244-B4EE-417D6F23D214}" vid="{D3EBFF0E-AC0B-3041-90DB-7661333C2D22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W S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MC Nursing Staff Fall 2019 V2" id="{ABD55F0C-30A1-7244-B4EE-417D6F23D214}" vid="{D3EBFF0E-AC0B-3041-90DB-7661333C2D22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C Nursing Staff Fall 2019 V2" id="{ABD55F0C-30A1-7244-B4EE-417D6F23D214}" vid="{D968F895-C8E3-514C-8DC4-2908A5907CDF}"/>
    </a:ext>
  </a:extLst>
</a:theme>
</file>

<file path=ppt/theme/theme4.xml><?xml version="1.0" encoding="utf-8"?>
<a:theme xmlns:a="http://schemas.openxmlformats.org/drawingml/2006/main" name="1_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C Nursing Staff Fall 2019 V2" id="{ABD55F0C-30A1-7244-B4EE-417D6F23D214}" vid="{9528C083-D456-D34F-A21C-B4E3B295A0BE}"/>
    </a:ext>
  </a:extLst>
</a:theme>
</file>

<file path=ppt/theme/theme5.xml><?xml version="1.0" encoding="utf-8"?>
<a:theme xmlns:a="http://schemas.openxmlformats.org/drawingml/2006/main" name="2_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C Nursing Staff Fall 2019 V2" id="{ABD55F0C-30A1-7244-B4EE-417D6F23D214}" vid="{4B00D02B-EAB5-2F4A-8C59-CD180A84E160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C Nursing Staff Fall 2019 V2" id="{ABD55F0C-30A1-7244-B4EE-417D6F23D214}" vid="{F495949E-B3B7-6546-8616-58B66C2CC345}"/>
    </a:ext>
  </a:extLst>
</a:theme>
</file>

<file path=ppt/theme/theme7.xml><?xml version="1.0" encoding="utf-8"?>
<a:theme xmlns:a="http://schemas.openxmlformats.org/drawingml/2006/main" name="2_UW S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MC Nursing Staff Fall 2019 V2" id="{ABD55F0C-30A1-7244-B4EE-417D6F23D214}" vid="{DF8E495F-4683-3D43-BBBD-1EEB620DAC78}"/>
    </a:ext>
  </a:extLst>
</a:theme>
</file>

<file path=ppt/theme/theme8.xml><?xml version="1.0" encoding="utf-8"?>
<a:theme xmlns:a="http://schemas.openxmlformats.org/drawingml/2006/main" name="3_UW S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Geneva" pitchFamily="2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MC Nursing Staff Fall 2019 V2" id="{ABD55F0C-30A1-7244-B4EE-417D6F23D214}" vid="{E06ED67A-6A17-8B41-AC9C-3FE533FEF14E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0CF94FC9502498DA424A71FFFFAB7" ma:contentTypeVersion="13" ma:contentTypeDescription="Create a new document." ma:contentTypeScope="" ma:versionID="eca29fffbc0f0247bcf937cb185d7c60">
  <xsd:schema xmlns:xsd="http://www.w3.org/2001/XMLSchema" xmlns:xs="http://www.w3.org/2001/XMLSchema" xmlns:p="http://schemas.microsoft.com/office/2006/metadata/properties" xmlns:ns3="3fd66ded-14ed-4a72-bde0-223fbdcf7c41" xmlns:ns4="bacd3863-fe0d-444f-a1c4-f47a8e297fa8" targetNamespace="http://schemas.microsoft.com/office/2006/metadata/properties" ma:root="true" ma:fieldsID="46bc39530f32d81368654a817ee0c03d" ns3:_="" ns4:_="">
    <xsd:import namespace="3fd66ded-14ed-4a72-bde0-223fbdcf7c41"/>
    <xsd:import namespace="bacd3863-fe0d-444f-a1c4-f47a8e297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66ded-14ed-4a72-bde0-223fbdcf7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d3863-fe0d-444f-a1c4-f47a8e297f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4FCC1-8FDD-4B6E-ABD8-A286378B8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66ded-14ed-4a72-bde0-223fbdcf7c41"/>
    <ds:schemaRef ds:uri="bacd3863-fe0d-444f-a1c4-f47a8e297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21BE7-AFB4-453B-B755-C038052C5D3E}">
  <ds:schemaRefs>
    <ds:schemaRef ds:uri="http://schemas.microsoft.com/office/infopath/2007/PartnerControls"/>
    <ds:schemaRef ds:uri="bacd3863-fe0d-444f-a1c4-f47a8e297fa8"/>
    <ds:schemaRef ds:uri="http://purl.org/dc/elements/1.1/"/>
    <ds:schemaRef ds:uri="http://schemas.microsoft.com/office/2006/documentManagement/types"/>
    <ds:schemaRef ds:uri="3fd66ded-14ed-4a72-bde0-223fbdcf7c4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91B135-07FE-4FDF-A118-4EB421B24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14846</TotalTime>
  <Words>4191</Words>
  <Application>Microsoft Macintosh PowerPoint</Application>
  <PresentationFormat>On-screen Show (16:9)</PresentationFormat>
  <Paragraphs>781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Arial</vt:lpstr>
      <vt:lpstr>Calibri</vt:lpstr>
      <vt:lpstr>Calibri Light</vt:lpstr>
      <vt:lpstr>Encode Sans Normal Medium</vt:lpstr>
      <vt:lpstr>Gotham Light</vt:lpstr>
      <vt:lpstr>Helvetica</vt:lpstr>
      <vt:lpstr>Open Sans</vt:lpstr>
      <vt:lpstr>Times New Roman</vt:lpstr>
      <vt:lpstr>Wingdings</vt:lpstr>
      <vt:lpstr>Office Theme</vt:lpstr>
      <vt:lpstr>1_UW SCH</vt:lpstr>
      <vt:lpstr>Purple Highlight Theme</vt:lpstr>
      <vt:lpstr>1_Purple Highlight Theme</vt:lpstr>
      <vt:lpstr>2_Purple Highlight Theme</vt:lpstr>
      <vt:lpstr>5_Office Theme</vt:lpstr>
      <vt:lpstr>2_UW SCH</vt:lpstr>
      <vt:lpstr>3_UW SCH</vt:lpstr>
      <vt:lpstr>Custom Design</vt:lpstr>
      <vt:lpstr>3_Purple Highlight Theme</vt:lpstr>
      <vt:lpstr>4_UW SCH</vt:lpstr>
      <vt:lpstr>PowerPoint Presentation</vt:lpstr>
      <vt:lpstr>PowerPoint Presentation</vt:lpstr>
      <vt:lpstr>What We Offer:</vt:lpstr>
      <vt:lpstr>Contact our Director of Research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Kim</dc:creator>
  <cp:lastModifiedBy>Aric Lane</cp:lastModifiedBy>
  <cp:revision>366</cp:revision>
  <dcterms:created xsi:type="dcterms:W3CDTF">2020-09-15T16:51:49Z</dcterms:created>
  <dcterms:modified xsi:type="dcterms:W3CDTF">2022-01-20T22:43:35Z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0x0101007710CF94FC9502498DA424A71FFFFAB7</vt:lpwstr>
  </property>
</Properties>
</file>