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32918400" cy="24688800"/>
  <p:notesSz cx="7010400" cy="9296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6459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2918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49377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65836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8229600" algn="l" defTabSz="329184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9875520" algn="l" defTabSz="329184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11521440" algn="l" defTabSz="329184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13167360" algn="l" defTabSz="329184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F37B1AD-AF89-4611-97EB-56F22718C8F0}">
          <p14:sldIdLst>
            <p14:sldId id="260"/>
          </p14:sldIdLst>
        </p14:section>
        <p14:section name="Examples" id="{1BFE6DBC-0179-4EDB-8B30-048CD8A15C3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3239" userDrawn="1">
          <p15:clr>
            <a:srgbClr val="A4A3A4"/>
          </p15:clr>
        </p15:guide>
        <p15:guide id="2" orient="horz" pos="474" userDrawn="1">
          <p15:clr>
            <a:srgbClr val="A4A3A4"/>
          </p15:clr>
        </p15:guide>
        <p15:guide id="3" pos="4319" userDrawn="1">
          <p15:clr>
            <a:srgbClr val="A4A3A4"/>
          </p15:clr>
        </p15:guide>
        <p15:guide id="4" orient="horz" pos="15548" userDrawn="1">
          <p15:clr>
            <a:srgbClr val="A4A3A4"/>
          </p15:clr>
        </p15:guide>
        <p15:guide id="5" orient="horz" pos="2276" userDrawn="1">
          <p15:clr>
            <a:srgbClr val="A4A3A4"/>
          </p15:clr>
        </p15:guide>
        <p15:guide id="6" pos="207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tha Sauer" initials="SS" lastIdx="2" clrIdx="0"/>
  <p:cmAuthor id="1" name="Marissa Konstadt" initials="MK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707070"/>
    <a:srgbClr val="FFFFFF"/>
    <a:srgbClr val="ED1849"/>
    <a:srgbClr val="910043"/>
    <a:srgbClr val="E8E8E8"/>
    <a:srgbClr val="ABABAB"/>
    <a:srgbClr val="58C6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0174" autoAdjust="0"/>
  </p:normalViewPr>
  <p:slideViewPr>
    <p:cSldViewPr snapToGrid="0">
      <p:cViewPr varScale="1">
        <p:scale>
          <a:sx n="34" d="100"/>
          <a:sy n="34" d="100"/>
        </p:scale>
        <p:origin x="-906" y="-60"/>
      </p:cViewPr>
      <p:guideLst>
        <p:guide orient="horz" pos="3239"/>
        <p:guide orient="horz" pos="474"/>
        <p:guide orient="horz" pos="15548"/>
        <p:guide orient="horz" pos="2276"/>
        <p:guide pos="4319"/>
        <p:guide pos="20732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96"/>
    </p:cViewPr>
  </p:sorterViewPr>
  <p:notesViewPr>
    <p:cSldViewPr snapToGrid="0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E4-406B-A672-8BB8C3F288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E4-406B-A672-8BB8C3F288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E4-406B-A672-8BB8C3F288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E4-406B-A672-8BB8C3F288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E4-406B-A672-8BB8C3F288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8E4-406B-A672-8BB8C3F288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8E4-406B-A672-8BB8C3F2887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8E4-406B-A672-8BB8C3F288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alpha val="99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Sheet1!$A$1:$H$1</c:f>
              <c:strCache>
                <c:ptCount val="8"/>
                <c:pt idx="0">
                  <c:v>Number of samples collected</c:v>
                </c:pt>
                <c:pt idx="1">
                  <c:v>Patient not having a clinical blood draw</c:v>
                </c:pt>
                <c:pt idx="2">
                  <c:v>Patient cancelled or was a now show</c:v>
                </c:pt>
                <c:pt idx="3">
                  <c:v>Coordinator not available to talk to the patient</c:v>
                </c:pt>
                <c:pt idx="4">
                  <c:v>MD did not refer to coordinator</c:v>
                </c:pt>
                <c:pt idx="5">
                  <c:v>Declined</c:v>
                </c:pt>
                <c:pt idx="6">
                  <c:v>Not a good candidate per MD</c:v>
                </c:pt>
                <c:pt idx="7">
                  <c:v>Other</c:v>
                </c:pt>
              </c:strCache>
            </c:strRef>
          </c:cat>
          <c:val>
            <c:numRef>
              <c:f>Sheet1!$A$2:$H$2</c:f>
              <c:numCache>
                <c:formatCode>General</c:formatCode>
                <c:ptCount val="8"/>
                <c:pt idx="0">
                  <c:v>26</c:v>
                </c:pt>
                <c:pt idx="1">
                  <c:v>30</c:v>
                </c:pt>
                <c:pt idx="2">
                  <c:v>23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8E4-406B-A672-8BB8C3F28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2847668655623734"/>
          <c:y val="0.1024411936168703"/>
          <c:w val="0.36354615293444037"/>
          <c:h val="0.79932908295402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BC7977-3A10-4C6D-BDB0-16121CAB2354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F2947-C2E1-4E02-BA88-10B56361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4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30B582-5604-44BA-92E4-FEEA1896BA9C}" type="datetimeFigureOut">
              <a:rPr lang="en-US"/>
              <a:pPr>
                <a:defRPr/>
              </a:pPr>
              <a:t>7/30/2018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87F84C-A79A-4B69-A811-CA2F9D1E0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09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4350" kern="1200">
        <a:solidFill>
          <a:schemeClr val="tx1"/>
        </a:solidFill>
        <a:latin typeface="+mn-lt"/>
        <a:ea typeface="+mn-ea"/>
        <a:cs typeface="+mn-cs"/>
      </a:defRPr>
    </a:lvl1pPr>
    <a:lvl2pPr marL="1645920" algn="l" rtl="0" eaLnBrk="0" fontAlgn="base" hangingPunct="0">
      <a:spcBef>
        <a:spcPct val="30000"/>
      </a:spcBef>
      <a:spcAft>
        <a:spcPct val="0"/>
      </a:spcAft>
      <a:defRPr sz="4350" kern="1200">
        <a:solidFill>
          <a:schemeClr val="tx1"/>
        </a:solidFill>
        <a:latin typeface="+mn-lt"/>
        <a:ea typeface="+mn-ea"/>
        <a:cs typeface="+mn-cs"/>
      </a:defRPr>
    </a:lvl2pPr>
    <a:lvl3pPr marL="3291840" algn="l" rtl="0" eaLnBrk="0" fontAlgn="base" hangingPunct="0">
      <a:spcBef>
        <a:spcPct val="30000"/>
      </a:spcBef>
      <a:spcAft>
        <a:spcPct val="0"/>
      </a:spcAft>
      <a:defRPr sz="4350" kern="1200">
        <a:solidFill>
          <a:schemeClr val="tx1"/>
        </a:solidFill>
        <a:latin typeface="+mn-lt"/>
        <a:ea typeface="+mn-ea"/>
        <a:cs typeface="+mn-cs"/>
      </a:defRPr>
    </a:lvl3pPr>
    <a:lvl4pPr marL="4937760" algn="l" rtl="0" eaLnBrk="0" fontAlgn="base" hangingPunct="0">
      <a:spcBef>
        <a:spcPct val="30000"/>
      </a:spcBef>
      <a:spcAft>
        <a:spcPct val="0"/>
      </a:spcAft>
      <a:defRPr sz="4350" kern="1200">
        <a:solidFill>
          <a:schemeClr val="tx1"/>
        </a:solidFill>
        <a:latin typeface="+mn-lt"/>
        <a:ea typeface="+mn-ea"/>
        <a:cs typeface="+mn-cs"/>
      </a:defRPr>
    </a:lvl4pPr>
    <a:lvl5pPr marL="6583680" algn="l" rtl="0" eaLnBrk="0" fontAlgn="base" hangingPunct="0">
      <a:spcBef>
        <a:spcPct val="30000"/>
      </a:spcBef>
      <a:spcAft>
        <a:spcPct val="0"/>
      </a:spcAft>
      <a:defRPr sz="435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435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435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435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4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23460077" y="10972800"/>
            <a:ext cx="9509760" cy="13744577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9184" tIns="164592" rIns="329184" bIns="164592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880" y="1102997"/>
            <a:ext cx="23042880" cy="338328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 descr="ITHS-horizontal-color-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72" y="22112032"/>
            <a:ext cx="9421214" cy="193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37310" y="4429129"/>
            <a:ext cx="23042880" cy="131445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645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37310" y="1045847"/>
            <a:ext cx="23042880" cy="33832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337312" y="5743577"/>
            <a:ext cx="23054310" cy="15361920"/>
          </a:xfrm>
        </p:spPr>
        <p:txBody>
          <a:bodyPr/>
          <a:lstStyle>
            <a:lvl1pPr>
              <a:spcAft>
                <a:spcPts val="3600"/>
              </a:spcAft>
              <a:defRPr/>
            </a:lvl1pPr>
            <a:lvl2pPr>
              <a:spcAft>
                <a:spcPts val="2880"/>
              </a:spcAft>
              <a:defRPr/>
            </a:lvl2pPr>
            <a:lvl3pPr>
              <a:spcAft>
                <a:spcPts val="2160"/>
              </a:spcAft>
              <a:defRPr/>
            </a:lvl3pPr>
            <a:lvl4pPr>
              <a:spcAft>
                <a:spcPts val="2160"/>
              </a:spcAft>
              <a:defRPr/>
            </a:lvl4pPr>
            <a:lvl5pPr>
              <a:spcAft>
                <a:spcPts val="1440"/>
              </a:spcAft>
              <a:defRPr/>
            </a:lvl5pPr>
            <a:lvl6pPr>
              <a:spcAft>
                <a:spcPts val="144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 descr="ITHS-horizontal-color-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62" y="22112032"/>
            <a:ext cx="9421214" cy="193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6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37312" y="1045847"/>
            <a:ext cx="23047290" cy="33832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337312" y="5743577"/>
            <a:ext cx="23054310" cy="15361920"/>
          </a:xfrm>
        </p:spPr>
        <p:txBody>
          <a:bodyPr/>
          <a:lstStyle>
            <a:lvl1pPr>
              <a:spcAft>
                <a:spcPts val="3600"/>
              </a:spcAft>
              <a:defRPr/>
            </a:lvl1pPr>
            <a:lvl2pPr>
              <a:spcAft>
                <a:spcPts val="2880"/>
              </a:spcAft>
              <a:defRPr/>
            </a:lvl2pPr>
            <a:lvl3pPr>
              <a:spcAft>
                <a:spcPts val="2160"/>
              </a:spcAft>
              <a:defRPr/>
            </a:lvl3pPr>
            <a:lvl4pPr>
              <a:spcAft>
                <a:spcPts val="2160"/>
              </a:spcAft>
              <a:defRPr/>
            </a:lvl4pPr>
            <a:lvl5pPr>
              <a:spcAft>
                <a:spcPts val="1440"/>
              </a:spcAft>
              <a:defRPr/>
            </a:lvl5pPr>
            <a:lvl6pPr>
              <a:spcAft>
                <a:spcPts val="144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37310" y="4429129"/>
            <a:ext cx="23042880" cy="131445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645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ITHS-horizontal-color-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72" y="22112032"/>
            <a:ext cx="9421214" cy="193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669536"/>
            <a:ext cx="27980640" cy="5292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3990320"/>
            <a:ext cx="23042880" cy="6309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6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3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60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34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20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07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9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22882865"/>
            <a:ext cx="7680960" cy="1314449"/>
          </a:xfrm>
          <a:prstGeom prst="rect">
            <a:avLst/>
          </a:prstGeom>
        </p:spPr>
        <p:txBody>
          <a:bodyPr/>
          <a:lstStyle/>
          <a:p>
            <a:fld id="{2580264C-267B-46C6-8E67-4B1E087A0CF6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22882865"/>
            <a:ext cx="10424160" cy="13144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22882865"/>
            <a:ext cx="7680960" cy="1314449"/>
          </a:xfrm>
          <a:prstGeom prst="rect">
            <a:avLst/>
          </a:prstGeom>
        </p:spPr>
        <p:txBody>
          <a:bodyPr/>
          <a:lstStyle/>
          <a:p>
            <a:fld id="{8E656889-0BE9-4831-9D2B-542BB9D062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7312" y="1011557"/>
            <a:ext cx="23031450" cy="338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9456" rIns="0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7312" y="5709287"/>
            <a:ext cx="23031450" cy="1536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9456" rIns="0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4" r:id="rId2"/>
    <p:sldLayoutId id="2147484045" r:id="rId3"/>
    <p:sldLayoutId id="2147484052" r:id="rId4"/>
    <p:sldLayoutId id="21474840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975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75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75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75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750">
          <a:solidFill>
            <a:schemeClr val="accent1"/>
          </a:solidFill>
          <a:latin typeface="Arial" charset="0"/>
          <a:cs typeface="Arial" charset="0"/>
        </a:defRPr>
      </a:lvl5pPr>
      <a:lvl6pPr marL="1645920" algn="l" rtl="0" eaLnBrk="1" fontAlgn="base" hangingPunct="1">
        <a:spcBef>
          <a:spcPct val="0"/>
        </a:spcBef>
        <a:spcAft>
          <a:spcPct val="0"/>
        </a:spcAft>
        <a:defRPr sz="9750">
          <a:solidFill>
            <a:srgbClr val="009CCB"/>
          </a:solidFill>
          <a:latin typeface="Arial" charset="0"/>
          <a:cs typeface="Arial" charset="0"/>
        </a:defRPr>
      </a:lvl6pPr>
      <a:lvl7pPr marL="3291840" algn="l" rtl="0" eaLnBrk="1" fontAlgn="base" hangingPunct="1">
        <a:spcBef>
          <a:spcPct val="0"/>
        </a:spcBef>
        <a:spcAft>
          <a:spcPct val="0"/>
        </a:spcAft>
        <a:defRPr sz="9750">
          <a:solidFill>
            <a:srgbClr val="009CCB"/>
          </a:solidFill>
          <a:latin typeface="Arial" charset="0"/>
          <a:cs typeface="Arial" charset="0"/>
        </a:defRPr>
      </a:lvl7pPr>
      <a:lvl8pPr marL="4937760" algn="l" rtl="0" eaLnBrk="1" fontAlgn="base" hangingPunct="1">
        <a:spcBef>
          <a:spcPct val="0"/>
        </a:spcBef>
        <a:spcAft>
          <a:spcPct val="0"/>
        </a:spcAft>
        <a:defRPr sz="9750">
          <a:solidFill>
            <a:srgbClr val="009CCB"/>
          </a:solidFill>
          <a:latin typeface="Arial" charset="0"/>
          <a:cs typeface="Arial" charset="0"/>
        </a:defRPr>
      </a:lvl8pPr>
      <a:lvl9pPr marL="6583680" algn="l" rtl="0" eaLnBrk="1" fontAlgn="base" hangingPunct="1">
        <a:spcBef>
          <a:spcPct val="0"/>
        </a:spcBef>
        <a:spcAft>
          <a:spcPct val="0"/>
        </a:spcAft>
        <a:defRPr sz="975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1234440" indent="-1234440" algn="l" rtl="0" eaLnBrk="0" fontAlgn="base" hangingPunct="0">
        <a:spcBef>
          <a:spcPct val="0"/>
        </a:spcBef>
        <a:spcAft>
          <a:spcPts val="3600"/>
        </a:spcAft>
        <a:buClr>
          <a:srgbClr val="191919"/>
        </a:buClr>
        <a:buFont typeface="Wingdings" pitchFamily="2" charset="2"/>
        <a:defRPr sz="7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ts val="2880"/>
        </a:spcAft>
        <a:buClr>
          <a:srgbClr val="191919"/>
        </a:buClr>
        <a:buSzPct val="85000"/>
        <a:buFont typeface="Arial" charset="0"/>
        <a:buChar char="►"/>
        <a:defRPr sz="68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880360" indent="-822960" algn="l" rtl="0" eaLnBrk="0" fontAlgn="base" hangingPunct="0">
        <a:spcBef>
          <a:spcPct val="0"/>
        </a:spcBef>
        <a:spcAft>
          <a:spcPts val="216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114800" indent="-822960" algn="l" rtl="0" eaLnBrk="0" fontAlgn="base" hangingPunct="0">
        <a:spcBef>
          <a:spcPct val="0"/>
        </a:spcBef>
        <a:spcAft>
          <a:spcPts val="2160"/>
        </a:spcAft>
        <a:buClr>
          <a:schemeClr val="tx2"/>
        </a:buClr>
        <a:buFont typeface="Arial" charset="0"/>
        <a:buChar char="–"/>
        <a:defRPr sz="615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760720" indent="-822960" algn="l" rtl="0" eaLnBrk="0" fontAlgn="base" hangingPunct="0">
        <a:spcBef>
          <a:spcPct val="0"/>
        </a:spcBef>
        <a:spcAft>
          <a:spcPts val="1440"/>
        </a:spcAft>
        <a:buClr>
          <a:schemeClr val="tx2"/>
        </a:buClr>
        <a:buFont typeface="Wingdings 3" pitchFamily="18" charset="2"/>
        <a:buChar char=""/>
        <a:defRPr sz="577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989447" indent="-811530" algn="l" defTabSz="3291840" rtl="0" eaLnBrk="1" latinLnBrk="0" hangingPunct="1">
        <a:spcBef>
          <a:spcPts val="0"/>
        </a:spcBef>
        <a:spcAft>
          <a:spcPts val="1440"/>
        </a:spcAft>
        <a:buClr>
          <a:schemeClr val="tx2"/>
        </a:buClr>
        <a:buFont typeface="Courier New" panose="02070309020205020404" pitchFamily="49" charset="0"/>
        <a:buChar char="o"/>
        <a:defRPr sz="54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7900416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5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2497455" y="786676"/>
            <a:ext cx="28750531" cy="1660788"/>
          </a:xfrm>
          <a:prstGeom prst="rect">
            <a:avLst/>
          </a:prstGeom>
        </p:spPr>
        <p:txBody>
          <a:bodyPr lIns="60003" tIns="30002" rIns="60003" bIns="30002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6600" b="1" dirty="0">
              <a:latin typeface="Calibri" panose="020F0502020204030204" pitchFamily="34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16113626" y="562114"/>
            <a:ext cx="20683643" cy="1266761"/>
          </a:xfrm>
          <a:prstGeom prst="rect">
            <a:avLst/>
          </a:prstGeom>
        </p:spPr>
        <p:txBody>
          <a:bodyPr lIns="60003" tIns="30002" rIns="60003" bIns="30002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Michael Donahue, Research Coordinator. University of Washington, </a:t>
            </a:r>
          </a:p>
          <a:p>
            <a:pPr algn="l"/>
            <a:r>
              <a:rPr lang="en-US" sz="4000" dirty="0"/>
              <a:t>Institute of Translational Health Sciences, Seattle, WA</a:t>
            </a:r>
            <a:endParaRPr lang="en-US" sz="4000" dirty="0">
              <a:latin typeface="+mn-lt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186000" y="4081298"/>
            <a:ext cx="32267036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10239" y="4498909"/>
            <a:ext cx="10223744" cy="809124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0003" tIns="30002" rIns="60003" bIns="30002" rtlCol="0" anchor="t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Description of the Problem </a:t>
            </a:r>
          </a:p>
          <a:p>
            <a:pPr algn="ctr">
              <a:spcBef>
                <a:spcPts val="1800"/>
              </a:spcBef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1744" y="17180155"/>
            <a:ext cx="10277627" cy="809124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0003" tIns="30002" rIns="60003" bIns="30002" rtlCol="0" anchor="t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Objectives</a:t>
            </a:r>
          </a:p>
          <a:p>
            <a:pPr algn="ctr">
              <a:spcBef>
                <a:spcPts val="1800"/>
              </a:spcBef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16542" y="18375366"/>
            <a:ext cx="10142829" cy="63134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5750" indent="-285750" algn="l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Char char="►"/>
              <a:defRPr sz="19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010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"/>
              <a:defRPr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 sz="17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00200" indent="-22860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Char char="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941513" indent="-225425" algn="l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Char char="o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b="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3738" indent="-693738">
              <a:spcAft>
                <a:spcPts val="2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Better </a:t>
            </a:r>
            <a:r>
              <a:rPr lang="en-US" sz="4300" dirty="0">
                <a:solidFill>
                  <a:schemeClr val="tx1"/>
                </a:solidFill>
                <a:latin typeface="Calibri" panose="020F0502020204030204" pitchFamily="34" charset="0"/>
              </a:rPr>
              <a:t>understand why fewer samples were collected than </a:t>
            </a:r>
            <a:r>
              <a:rPr lang="en-US" sz="4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anticipated</a:t>
            </a:r>
            <a:endParaRPr lang="en-US" sz="4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93738" indent="-693738">
              <a:spcAft>
                <a:spcPts val="2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solidFill>
                  <a:schemeClr val="tx1"/>
                </a:solidFill>
                <a:latin typeface="Calibri" panose="020F0502020204030204" pitchFamily="34" charset="0"/>
              </a:rPr>
              <a:t>Identify barriers between clinicians, research coordinators, and clinic patients</a:t>
            </a:r>
          </a:p>
          <a:p>
            <a:pPr marL="693738" indent="-693738">
              <a:spcAft>
                <a:spcPts val="2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solidFill>
                  <a:schemeClr val="tx1"/>
                </a:solidFill>
                <a:latin typeface="Calibri" panose="020F0502020204030204" pitchFamily="34" charset="0"/>
              </a:rPr>
              <a:t>Increase the number of samples collected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241634" y="4488731"/>
            <a:ext cx="10223744" cy="809124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0003" tIns="30002" rIns="60003" bIns="30002" rtlCol="0" anchor="t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Results</a:t>
            </a:r>
          </a:p>
          <a:p>
            <a:pPr algn="ctr">
              <a:spcBef>
                <a:spcPts val="1800"/>
              </a:spcBef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950033" y="4528614"/>
            <a:ext cx="10875549" cy="4000244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0003" tIns="30002" rIns="60003" bIns="30002" rtlCol="0" anchor="t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alibri" panose="020F0502020204030204" pitchFamily="34" charset="0"/>
              </a:rPr>
              <a:t>BEST PRACTICE:</a:t>
            </a:r>
            <a:endParaRPr lang="en-US" sz="7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</a:rPr>
              <a:t>Implement a system to track eligible patients and enrollment and sample collection outcomes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118814" y="14169867"/>
            <a:ext cx="10842274" cy="402491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5750" indent="-285750" algn="l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Char char="►"/>
              <a:defRPr sz="19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010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"/>
              <a:defRPr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 sz="17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00200" indent="-22860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Char char="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941513" indent="-225425" algn="l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Char char="o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b="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Clr>
                <a:schemeClr val="accent3"/>
              </a:buClr>
            </a:pP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</a:rPr>
              <a:t>Created a </a:t>
            </a: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</a:rPr>
              <a:t>worksheet to track the number of samples collected, eligible patients, and </a:t>
            </a: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</a:rPr>
              <a:t>reasons </a:t>
            </a: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</a:rPr>
              <a:t>why samples were not collected. At the end of each clinic day </a:t>
            </a: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</a:rPr>
              <a:t>the </a:t>
            </a: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</a:rPr>
              <a:t>outcome for each patient </a:t>
            </a: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</a:rPr>
              <a:t>identified on prescreening as eligible </a:t>
            </a:r>
            <a:r>
              <a:rPr lang="en-US" sz="4300" dirty="0" smtClean="0">
                <a:latin typeface="Calibri" panose="020F0502020204030204" pitchFamily="34" charset="0"/>
              </a:rPr>
              <a:t>was recorded. The </a:t>
            </a:r>
            <a:r>
              <a:rPr lang="en-US" sz="4300" dirty="0">
                <a:latin typeface="Calibri" panose="020F0502020204030204" pitchFamily="34" charset="0"/>
              </a:rPr>
              <a:t>following </a:t>
            </a:r>
            <a:r>
              <a:rPr lang="en-US" sz="4300" dirty="0" smtClean="0">
                <a:latin typeface="Calibri" panose="020F0502020204030204" pitchFamily="34" charset="0"/>
              </a:rPr>
              <a:t>data was collected:</a:t>
            </a:r>
            <a:endParaRPr lang="en-US" sz="4300" dirty="0"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Clr>
                <a:schemeClr val="accent3"/>
              </a:buClr>
            </a:pPr>
            <a:endParaRPr lang="en-US" sz="4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Clr>
                <a:schemeClr val="accent3"/>
              </a:buClr>
            </a:pPr>
            <a:endParaRPr lang="en-US" sz="4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endParaRPr lang="en-US" sz="4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Clr>
                <a:schemeClr val="accent3"/>
              </a:buClr>
            </a:pPr>
            <a:endParaRPr lang="en-US" sz="40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6046" y="5939688"/>
            <a:ext cx="9840913" cy="86171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734586" y="5860504"/>
            <a:ext cx="9840913" cy="86171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314676" y="12109912"/>
            <a:ext cx="10383253" cy="88847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800" b="1" dirty="0">
                <a:solidFill>
                  <a:schemeClr val="tx1"/>
                </a:solidFill>
              </a:rPr>
              <a:t>Outcomes of 94 anticipated blood samples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18894" y="5677777"/>
            <a:ext cx="10223744" cy="1134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This study involved obtaining research blood samples during a scheduled clinical draw.  Clinic schedules were screened to identify patients with the diagnoses of interest. The coordinator would then obtain consent from patients during the clinic appointment. After consent,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the patient would have a clinical blood draw, and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researcher would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collect additional blood to use in the study.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Although there were 94 eligible patients with scheduled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appointments; many of whom previously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consented for this study,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only 26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research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samples were collected (far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fewer than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expected).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It was not clear why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this number was low, or what 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43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barriers </a:t>
            </a: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were </a:t>
            </a: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 collecting samples. </a:t>
            </a:r>
            <a:endParaRPr lang="en-US" sz="4300" dirty="0">
              <a:solidFill>
                <a:srgbClr val="1A1A1A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314674" y="5265759"/>
            <a:ext cx="10603725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50888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28</a:t>
            </a: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% of patients determined to be eligible </a:t>
            </a:r>
            <a:r>
              <a:rPr lang="en-US" sz="4300" dirty="0" smtClean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from </a:t>
            </a: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pre-screening had samples drawn</a:t>
            </a:r>
          </a:p>
          <a:p>
            <a:pPr indent="750888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30% of patients did not have blood drawn, which was far lower than the PI expected</a:t>
            </a:r>
          </a:p>
          <a:p>
            <a:pPr indent="750888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24% of patients cancelled or were a no-show on the day of the appointment, which was greater than expected</a:t>
            </a:r>
          </a:p>
          <a:p>
            <a:pPr indent="750888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solidFill>
                  <a:srgbClr val="1A1A1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Having</a:t>
            </a:r>
            <a:r>
              <a:rPr lang="en-US" sz="4300" dirty="0">
                <a:latin typeface="Calibri" panose="020F0502020204030204" pitchFamily="34" charset="0"/>
                <a:ea typeface="Times New Roman" panose="02020603050405020304" pitchFamily="18" charset="0"/>
              </a:rPr>
              <a:t> quantitative data allowed the PI to establish more reasonable expectations for data collection by the research lab</a:t>
            </a: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4400" dirty="0">
              <a:solidFill>
                <a:srgbClr val="1A1A1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062548" y="13292155"/>
            <a:ext cx="10719940" cy="816397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0003" tIns="30002" rIns="60003" bIns="30002" rtlCol="0" anchor="t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Methods</a:t>
            </a:r>
          </a:p>
          <a:p>
            <a:pPr algn="ctr">
              <a:spcBef>
                <a:spcPts val="1800"/>
              </a:spcBef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86609" y="20194784"/>
            <a:ext cx="10279878" cy="809124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0003" tIns="30002" rIns="60003" bIns="30002" rtlCol="0" anchor="t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Discussion </a:t>
            </a:r>
          </a:p>
          <a:p>
            <a:pPr algn="ctr">
              <a:spcBef>
                <a:spcPts val="1800"/>
              </a:spcBef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48546" y="21402902"/>
            <a:ext cx="105155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latin typeface="Calibri" panose="020F0502020204030204" pitchFamily="34" charset="0"/>
                <a:cs typeface="Arial" panose="020B0604020202020204" pitchFamily="34" charset="0"/>
              </a:rPr>
              <a:t>Tracking helps identify true barriers and bottlenecks to recruitment and data collection</a:t>
            </a:r>
          </a:p>
          <a:p>
            <a:pPr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4300" dirty="0">
                <a:latin typeface="Calibri" panose="020F0502020204030204" pitchFamily="34" charset="0"/>
                <a:cs typeface="Arial" panose="020B0604020202020204" pitchFamily="34" charset="0"/>
              </a:rPr>
              <a:t>This type of tracking process can be translated to other studies and show value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91475" y="23129893"/>
            <a:ext cx="10115550" cy="1237876"/>
          </a:xfrm>
          <a:prstGeom prst="roundRect">
            <a:avLst>
              <a:gd name="adj" fmla="val 8572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0003" tIns="30002" rIns="60003" bIns="30002" rtlCol="0" anchor="ctr"/>
          <a:lstStyle/>
          <a:p>
            <a:pPr>
              <a:spcAft>
                <a:spcPts val="788"/>
              </a:spcAft>
            </a:pPr>
            <a:r>
              <a:rPr lang="en-US" sz="3000" b="1" dirty="0">
                <a:solidFill>
                  <a:schemeClr val="accent1"/>
                </a:solidFill>
                <a:latin typeface="Calibri" panose="020F0502020204030204" pitchFamily="34" charset="0"/>
              </a:rPr>
              <a:t>Acknowledgements</a:t>
            </a:r>
          </a:p>
          <a:p>
            <a:pPr lvl="0"/>
            <a:r>
              <a:rPr lang="en-US" sz="2700" dirty="0">
                <a:solidFill>
                  <a:prstClr val="black"/>
                </a:solidFill>
                <a:latin typeface="Calibri" panose="020F0502020204030204" pitchFamily="34" charset="0"/>
              </a:rPr>
              <a:t>Institute of Translational Health Sciences - UL1 TR002319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18814" y="18396951"/>
            <a:ext cx="9867838" cy="589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Number of patients eligible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Number of samples collected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Patient not having a clinical blood draw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Patient cancelled or was a no show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Coordinator not available to talk to patient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MD did not refer patient to the coordinator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Patient declined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Not a good candidate per MD</a:t>
            </a:r>
          </a:p>
          <a:p>
            <a:pPr indent="693738"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US" sz="3600" dirty="0">
                <a:latin typeface="Calibri" panose="020F0502020204030204" pitchFamily="34" charset="0"/>
              </a:rPr>
              <a:t>Other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05804"/>
            <a:ext cx="32918400" cy="20687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791480" y="2587825"/>
            <a:ext cx="32126921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6400" b="1" dirty="0">
                <a:solidFill>
                  <a:schemeClr val="bg1"/>
                </a:solidFill>
              </a:rPr>
              <a:t>True Blood: A Tracking System for the Identification of Sample Collection Barriers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75" y="-3438"/>
            <a:ext cx="13616171" cy="2151355"/>
          </a:xfrm>
          <a:prstGeom prst="rect">
            <a:avLst/>
          </a:prstGeom>
        </p:spPr>
      </p:pic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xmlns="" id="{04C7DB0D-A1F2-490E-BCF9-09E9510639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992554"/>
              </p:ext>
            </p:extLst>
          </p:nvPr>
        </p:nvGraphicFramePr>
        <p:xfrm>
          <a:off x="21589829" y="12867600"/>
          <a:ext cx="10875549" cy="70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5190" y="8667833"/>
            <a:ext cx="6728019" cy="448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09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1"/>
</p:tagLst>
</file>

<file path=ppt/theme/theme1.xml><?xml version="1.0" encoding="utf-8"?>
<a:theme xmlns:a="http://schemas.openxmlformats.org/drawingml/2006/main" name="NCFS Capabilities 5c">
  <a:themeElements>
    <a:clrScheme name="ITHS Brand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FE13B77D9CC41A32F967A4212C792" ma:contentTypeVersion="3" ma:contentTypeDescription="Create a new document." ma:contentTypeScope="" ma:versionID="d9f417d40a9389d0bb6bf8ef36cd448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568fb1a064a761e0548b2df3396228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C1C035A-5AE2-4772-B38D-91FB93A0605D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219AE6-058D-412E-8CA8-38B2336D50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262224-6FB2-4C20-9285-41CE7CB04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NCFS Capabilities 5c</Template>
  <TotalTime>8700</TotalTime>
  <Words>402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NCFS Capabilities 5c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ITHS Template</dc:title>
  <dc:creator>Marita Graube</dc:creator>
  <cp:lastModifiedBy>knadams1</cp:lastModifiedBy>
  <cp:revision>323</cp:revision>
  <cp:lastPrinted>2015-09-29T16:35:22Z</cp:lastPrinted>
  <dcterms:created xsi:type="dcterms:W3CDTF">2014-10-29T11:38:15Z</dcterms:created>
  <dcterms:modified xsi:type="dcterms:W3CDTF">2018-07-31T03:22:55Z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0x010100056FE13B77D9CC41A32F967A4212C792</vt:lpwstr>
  </property>
  <property fmtid="{D5CDD505-2E9C-101B-9397-08002B2CF9AE}" pid="3" name="ArticulateGUID">
    <vt:lpwstr>1247A880-191F-4698-944B-51A886EB5105</vt:lpwstr>
  </property>
  <property fmtid="{D5CDD505-2E9C-101B-9397-08002B2CF9AE}" pid="4" name="ArticulatePath">
    <vt:lpwstr>ED Capabilities_Nov_2014_v2</vt:lpwstr>
  </property>
</Properties>
</file>