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21B_2BB11A6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4"/>
    <p:sldMasterId id="2147484062" r:id="rId5"/>
    <p:sldMasterId id="2147484071" r:id="rId6"/>
    <p:sldMasterId id="2147484080" r:id="rId7"/>
    <p:sldMasterId id="2147484085" r:id="rId8"/>
  </p:sldMasterIdLst>
  <p:notesMasterIdLst>
    <p:notesMasterId r:id="rId40"/>
  </p:notesMasterIdLst>
  <p:handoutMasterIdLst>
    <p:handoutMasterId r:id="rId41"/>
  </p:handoutMasterIdLst>
  <p:sldIdLst>
    <p:sldId id="410" r:id="rId9"/>
    <p:sldId id="313" r:id="rId10"/>
    <p:sldId id="520" r:id="rId11"/>
    <p:sldId id="534" r:id="rId12"/>
    <p:sldId id="533" r:id="rId13"/>
    <p:sldId id="570" r:id="rId14"/>
    <p:sldId id="535" r:id="rId15"/>
    <p:sldId id="539" r:id="rId16"/>
    <p:sldId id="544" r:id="rId17"/>
    <p:sldId id="543" r:id="rId18"/>
    <p:sldId id="545" r:id="rId19"/>
    <p:sldId id="546" r:id="rId20"/>
    <p:sldId id="548" r:id="rId21"/>
    <p:sldId id="573" r:id="rId22"/>
    <p:sldId id="574" r:id="rId23"/>
    <p:sldId id="575" r:id="rId24"/>
    <p:sldId id="554" r:id="rId25"/>
    <p:sldId id="549" r:id="rId26"/>
    <p:sldId id="550" r:id="rId27"/>
    <p:sldId id="551" r:id="rId28"/>
    <p:sldId id="552" r:id="rId29"/>
    <p:sldId id="553" r:id="rId30"/>
    <p:sldId id="562" r:id="rId31"/>
    <p:sldId id="561" r:id="rId32"/>
    <p:sldId id="563" r:id="rId33"/>
    <p:sldId id="564" r:id="rId34"/>
    <p:sldId id="566" r:id="rId35"/>
    <p:sldId id="556" r:id="rId36"/>
    <p:sldId id="567" r:id="rId37"/>
    <p:sldId id="568" r:id="rId38"/>
    <p:sldId id="436"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orient="horz" pos="632">
          <p15:clr>
            <a:srgbClr val="A4A3A4"/>
          </p15:clr>
        </p15:guide>
        <p15:guide id="3" pos="575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63333F-F227-800C-E3B6-A8F6B0067103}" name="parchman" initials="pa" userId="S::parchman@uw.edu::e84ca128-3a16-45a3-95af-2a772fdc94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mantha Sauer" initials="SS" lastIdx="2" clrIdx="0"/>
  <p:cmAuthor id="1" name="Arti Shah" initials="AS" lastIdx="7" clrIdx="1">
    <p:extLst>
      <p:ext uri="{19B8F6BF-5375-455C-9EA6-DF929625EA0E}">
        <p15:presenceInfo xmlns:p15="http://schemas.microsoft.com/office/powerpoint/2012/main" userId="S::artishah@uw.edu::b8ff8c6a-ccdc-4a35-af36-91dad0fe3b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849"/>
    <a:srgbClr val="9A9A9A"/>
    <a:srgbClr val="707070"/>
    <a:srgbClr val="FFFFFF"/>
    <a:srgbClr val="1A1A1A"/>
    <a:srgbClr val="910043"/>
    <a:srgbClr val="E8E8E8"/>
    <a:srgbClr val="ABABAB"/>
    <a:srgbClr val="58C6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2FC2B-5BDA-365F-4B40-765D8477D9D0}" v="70" dt="2022-01-11T23:22:28.524"/>
    <p1510:client id="{3325E881-782D-AC41-B5A5-5E09E1F574E9}" v="46" dt="2021-12-13T00:44:58.671"/>
    <p1510:client id="{4E307D0F-0B1E-A80C-843F-5001AC9FB498}" v="32" dt="2021-12-20T22:38:03.051"/>
    <p1510:client id="{690E935B-7103-4C18-995D-576C3A8B9C01}" v="149" dt="2022-01-13T17:18:05.461"/>
    <p1510:client id="{69DD9AEE-CF72-284E-A544-AB11B5B60597}" v="4" dt="2021-12-13T16:56:49.465"/>
    <p1510:client id="{D016CD71-A76A-91D5-9518-9D6EFB076D02}" v="117" dt="2021-12-12T23:36:46.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19"/>
        <p:guide orient="horz" pos="632"/>
        <p:guide pos="5759"/>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gs" Target="tags/tag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M. Cole" userId="S::acole2@uw.edu::72b74116-14d3-4c90-9cb7-434426f28f4b" providerId="AD" clId="Web-{690E935B-7103-4C18-995D-576C3A8B9C01}"/>
    <pc:docChg chg="modSld">
      <pc:chgData name="Allison M. Cole" userId="S::acole2@uw.edu::72b74116-14d3-4c90-9cb7-434426f28f4b" providerId="AD" clId="Web-{690E935B-7103-4C18-995D-576C3A8B9C01}" dt="2022-01-13T17:18:03.961" v="108" actId="20577"/>
      <pc:docMkLst>
        <pc:docMk/>
      </pc:docMkLst>
      <pc:sldChg chg="modSp">
        <pc:chgData name="Allison M. Cole" userId="S::acole2@uw.edu::72b74116-14d3-4c90-9cb7-434426f28f4b" providerId="AD" clId="Web-{690E935B-7103-4C18-995D-576C3A8B9C01}" dt="2022-01-13T17:15:59.320" v="63"/>
        <pc:sldMkLst>
          <pc:docMk/>
          <pc:sldMk cId="1689834126" sldId="520"/>
        </pc:sldMkLst>
        <pc:graphicFrameChg chg="mod modGraphic">
          <ac:chgData name="Allison M. Cole" userId="S::acole2@uw.edu::72b74116-14d3-4c90-9cb7-434426f28f4b" providerId="AD" clId="Web-{690E935B-7103-4C18-995D-576C3A8B9C01}" dt="2022-01-13T17:15:59.320" v="63"/>
          <ac:graphicFrameMkLst>
            <pc:docMk/>
            <pc:sldMk cId="1689834126" sldId="520"/>
            <ac:graphicFrameMk id="7" creationId="{DBB3D2E1-DCA5-504D-9054-A7CF02928891}"/>
          </ac:graphicFrameMkLst>
        </pc:graphicFrameChg>
      </pc:sldChg>
      <pc:sldChg chg="modSp">
        <pc:chgData name="Allison M. Cole" userId="S::acole2@uw.edu::72b74116-14d3-4c90-9cb7-434426f28f4b" providerId="AD" clId="Web-{690E935B-7103-4C18-995D-576C3A8B9C01}" dt="2022-01-13T17:16:46.117" v="87"/>
        <pc:sldMkLst>
          <pc:docMk/>
          <pc:sldMk cId="1934011133" sldId="534"/>
        </pc:sldMkLst>
        <pc:graphicFrameChg chg="mod modGraphic">
          <ac:chgData name="Allison M. Cole" userId="S::acole2@uw.edu::72b74116-14d3-4c90-9cb7-434426f28f4b" providerId="AD" clId="Web-{690E935B-7103-4C18-995D-576C3A8B9C01}" dt="2022-01-13T17:16:46.117" v="87"/>
          <ac:graphicFrameMkLst>
            <pc:docMk/>
            <pc:sldMk cId="1934011133" sldId="534"/>
            <ac:graphicFrameMk id="8" creationId="{BFD53834-0160-8543-9086-B4E6380BE922}"/>
          </ac:graphicFrameMkLst>
        </pc:graphicFrameChg>
      </pc:sldChg>
      <pc:sldChg chg="modSp">
        <pc:chgData name="Allison M. Cole" userId="S::acole2@uw.edu::72b74116-14d3-4c90-9cb7-434426f28f4b" providerId="AD" clId="Web-{690E935B-7103-4C18-995D-576C3A8B9C01}" dt="2022-01-13T17:18:03.961" v="108" actId="20577"/>
        <pc:sldMkLst>
          <pc:docMk/>
          <pc:sldMk cId="1396840893" sldId="556"/>
        </pc:sldMkLst>
        <pc:spChg chg="mod">
          <ac:chgData name="Allison M. Cole" userId="S::acole2@uw.edu::72b74116-14d3-4c90-9cb7-434426f28f4b" providerId="AD" clId="Web-{690E935B-7103-4C18-995D-576C3A8B9C01}" dt="2022-01-13T17:18:03.961" v="108" actId="20577"/>
          <ac:spMkLst>
            <pc:docMk/>
            <pc:sldMk cId="1396840893" sldId="556"/>
            <ac:spMk id="8" creationId="{2CE383D5-E0AA-D548-A8A1-2CA1A2D9212B}"/>
          </ac:spMkLst>
        </pc:spChg>
      </pc:sldChg>
      <pc:sldChg chg="modSp">
        <pc:chgData name="Allison M. Cole" userId="S::acole2@uw.edu::72b74116-14d3-4c90-9cb7-434426f28f4b" providerId="AD" clId="Web-{690E935B-7103-4C18-995D-576C3A8B9C01}" dt="2022-01-13T17:17:33.586" v="99" actId="20577"/>
        <pc:sldMkLst>
          <pc:docMk/>
          <pc:sldMk cId="3988025287" sldId="566"/>
        </pc:sldMkLst>
        <pc:spChg chg="mod">
          <ac:chgData name="Allison M. Cole" userId="S::acole2@uw.edu::72b74116-14d3-4c90-9cb7-434426f28f4b" providerId="AD" clId="Web-{690E935B-7103-4C18-995D-576C3A8B9C01}" dt="2022-01-13T17:17:33.586" v="99" actId="20577"/>
          <ac:spMkLst>
            <pc:docMk/>
            <pc:sldMk cId="3988025287" sldId="566"/>
            <ac:spMk id="8" creationId="{2CE383D5-E0AA-D548-A8A1-2CA1A2D9212B}"/>
          </ac:spMkLst>
        </pc:spChg>
      </pc:sldChg>
    </pc:docChg>
  </pc:docChgLst>
  <pc:docChgLst>
    <pc:chgData name="Allison M. Cole" userId="S::acole2@uw.edu::72b74116-14d3-4c90-9cb7-434426f28f4b" providerId="AD" clId="Web-{0EF2FC2B-5BDA-365F-4B40-765D8477D9D0}"/>
    <pc:docChg chg="modSld">
      <pc:chgData name="Allison M. Cole" userId="S::acole2@uw.edu::72b74116-14d3-4c90-9cb7-434426f28f4b" providerId="AD" clId="Web-{0EF2FC2B-5BDA-365F-4B40-765D8477D9D0}" dt="2022-01-11T23:22:28.524" v="72"/>
      <pc:docMkLst>
        <pc:docMk/>
      </pc:docMkLst>
      <pc:sldChg chg="delCm">
        <pc:chgData name="Allison M. Cole" userId="S::acole2@uw.edu::72b74116-14d3-4c90-9cb7-434426f28f4b" providerId="AD" clId="Web-{0EF2FC2B-5BDA-365F-4B40-765D8477D9D0}" dt="2022-01-11T23:22:28.524" v="72"/>
        <pc:sldMkLst>
          <pc:docMk/>
          <pc:sldMk cId="1396840893" sldId="556"/>
        </pc:sldMkLst>
      </pc:sldChg>
      <pc:sldChg chg="modSp delCm">
        <pc:chgData name="Allison M. Cole" userId="S::acole2@uw.edu::72b74116-14d3-4c90-9cb7-434426f28f4b" providerId="AD" clId="Web-{0EF2FC2B-5BDA-365F-4B40-765D8477D9D0}" dt="2022-01-11T23:22:01.774" v="71" actId="20577"/>
        <pc:sldMkLst>
          <pc:docMk/>
          <pc:sldMk cId="3988025287" sldId="566"/>
        </pc:sldMkLst>
        <pc:spChg chg="mod">
          <ac:chgData name="Allison M. Cole" userId="S::acole2@uw.edu::72b74116-14d3-4c90-9cb7-434426f28f4b" providerId="AD" clId="Web-{0EF2FC2B-5BDA-365F-4B40-765D8477D9D0}" dt="2022-01-11T23:22:01.774" v="71" actId="20577"/>
          <ac:spMkLst>
            <pc:docMk/>
            <pc:sldMk cId="3988025287" sldId="566"/>
            <ac:spMk id="8" creationId="{2CE383D5-E0AA-D548-A8A1-2CA1A2D9212B}"/>
          </ac:spMkLst>
        </pc:spChg>
      </pc:sldChg>
    </pc:docChg>
  </pc:docChgLst>
  <pc:docChgLst>
    <pc:chgData clId="Web-{690E935B-7103-4C18-995D-576C3A8B9C01}"/>
    <pc:docChg chg="modSld">
      <pc:chgData name="" userId="" providerId="" clId="Web-{690E935B-7103-4C18-995D-576C3A8B9C01}" dt="2022-01-13T17:15:18.352" v="5"/>
      <pc:docMkLst>
        <pc:docMk/>
      </pc:docMkLst>
      <pc:sldChg chg="modSp">
        <pc:chgData name="" userId="" providerId="" clId="Web-{690E935B-7103-4C18-995D-576C3A8B9C01}" dt="2022-01-13T17:15:18.352" v="5"/>
        <pc:sldMkLst>
          <pc:docMk/>
          <pc:sldMk cId="1689834126" sldId="520"/>
        </pc:sldMkLst>
        <pc:graphicFrameChg chg="mod modGraphic">
          <ac:chgData name="" userId="" providerId="" clId="Web-{690E935B-7103-4C18-995D-576C3A8B9C01}" dt="2022-01-13T17:15:18.352" v="5"/>
          <ac:graphicFrameMkLst>
            <pc:docMk/>
            <pc:sldMk cId="1689834126" sldId="520"/>
            <ac:graphicFrameMk id="7" creationId="{DBB3D2E1-DCA5-504D-9054-A7CF02928891}"/>
          </ac:graphicFrameMkLst>
        </pc:graphicFrameChg>
      </pc:sldChg>
    </pc:docChg>
  </pc:docChgLst>
  <pc:docChgLst>
    <pc:chgData name="Allison M. Cole" userId="72b74116-14d3-4c90-9cb7-434426f28f4b" providerId="ADAL" clId="{69DD9AEE-CF72-284E-A544-AB11B5B60597}"/>
    <pc:docChg chg="modSld">
      <pc:chgData name="Allison M. Cole" userId="72b74116-14d3-4c90-9cb7-434426f28f4b" providerId="ADAL" clId="{69DD9AEE-CF72-284E-A544-AB11B5B60597}" dt="2021-12-13T17:00:24.729" v="56" actId="255"/>
      <pc:docMkLst>
        <pc:docMk/>
      </pc:docMkLst>
      <pc:sldChg chg="modSp mod">
        <pc:chgData name="Allison M. Cole" userId="72b74116-14d3-4c90-9cb7-434426f28f4b" providerId="ADAL" clId="{69DD9AEE-CF72-284E-A544-AB11B5B60597}" dt="2021-12-13T16:56:23.954" v="48" actId="20577"/>
        <pc:sldMkLst>
          <pc:docMk/>
          <pc:sldMk cId="3757666432" sldId="410"/>
        </pc:sldMkLst>
        <pc:spChg chg="mod">
          <ac:chgData name="Allison M. Cole" userId="72b74116-14d3-4c90-9cb7-434426f28f4b" providerId="ADAL" clId="{69DD9AEE-CF72-284E-A544-AB11B5B60597}" dt="2021-12-13T16:56:23.954" v="48" actId="20577"/>
          <ac:spMkLst>
            <pc:docMk/>
            <pc:sldMk cId="3757666432" sldId="410"/>
            <ac:spMk id="9" creationId="{44614713-2659-4929-B0F8-7E0A6A87BA29}"/>
          </ac:spMkLst>
        </pc:spChg>
      </pc:sldChg>
      <pc:sldChg chg="modSp">
        <pc:chgData name="Allison M. Cole" userId="72b74116-14d3-4c90-9cb7-434426f28f4b" providerId="ADAL" clId="{69DD9AEE-CF72-284E-A544-AB11B5B60597}" dt="2021-12-13T16:56:49.465" v="52" actId="313"/>
        <pc:sldMkLst>
          <pc:docMk/>
          <pc:sldMk cId="4057322955" sldId="535"/>
        </pc:sldMkLst>
        <pc:graphicFrameChg chg="mod">
          <ac:chgData name="Allison M. Cole" userId="72b74116-14d3-4c90-9cb7-434426f28f4b" providerId="ADAL" clId="{69DD9AEE-CF72-284E-A544-AB11B5B60597}" dt="2021-12-13T16:56:49.465" v="52" actId="313"/>
          <ac:graphicFrameMkLst>
            <pc:docMk/>
            <pc:sldMk cId="4057322955" sldId="535"/>
            <ac:graphicFrameMk id="3" creationId="{E52BB315-FDC3-9341-836E-7909E91BC073}"/>
          </ac:graphicFrameMkLst>
        </pc:graphicFrameChg>
      </pc:sldChg>
      <pc:sldChg chg="modSp mod">
        <pc:chgData name="Allison M. Cole" userId="72b74116-14d3-4c90-9cb7-434426f28f4b" providerId="ADAL" clId="{69DD9AEE-CF72-284E-A544-AB11B5B60597}" dt="2021-12-13T17:00:24.729" v="56" actId="255"/>
        <pc:sldMkLst>
          <pc:docMk/>
          <pc:sldMk cId="708936374" sldId="574"/>
        </pc:sldMkLst>
        <pc:spChg chg="mod">
          <ac:chgData name="Allison M. Cole" userId="72b74116-14d3-4c90-9cb7-434426f28f4b" providerId="ADAL" clId="{69DD9AEE-CF72-284E-A544-AB11B5B60597}" dt="2021-12-13T17:00:24.729" v="56" actId="255"/>
          <ac:spMkLst>
            <pc:docMk/>
            <pc:sldMk cId="708936374" sldId="574"/>
            <ac:spMk id="8" creationId="{2CE383D5-E0AA-D548-A8A1-2CA1A2D9212B}"/>
          </ac:spMkLst>
        </pc:spChg>
      </pc:sldChg>
    </pc:docChg>
  </pc:docChgLst>
  <pc:docChgLst>
    <pc:chgData name="Laura-Mae Baldwin" userId="0d921531-471e-43a6-81b3-18f9285f33a1" providerId="ADAL" clId="{3325E881-782D-AC41-B5A5-5E09E1F574E9}"/>
    <pc:docChg chg="custSel addSld delSld modSld sldOrd">
      <pc:chgData name="Laura-Mae Baldwin" userId="0d921531-471e-43a6-81b3-18f9285f33a1" providerId="ADAL" clId="{3325E881-782D-AC41-B5A5-5E09E1F574E9}" dt="2021-12-13T00:48:06.575" v="382" actId="20577"/>
      <pc:docMkLst>
        <pc:docMk/>
      </pc:docMkLst>
      <pc:sldChg chg="del">
        <pc:chgData name="Laura-Mae Baldwin" userId="0d921531-471e-43a6-81b3-18f9285f33a1" providerId="ADAL" clId="{3325E881-782D-AC41-B5A5-5E09E1F574E9}" dt="2021-12-13T00:07:36.124" v="9" actId="2696"/>
        <pc:sldMkLst>
          <pc:docMk/>
          <pc:sldMk cId="903484393" sldId="572"/>
        </pc:sldMkLst>
      </pc:sldChg>
      <pc:sldChg chg="addSp modSp add mod modNotesTx">
        <pc:chgData name="Laura-Mae Baldwin" userId="0d921531-471e-43a6-81b3-18f9285f33a1" providerId="ADAL" clId="{3325E881-782D-AC41-B5A5-5E09E1F574E9}" dt="2021-12-13T00:48:06.575" v="382" actId="20577"/>
        <pc:sldMkLst>
          <pc:docMk/>
          <pc:sldMk cId="3252154929" sldId="573"/>
        </pc:sldMkLst>
        <pc:spChg chg="mod">
          <ac:chgData name="Laura-Mae Baldwin" userId="0d921531-471e-43a6-81b3-18f9285f33a1" providerId="ADAL" clId="{3325E881-782D-AC41-B5A5-5E09E1F574E9}" dt="2021-12-13T00:06:25.311" v="2" actId="207"/>
          <ac:spMkLst>
            <pc:docMk/>
            <pc:sldMk cId="3252154929" sldId="573"/>
            <ac:spMk id="7" creationId="{BB1FA9B9-8402-E646-B0FE-C31305891263}"/>
          </ac:spMkLst>
        </pc:spChg>
        <pc:spChg chg="mod">
          <ac:chgData name="Laura-Mae Baldwin" userId="0d921531-471e-43a6-81b3-18f9285f33a1" providerId="ADAL" clId="{3325E881-782D-AC41-B5A5-5E09E1F574E9}" dt="2021-12-13T00:06:35.574" v="4" actId="27636"/>
          <ac:spMkLst>
            <pc:docMk/>
            <pc:sldMk cId="3252154929" sldId="573"/>
            <ac:spMk id="8" creationId="{2CE383D5-E0AA-D548-A8A1-2CA1A2D9212B}"/>
          </ac:spMkLst>
        </pc:spChg>
        <pc:spChg chg="add mod">
          <ac:chgData name="Laura-Mae Baldwin" userId="0d921531-471e-43a6-81b3-18f9285f33a1" providerId="ADAL" clId="{3325E881-782D-AC41-B5A5-5E09E1F574E9}" dt="2021-12-13T00:06:59.361" v="8" actId="1076"/>
          <ac:spMkLst>
            <pc:docMk/>
            <pc:sldMk cId="3252154929" sldId="573"/>
            <ac:spMk id="10" creationId="{1477ACA1-7DAB-8B4A-94F7-74EB5FEFA56A}"/>
          </ac:spMkLst>
        </pc:spChg>
        <pc:picChg chg="add mod">
          <ac:chgData name="Laura-Mae Baldwin" userId="0d921531-471e-43a6-81b3-18f9285f33a1" providerId="ADAL" clId="{3325E881-782D-AC41-B5A5-5E09E1F574E9}" dt="2021-12-13T00:06:41.573" v="6" actId="1076"/>
          <ac:picMkLst>
            <pc:docMk/>
            <pc:sldMk cId="3252154929" sldId="573"/>
            <ac:picMk id="9" creationId="{3186BA16-1914-A24D-90BB-7673612BE21E}"/>
          </ac:picMkLst>
        </pc:picChg>
      </pc:sldChg>
      <pc:sldChg chg="modSp add mod ord modNotesTx">
        <pc:chgData name="Laura-Mae Baldwin" userId="0d921531-471e-43a6-81b3-18f9285f33a1" providerId="ADAL" clId="{3325E881-782D-AC41-B5A5-5E09E1F574E9}" dt="2021-12-13T00:47:44.735" v="273" actId="20577"/>
        <pc:sldMkLst>
          <pc:docMk/>
          <pc:sldMk cId="708936374" sldId="574"/>
        </pc:sldMkLst>
        <pc:spChg chg="mod">
          <ac:chgData name="Laura-Mae Baldwin" userId="0d921531-471e-43a6-81b3-18f9285f33a1" providerId="ADAL" clId="{3325E881-782D-AC41-B5A5-5E09E1F574E9}" dt="2021-12-13T00:08:58.006" v="42" actId="20577"/>
          <ac:spMkLst>
            <pc:docMk/>
            <pc:sldMk cId="708936374" sldId="574"/>
            <ac:spMk id="7" creationId="{BB1FA9B9-8402-E646-B0FE-C31305891263}"/>
          </ac:spMkLst>
        </pc:spChg>
        <pc:spChg chg="mod">
          <ac:chgData name="Laura-Mae Baldwin" userId="0d921531-471e-43a6-81b3-18f9285f33a1" providerId="ADAL" clId="{3325E881-782D-AC41-B5A5-5E09E1F574E9}" dt="2021-12-13T00:43:12.658" v="78" actId="20577"/>
          <ac:spMkLst>
            <pc:docMk/>
            <pc:sldMk cId="708936374" sldId="574"/>
            <ac:spMk id="8" creationId="{2CE383D5-E0AA-D548-A8A1-2CA1A2D9212B}"/>
          </ac:spMkLst>
        </pc:spChg>
      </pc:sldChg>
      <pc:sldChg chg="addSp modSp add mod modNotesTx">
        <pc:chgData name="Laura-Mae Baldwin" userId="0d921531-471e-43a6-81b3-18f9285f33a1" providerId="ADAL" clId="{3325E881-782D-AC41-B5A5-5E09E1F574E9}" dt="2021-12-13T00:45:56.621" v="109" actId="14100"/>
        <pc:sldMkLst>
          <pc:docMk/>
          <pc:sldMk cId="772730986" sldId="575"/>
        </pc:sldMkLst>
        <pc:spChg chg="mod">
          <ac:chgData name="Laura-Mae Baldwin" userId="0d921531-471e-43a6-81b3-18f9285f33a1" providerId="ADAL" clId="{3325E881-782D-AC41-B5A5-5E09E1F574E9}" dt="2021-12-13T00:45:16.797" v="107" actId="20577"/>
          <ac:spMkLst>
            <pc:docMk/>
            <pc:sldMk cId="772730986" sldId="575"/>
            <ac:spMk id="7" creationId="{BB1FA9B9-8402-E646-B0FE-C31305891263}"/>
          </ac:spMkLst>
        </pc:spChg>
        <pc:spChg chg="mod">
          <ac:chgData name="Laura-Mae Baldwin" userId="0d921531-471e-43a6-81b3-18f9285f33a1" providerId="ADAL" clId="{3325E881-782D-AC41-B5A5-5E09E1F574E9}" dt="2021-12-13T00:43:52.514" v="81" actId="27636"/>
          <ac:spMkLst>
            <pc:docMk/>
            <pc:sldMk cId="772730986" sldId="575"/>
            <ac:spMk id="8" creationId="{2CE383D5-E0AA-D548-A8A1-2CA1A2D9212B}"/>
          </ac:spMkLst>
        </pc:spChg>
        <pc:picChg chg="add mod">
          <ac:chgData name="Laura-Mae Baldwin" userId="0d921531-471e-43a6-81b3-18f9285f33a1" providerId="ADAL" clId="{3325E881-782D-AC41-B5A5-5E09E1F574E9}" dt="2021-12-13T00:45:56.621" v="109" actId="14100"/>
          <ac:picMkLst>
            <pc:docMk/>
            <pc:sldMk cId="772730986" sldId="575"/>
            <ac:picMk id="2" creationId="{F591D3A9-A780-5E4B-873B-18CCCE3B36B7}"/>
          </ac:picMkLst>
        </pc:picChg>
      </pc:sldChg>
    </pc:docChg>
  </pc:docChgLst>
  <pc:docChgLst>
    <pc:chgData name="Laura-Mae Baldwin" userId="S::lmb@uw.edu::0d921531-471e-43a6-81b3-18f9285f33a1" providerId="AD" clId="Web-{D016CD71-A76A-91D5-9518-9D6EFB076D02}"/>
    <pc:docChg chg="addSld delSld modSld sldOrd">
      <pc:chgData name="Laura-Mae Baldwin" userId="S::lmb@uw.edu::0d921531-471e-43a6-81b3-18f9285f33a1" providerId="AD" clId="Web-{D016CD71-A76A-91D5-9518-9D6EFB076D02}" dt="2021-12-12T23:36:46.645" v="924" actId="20577"/>
      <pc:docMkLst>
        <pc:docMk/>
      </pc:docMkLst>
      <pc:sldChg chg="modNotes">
        <pc:chgData name="Laura-Mae Baldwin" userId="S::lmb@uw.edu::0d921531-471e-43a6-81b3-18f9285f33a1" providerId="AD" clId="Web-{D016CD71-A76A-91D5-9518-9D6EFB076D02}" dt="2021-12-12T22:24:32.970" v="207"/>
        <pc:sldMkLst>
          <pc:docMk/>
          <pc:sldMk cId="3199061986" sldId="544"/>
        </pc:sldMkLst>
      </pc:sldChg>
      <pc:sldChg chg="modSp modNotes">
        <pc:chgData name="Laura-Mae Baldwin" userId="S::lmb@uw.edu::0d921531-471e-43a6-81b3-18f9285f33a1" providerId="AD" clId="Web-{D016CD71-A76A-91D5-9518-9D6EFB076D02}" dt="2021-12-12T23:13:02.459" v="309"/>
        <pc:sldMkLst>
          <pc:docMk/>
          <pc:sldMk cId="1122153444" sldId="548"/>
        </pc:sldMkLst>
        <pc:spChg chg="mod">
          <ac:chgData name="Laura-Mae Baldwin" userId="S::lmb@uw.edu::0d921531-471e-43a6-81b3-18f9285f33a1" providerId="AD" clId="Web-{D016CD71-A76A-91D5-9518-9D6EFB076D02}" dt="2021-12-12T22:42:58.960" v="219" actId="20577"/>
          <ac:spMkLst>
            <pc:docMk/>
            <pc:sldMk cId="1122153444" sldId="548"/>
            <ac:spMk id="7" creationId="{BB1FA9B9-8402-E646-B0FE-C31305891263}"/>
          </ac:spMkLst>
        </pc:spChg>
        <pc:spChg chg="mod">
          <ac:chgData name="Laura-Mae Baldwin" userId="S::lmb@uw.edu::0d921531-471e-43a6-81b3-18f9285f33a1" providerId="AD" clId="Web-{D016CD71-A76A-91D5-9518-9D6EFB076D02}" dt="2021-12-12T23:12:38.443" v="302" actId="20577"/>
          <ac:spMkLst>
            <pc:docMk/>
            <pc:sldMk cId="1122153444" sldId="548"/>
            <ac:spMk id="8" creationId="{2CE383D5-E0AA-D548-A8A1-2CA1A2D9212B}"/>
          </ac:spMkLst>
        </pc:spChg>
      </pc:sldChg>
      <pc:sldChg chg="modSp modNotes">
        <pc:chgData name="Laura-Mae Baldwin" userId="S::lmb@uw.edu::0d921531-471e-43a6-81b3-18f9285f33a1" providerId="AD" clId="Web-{D016CD71-A76A-91D5-9518-9D6EFB076D02}" dt="2021-12-12T23:32:16.646" v="923"/>
        <pc:sldMkLst>
          <pc:docMk/>
          <pc:sldMk cId="3988025287" sldId="566"/>
        </pc:sldMkLst>
        <pc:spChg chg="mod">
          <ac:chgData name="Laura-Mae Baldwin" userId="S::lmb@uw.edu::0d921531-471e-43a6-81b3-18f9285f33a1" providerId="AD" clId="Web-{D016CD71-A76A-91D5-9518-9D6EFB076D02}" dt="2021-12-12T22:43:52.522" v="220" actId="1076"/>
          <ac:spMkLst>
            <pc:docMk/>
            <pc:sldMk cId="3988025287" sldId="566"/>
            <ac:spMk id="7" creationId="{BB1FA9B9-8402-E646-B0FE-C31305891263}"/>
          </ac:spMkLst>
        </pc:spChg>
        <pc:spChg chg="mod">
          <ac:chgData name="Laura-Mae Baldwin" userId="S::lmb@uw.edu::0d921531-471e-43a6-81b3-18f9285f33a1" providerId="AD" clId="Web-{D016CD71-A76A-91D5-9518-9D6EFB076D02}" dt="2021-12-12T23:31:55.786" v="916" actId="20577"/>
          <ac:spMkLst>
            <pc:docMk/>
            <pc:sldMk cId="3988025287" sldId="566"/>
            <ac:spMk id="8" creationId="{2CE383D5-E0AA-D548-A8A1-2CA1A2D9212B}"/>
          </ac:spMkLst>
        </pc:spChg>
      </pc:sldChg>
      <pc:sldChg chg="new del">
        <pc:chgData name="Laura-Mae Baldwin" userId="S::lmb@uw.edu::0d921531-471e-43a6-81b3-18f9285f33a1" providerId="AD" clId="Web-{D016CD71-A76A-91D5-9518-9D6EFB076D02}" dt="2021-12-12T23:24:18.302" v="601"/>
        <pc:sldMkLst>
          <pc:docMk/>
          <pc:sldMk cId="586202664" sldId="571"/>
        </pc:sldMkLst>
      </pc:sldChg>
      <pc:sldChg chg="addSp delSp modSp new ord modNotes">
        <pc:chgData name="Laura-Mae Baldwin" userId="S::lmb@uw.edu::0d921531-471e-43a6-81b3-18f9285f33a1" providerId="AD" clId="Web-{D016CD71-A76A-91D5-9518-9D6EFB076D02}" dt="2021-12-12T23:36:46.645" v="924" actId="20577"/>
        <pc:sldMkLst>
          <pc:docMk/>
          <pc:sldMk cId="903484393" sldId="572"/>
        </pc:sldMkLst>
        <pc:spChg chg="mod">
          <ac:chgData name="Laura-Mae Baldwin" userId="S::lmb@uw.edu::0d921531-471e-43a6-81b3-18f9285f33a1" providerId="AD" clId="Web-{D016CD71-A76A-91D5-9518-9D6EFB076D02}" dt="2021-12-12T23:36:46.645" v="924" actId="20577"/>
          <ac:spMkLst>
            <pc:docMk/>
            <pc:sldMk cId="903484393" sldId="572"/>
            <ac:spMk id="2" creationId="{36520DD4-FC0C-4F04-B990-4A6F594AEA52}"/>
          </ac:spMkLst>
        </pc:spChg>
        <pc:spChg chg="del">
          <ac:chgData name="Laura-Mae Baldwin" userId="S::lmb@uw.edu::0d921531-471e-43a6-81b3-18f9285f33a1" providerId="AD" clId="Web-{D016CD71-A76A-91D5-9518-9D6EFB076D02}" dt="2021-12-12T23:01:54.959" v="267"/>
          <ac:spMkLst>
            <pc:docMk/>
            <pc:sldMk cId="903484393" sldId="572"/>
            <ac:spMk id="3" creationId="{C5B8DF08-00B9-4502-B243-CAF6DC70133D}"/>
          </ac:spMkLst>
        </pc:spChg>
        <pc:spChg chg="add">
          <ac:chgData name="Laura-Mae Baldwin" userId="S::lmb@uw.edu::0d921531-471e-43a6-81b3-18f9285f33a1" providerId="AD" clId="Web-{D016CD71-A76A-91D5-9518-9D6EFB076D02}" dt="2021-12-12T23:21:47.193" v="592"/>
          <ac:spMkLst>
            <pc:docMk/>
            <pc:sldMk cId="903484393" sldId="572"/>
            <ac:spMk id="5" creationId="{A9B85F9D-ABCD-461C-877B-04EE530D7242}"/>
          </ac:spMkLst>
        </pc:spChg>
        <pc:spChg chg="add mod">
          <ac:chgData name="Laura-Mae Baldwin" userId="S::lmb@uw.edu::0d921531-471e-43a6-81b3-18f9285f33a1" providerId="AD" clId="Web-{D016CD71-A76A-91D5-9518-9D6EFB076D02}" dt="2021-12-12T23:22:57.255" v="600" actId="1076"/>
          <ac:spMkLst>
            <pc:docMk/>
            <pc:sldMk cId="903484393" sldId="572"/>
            <ac:spMk id="6" creationId="{339FD8F4-3294-4E18-BF85-EDB37EDCEDD5}"/>
          </ac:spMkLst>
        </pc:spChg>
        <pc:picChg chg="add mod ord">
          <ac:chgData name="Laura-Mae Baldwin" userId="S::lmb@uw.edu::0d921531-471e-43a6-81b3-18f9285f33a1" providerId="AD" clId="Web-{D016CD71-A76A-91D5-9518-9D6EFB076D02}" dt="2021-12-12T23:01:54.959" v="267"/>
          <ac:picMkLst>
            <pc:docMk/>
            <pc:sldMk cId="903484393" sldId="572"/>
            <ac:picMk id="4" creationId="{8DEF95F5-6059-4723-A987-A68A7A4BDB5D}"/>
          </ac:picMkLst>
        </pc:picChg>
      </pc:sldChg>
    </pc:docChg>
  </pc:docChgLst>
  <pc:docChgLst>
    <pc:chgData name="parchman" userId="S::parchman@uw.edu::e84ca128-3a16-45a3-95af-2a772fdc94c4" providerId="AD" clId="Web-{4E307D0F-0B1E-A80C-843F-5001AC9FB498}"/>
    <pc:docChg chg="mod delSld modSld">
      <pc:chgData name="parchman" userId="S::parchman@uw.edu::e84ca128-3a16-45a3-95af-2a772fdc94c4" providerId="AD" clId="Web-{4E307D0F-0B1E-A80C-843F-5001AC9FB498}" dt="2021-12-20T22:38:03.051" v="23"/>
      <pc:docMkLst>
        <pc:docMk/>
      </pc:docMkLst>
      <pc:sldChg chg="addCm">
        <pc:chgData name="parchman" userId="S::parchman@uw.edu::e84ca128-3a16-45a3-95af-2a772fdc94c4" providerId="AD" clId="Web-{4E307D0F-0B1E-A80C-843F-5001AC9FB498}" dt="2021-12-20T22:34:14.537" v="21"/>
        <pc:sldMkLst>
          <pc:docMk/>
          <pc:sldMk cId="733026924" sldId="539"/>
        </pc:sldMkLst>
      </pc:sldChg>
      <pc:sldChg chg="modSp">
        <pc:chgData name="parchman" userId="S::parchman@uw.edu::e84ca128-3a16-45a3-95af-2a772fdc94c4" providerId="AD" clId="Web-{4E307D0F-0B1E-A80C-843F-5001AC9FB498}" dt="2021-12-20T22:29:31.242" v="17" actId="14100"/>
        <pc:sldMkLst>
          <pc:docMk/>
          <pc:sldMk cId="1726173964" sldId="546"/>
        </pc:sldMkLst>
        <pc:spChg chg="mod">
          <ac:chgData name="parchman" userId="S::parchman@uw.edu::e84ca128-3a16-45a3-95af-2a772fdc94c4" providerId="AD" clId="Web-{4E307D0F-0B1E-A80C-843F-5001AC9FB498}" dt="2021-12-20T22:29:31.242" v="17" actId="14100"/>
          <ac:spMkLst>
            <pc:docMk/>
            <pc:sldMk cId="1726173964" sldId="546"/>
            <ac:spMk id="9" creationId="{5B54BCE7-EA83-024A-B011-F75FC2F3AEE8}"/>
          </ac:spMkLst>
        </pc:spChg>
      </pc:sldChg>
      <pc:sldChg chg="del">
        <pc:chgData name="parchman" userId="S::parchman@uw.edu::e84ca128-3a16-45a3-95af-2a772fdc94c4" providerId="AD" clId="Web-{4E307D0F-0B1E-A80C-843F-5001AC9FB498}" dt="2021-12-20T22:30:15.992" v="18"/>
        <pc:sldMkLst>
          <pc:docMk/>
          <pc:sldMk cId="443233598" sldId="555"/>
        </pc:sldMkLst>
      </pc:sldChg>
      <pc:sldChg chg="addCm">
        <pc:chgData name="parchman" userId="S::parchman@uw.edu::e84ca128-3a16-45a3-95af-2a772fdc94c4" providerId="AD" clId="Web-{4E307D0F-0B1E-A80C-843F-5001AC9FB498}" dt="2021-12-20T22:38:03.051" v="23"/>
        <pc:sldMkLst>
          <pc:docMk/>
          <pc:sldMk cId="1396840893" sldId="556"/>
        </pc:sldMkLst>
      </pc:sldChg>
      <pc:sldChg chg="del">
        <pc:chgData name="parchman" userId="S::parchman@uw.edu::e84ca128-3a16-45a3-95af-2a772fdc94c4" providerId="AD" clId="Web-{4E307D0F-0B1E-A80C-843F-5001AC9FB498}" dt="2021-12-20T22:30:23.273" v="19"/>
        <pc:sldMkLst>
          <pc:docMk/>
          <pc:sldMk cId="1297743742" sldId="565"/>
        </pc:sldMkLst>
      </pc:sldChg>
      <pc:sldChg chg="addCm">
        <pc:chgData name="parchman" userId="S::parchman@uw.edu::e84ca128-3a16-45a3-95af-2a772fdc94c4" providerId="AD" clId="Web-{4E307D0F-0B1E-A80C-843F-5001AC9FB498}" dt="2021-12-20T22:36:48.083" v="22"/>
        <pc:sldMkLst>
          <pc:docMk/>
          <pc:sldMk cId="3988025287" sldId="566"/>
        </pc:sldMkLst>
      </pc:sldChg>
    </pc:docChg>
  </pc:docChgLst>
</pc:chgInfo>
</file>

<file path=ppt/comments/modernComment_21B_2BB11A6C.xml><?xml version="1.0" encoding="utf-8"?>
<p188:cmLst xmlns:a="http://schemas.openxmlformats.org/drawingml/2006/main" xmlns:r="http://schemas.openxmlformats.org/officeDocument/2006/relationships" xmlns:p188="http://schemas.microsoft.com/office/powerpoint/2018/8/main">
  <p188:cm id="{D336D365-FEE3-4D97-A488-E774E468CFE6}" authorId="{0B63333F-F227-800C-E3B6-A8F6B0067103}" created="2021-12-20T22:34:14.537">
    <pc:sldMkLst xmlns:pc="http://schemas.microsoft.com/office/powerpoint/2013/main/command">
      <pc:docMk/>
      <pc:sldMk cId="733026924" sldId="539"/>
    </pc:sldMkLst>
    <p188:txBody>
      <a:bodyPr/>
      <a:lstStyle/>
      <a:p>
        <a:r>
          <a:rPr lang="en-US"/>
          <a:t>Is this slide consistent with what others have used in this course to explain the translational research spectrum?</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E526C-F64D-8D42-8FA7-3988215D11FE}"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n-US"/>
        </a:p>
      </dgm:t>
    </dgm:pt>
    <dgm:pt modelId="{D0B9F3C0-2F29-1B43-8BE4-C335637DEC42}">
      <dgm:prSet phldrT="[Text]" custT="1"/>
      <dgm:spPr/>
      <dgm:t>
        <a:bodyPr/>
        <a:lstStyle/>
        <a:p>
          <a:pPr algn="l"/>
          <a:r>
            <a:rPr lang="en-US" sz="2400">
              <a:effectLst/>
            </a:rPr>
            <a:t>1. Describe the role of Dissemination and Implementation Sciences (D&amp;I Science) in translational research</a:t>
          </a:r>
          <a:endParaRPr lang="en-US" sz="2400"/>
        </a:p>
      </dgm:t>
    </dgm:pt>
    <dgm:pt modelId="{8AA6BD9C-273E-3F40-A83A-C53677F58BEC}" type="parTrans" cxnId="{6D9E6119-6464-4042-A222-DA2C1ABBFFFC}">
      <dgm:prSet/>
      <dgm:spPr/>
      <dgm:t>
        <a:bodyPr/>
        <a:lstStyle/>
        <a:p>
          <a:endParaRPr lang="en-US" sz="1800"/>
        </a:p>
      </dgm:t>
    </dgm:pt>
    <dgm:pt modelId="{6568A819-887A-7E47-9C89-0887E873E196}" type="sibTrans" cxnId="{6D9E6119-6464-4042-A222-DA2C1ABBFFFC}">
      <dgm:prSet/>
      <dgm:spPr/>
      <dgm:t>
        <a:bodyPr/>
        <a:lstStyle/>
        <a:p>
          <a:endParaRPr lang="en-US" sz="1800"/>
        </a:p>
      </dgm:t>
    </dgm:pt>
    <dgm:pt modelId="{FEA9020B-63DB-6247-9420-4C5E5051A683}">
      <dgm:prSet custT="1"/>
      <dgm:spPr/>
      <dgm:t>
        <a:bodyPr/>
        <a:lstStyle/>
        <a:p>
          <a:pPr algn="l"/>
          <a:r>
            <a:rPr lang="en-US" sz="2400" b="0" i="0"/>
            <a:t>2. Demonstrate application of D&amp;I sciences’ principles to individual translational research projects.</a:t>
          </a:r>
          <a:endParaRPr lang="en-US" sz="2400"/>
        </a:p>
      </dgm:t>
    </dgm:pt>
    <dgm:pt modelId="{52B80719-23CD-3F4F-BBAC-DB1B5FAFB4A2}" type="parTrans" cxnId="{5DC8B534-0C7D-7A49-9516-D572915F4F43}">
      <dgm:prSet/>
      <dgm:spPr/>
      <dgm:t>
        <a:bodyPr/>
        <a:lstStyle/>
        <a:p>
          <a:endParaRPr lang="en-US" sz="1800"/>
        </a:p>
      </dgm:t>
    </dgm:pt>
    <dgm:pt modelId="{56E3A30A-AF00-4547-AE06-35C2AD0EE9E1}" type="sibTrans" cxnId="{5DC8B534-0C7D-7A49-9516-D572915F4F43}">
      <dgm:prSet/>
      <dgm:spPr/>
      <dgm:t>
        <a:bodyPr/>
        <a:lstStyle/>
        <a:p>
          <a:endParaRPr lang="en-US" sz="1800"/>
        </a:p>
      </dgm:t>
    </dgm:pt>
    <dgm:pt modelId="{58C64308-11F6-0C4E-812C-B6845CD7EE82}" type="pres">
      <dgm:prSet presAssocID="{158E526C-F64D-8D42-8FA7-3988215D11FE}" presName="diagram" presStyleCnt="0">
        <dgm:presLayoutVars>
          <dgm:dir/>
          <dgm:resizeHandles val="exact"/>
        </dgm:presLayoutVars>
      </dgm:prSet>
      <dgm:spPr/>
    </dgm:pt>
    <dgm:pt modelId="{B75C0AAE-DAF5-0F48-96EE-43069A5C90C9}" type="pres">
      <dgm:prSet presAssocID="{D0B9F3C0-2F29-1B43-8BE4-C335637DEC42}" presName="node" presStyleLbl="node1" presStyleIdx="0" presStyleCnt="2" custScaleX="315562" custScaleY="69139">
        <dgm:presLayoutVars>
          <dgm:bulletEnabled val="1"/>
        </dgm:presLayoutVars>
      </dgm:prSet>
      <dgm:spPr/>
    </dgm:pt>
    <dgm:pt modelId="{D39CD7CF-6420-0045-BB89-0191C0ED067C}" type="pres">
      <dgm:prSet presAssocID="{6568A819-887A-7E47-9C89-0887E873E196}" presName="sibTrans" presStyleCnt="0"/>
      <dgm:spPr/>
    </dgm:pt>
    <dgm:pt modelId="{2D7EE62C-9359-7545-BBB5-FEE023D2A80C}" type="pres">
      <dgm:prSet presAssocID="{FEA9020B-63DB-6247-9420-4C5E5051A683}" presName="node" presStyleLbl="node1" presStyleIdx="1" presStyleCnt="2" custScaleX="315562" custScaleY="69139">
        <dgm:presLayoutVars>
          <dgm:bulletEnabled val="1"/>
        </dgm:presLayoutVars>
      </dgm:prSet>
      <dgm:spPr/>
    </dgm:pt>
  </dgm:ptLst>
  <dgm:cxnLst>
    <dgm:cxn modelId="{6D9E6119-6464-4042-A222-DA2C1ABBFFFC}" srcId="{158E526C-F64D-8D42-8FA7-3988215D11FE}" destId="{D0B9F3C0-2F29-1B43-8BE4-C335637DEC42}" srcOrd="0" destOrd="0" parTransId="{8AA6BD9C-273E-3F40-A83A-C53677F58BEC}" sibTransId="{6568A819-887A-7E47-9C89-0887E873E196}"/>
    <dgm:cxn modelId="{5DC8B534-0C7D-7A49-9516-D572915F4F43}" srcId="{158E526C-F64D-8D42-8FA7-3988215D11FE}" destId="{FEA9020B-63DB-6247-9420-4C5E5051A683}" srcOrd="1" destOrd="0" parTransId="{52B80719-23CD-3F4F-BBAC-DB1B5FAFB4A2}" sibTransId="{56E3A30A-AF00-4547-AE06-35C2AD0EE9E1}"/>
    <dgm:cxn modelId="{FBF8CFA4-F4BC-6545-8CD3-C0687E6E33E6}" type="presOf" srcId="{D0B9F3C0-2F29-1B43-8BE4-C335637DEC42}" destId="{B75C0AAE-DAF5-0F48-96EE-43069A5C90C9}" srcOrd="0" destOrd="0" presId="urn:microsoft.com/office/officeart/2005/8/layout/default"/>
    <dgm:cxn modelId="{AC1D98AD-72BD-A248-B852-3BBEEB117217}" type="presOf" srcId="{FEA9020B-63DB-6247-9420-4C5E5051A683}" destId="{2D7EE62C-9359-7545-BBB5-FEE023D2A80C}" srcOrd="0" destOrd="0" presId="urn:microsoft.com/office/officeart/2005/8/layout/default"/>
    <dgm:cxn modelId="{5B28A3B7-B795-CD41-B7AF-24F5702D7838}" type="presOf" srcId="{158E526C-F64D-8D42-8FA7-3988215D11FE}" destId="{58C64308-11F6-0C4E-812C-B6845CD7EE82}" srcOrd="0" destOrd="0" presId="urn:microsoft.com/office/officeart/2005/8/layout/default"/>
    <dgm:cxn modelId="{C79E5AA8-3F07-2948-BA95-9E251197C5E8}" type="presParOf" srcId="{58C64308-11F6-0C4E-812C-B6845CD7EE82}" destId="{B75C0AAE-DAF5-0F48-96EE-43069A5C90C9}" srcOrd="0" destOrd="0" presId="urn:microsoft.com/office/officeart/2005/8/layout/default"/>
    <dgm:cxn modelId="{019FE561-DB42-7547-B7BC-40D6F61DFCA6}" type="presParOf" srcId="{58C64308-11F6-0C4E-812C-B6845CD7EE82}" destId="{D39CD7CF-6420-0045-BB89-0191C0ED067C}" srcOrd="1" destOrd="0" presId="urn:microsoft.com/office/officeart/2005/8/layout/default"/>
    <dgm:cxn modelId="{D4BA675E-4038-BD4F-A4FE-12157D005C33}" type="presParOf" srcId="{58C64308-11F6-0C4E-812C-B6845CD7EE82}" destId="{2D7EE62C-9359-7545-BBB5-FEE023D2A80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A854F-6BE8-2C48-92F7-5AB9C405A463}" type="doc">
      <dgm:prSet loTypeId="urn:microsoft.com/office/officeart/2005/8/layout/vList2" loCatId="" qsTypeId="urn:microsoft.com/office/officeart/2005/8/quickstyle/simple1" qsCatId="simple" csTypeId="urn:microsoft.com/office/officeart/2005/8/colors/colorful2" csCatId="colorful" phldr="1"/>
      <dgm:spPr/>
      <dgm:t>
        <a:bodyPr/>
        <a:lstStyle/>
        <a:p>
          <a:endParaRPr lang="en-US"/>
        </a:p>
      </dgm:t>
    </dgm:pt>
    <dgm:pt modelId="{C32B6C99-6EA1-CD4C-A374-D8C2A8C2C68F}">
      <dgm:prSet phldrT="[Text]"/>
      <dgm:spPr/>
      <dgm:t>
        <a:bodyPr/>
        <a:lstStyle/>
        <a:p>
          <a:r>
            <a:rPr lang="en-US"/>
            <a:t>It takes 17 years to turn 14 percent of original research findings to the benefit of patient care.</a:t>
          </a:r>
        </a:p>
      </dgm:t>
    </dgm:pt>
    <dgm:pt modelId="{83ADECFA-7D80-E245-A439-1D115EB0CF47}" type="parTrans" cxnId="{9E8BC685-1463-0947-B0BD-FF212D9B5977}">
      <dgm:prSet/>
      <dgm:spPr/>
      <dgm:t>
        <a:bodyPr/>
        <a:lstStyle/>
        <a:p>
          <a:endParaRPr lang="en-US"/>
        </a:p>
      </dgm:t>
    </dgm:pt>
    <dgm:pt modelId="{77273769-40EE-0441-BD9B-9294B89001DF}" type="sibTrans" cxnId="{9E8BC685-1463-0947-B0BD-FF212D9B5977}">
      <dgm:prSet/>
      <dgm:spPr/>
      <dgm:t>
        <a:bodyPr/>
        <a:lstStyle/>
        <a:p>
          <a:endParaRPr lang="en-US"/>
        </a:p>
      </dgm:t>
    </dgm:pt>
    <dgm:pt modelId="{6EA52D89-F66C-064F-B75E-FED9C835F380}">
      <dgm:prSet phldrT="[Text]"/>
      <dgm:spPr/>
      <dgm:t>
        <a:bodyPr/>
        <a:lstStyle/>
        <a:p>
          <a:pPr>
            <a:buFont typeface="Wingdings" pitchFamily="2" charset="2"/>
            <a:buChar char="v"/>
          </a:pPr>
          <a:r>
            <a:rPr lang="en-US"/>
            <a:t> </a:t>
          </a:r>
          <a:r>
            <a:rPr lang="en-US" err="1"/>
            <a:t>Lenfant</a:t>
          </a:r>
          <a:r>
            <a:rPr lang="en-US"/>
            <a:t> C.  N </a:t>
          </a:r>
          <a:r>
            <a:rPr lang="en-US" err="1"/>
            <a:t>Engl</a:t>
          </a:r>
          <a:r>
            <a:rPr lang="en-US"/>
            <a:t> J Med. 2003</a:t>
          </a:r>
        </a:p>
      </dgm:t>
    </dgm:pt>
    <dgm:pt modelId="{9A8AD2D8-676B-F143-803C-DE05047E9ECF}" type="parTrans" cxnId="{F0714F99-4937-3049-9921-7C3700AB4247}">
      <dgm:prSet/>
      <dgm:spPr/>
      <dgm:t>
        <a:bodyPr/>
        <a:lstStyle/>
        <a:p>
          <a:endParaRPr lang="en-US"/>
        </a:p>
      </dgm:t>
    </dgm:pt>
    <dgm:pt modelId="{CBE51A95-8145-534F-935C-347F6E3355BA}" type="sibTrans" cxnId="{F0714F99-4937-3049-9921-7C3700AB4247}">
      <dgm:prSet/>
      <dgm:spPr/>
      <dgm:t>
        <a:bodyPr/>
        <a:lstStyle/>
        <a:p>
          <a:endParaRPr lang="en-US"/>
        </a:p>
      </dgm:t>
    </dgm:pt>
    <dgm:pt modelId="{CAEE72CC-366B-9740-AE84-4204B1658F9C}">
      <dgm:prSet phldrT="[Text]"/>
      <dgm:spPr/>
      <dgm:t>
        <a:bodyPr/>
        <a:lstStyle/>
        <a:p>
          <a:r>
            <a:rPr lang="en-US"/>
            <a:t>Patients in the U.S. receive 54.9% of recommended evidence-based care for prevention and chronic illness care.</a:t>
          </a:r>
        </a:p>
      </dgm:t>
    </dgm:pt>
    <dgm:pt modelId="{163DBCF0-A42E-3D43-A5BB-ABCAB468A4E9}" type="parTrans" cxnId="{3F5FCBB6-20B0-864A-9B45-321438CD3797}">
      <dgm:prSet/>
      <dgm:spPr/>
      <dgm:t>
        <a:bodyPr/>
        <a:lstStyle/>
        <a:p>
          <a:endParaRPr lang="en-US"/>
        </a:p>
      </dgm:t>
    </dgm:pt>
    <dgm:pt modelId="{10B21C15-F02E-BD43-B421-12BB48EC1A38}" type="sibTrans" cxnId="{3F5FCBB6-20B0-864A-9B45-321438CD3797}">
      <dgm:prSet/>
      <dgm:spPr/>
      <dgm:t>
        <a:bodyPr/>
        <a:lstStyle/>
        <a:p>
          <a:endParaRPr lang="en-US"/>
        </a:p>
      </dgm:t>
    </dgm:pt>
    <dgm:pt modelId="{F8BF63B6-90A7-1444-B084-866985007A7F}">
      <dgm:prSet phldrT="[Text]"/>
      <dgm:spPr/>
      <dgm:t>
        <a:bodyPr/>
        <a:lstStyle/>
        <a:p>
          <a:pPr>
            <a:buFont typeface="Wingdings" pitchFamily="2" charset="2"/>
            <a:buChar char="v"/>
          </a:pPr>
          <a:r>
            <a:rPr lang="en-US"/>
            <a:t> McGlynn EA. NEJM 2003</a:t>
          </a:r>
        </a:p>
      </dgm:t>
    </dgm:pt>
    <dgm:pt modelId="{850DF2FF-CB00-3A4A-896A-1078979C4CCC}" type="parTrans" cxnId="{652F7CE9-585F-604E-BD17-523151C029E7}">
      <dgm:prSet/>
      <dgm:spPr/>
      <dgm:t>
        <a:bodyPr/>
        <a:lstStyle/>
        <a:p>
          <a:endParaRPr lang="en-US"/>
        </a:p>
      </dgm:t>
    </dgm:pt>
    <dgm:pt modelId="{2BE92590-4058-174C-B2EB-A398F98E2390}" type="sibTrans" cxnId="{652F7CE9-585F-604E-BD17-523151C029E7}">
      <dgm:prSet/>
      <dgm:spPr/>
      <dgm:t>
        <a:bodyPr/>
        <a:lstStyle/>
        <a:p>
          <a:endParaRPr lang="en-US"/>
        </a:p>
      </dgm:t>
    </dgm:pt>
    <dgm:pt modelId="{710B18B5-EB1E-7347-B1E8-3231812B8BC9}">
      <dgm:prSet phldrT="[Text]"/>
      <dgm:spPr/>
      <dgm:t>
        <a:bodyPr/>
        <a:lstStyle/>
        <a:p>
          <a:r>
            <a:rPr lang="en-US"/>
            <a:t>Two-thirds of health care organizations' efforts to implement change fail.</a:t>
          </a:r>
        </a:p>
      </dgm:t>
    </dgm:pt>
    <dgm:pt modelId="{83927CE0-E10D-9C4B-B739-1E03F660555B}" type="parTrans" cxnId="{48C7BF27-B05D-B943-B2FF-28B101E7E601}">
      <dgm:prSet/>
      <dgm:spPr/>
      <dgm:t>
        <a:bodyPr/>
        <a:lstStyle/>
        <a:p>
          <a:endParaRPr lang="en-US"/>
        </a:p>
      </dgm:t>
    </dgm:pt>
    <dgm:pt modelId="{596433FD-B261-904F-90E6-56FB80E318ED}" type="sibTrans" cxnId="{48C7BF27-B05D-B943-B2FF-28B101E7E601}">
      <dgm:prSet/>
      <dgm:spPr/>
      <dgm:t>
        <a:bodyPr/>
        <a:lstStyle/>
        <a:p>
          <a:endParaRPr lang="en-US"/>
        </a:p>
      </dgm:t>
    </dgm:pt>
    <dgm:pt modelId="{76D6EBA2-B733-704C-9438-82DB4093147F}">
      <dgm:prSet phldrT="[Text]"/>
      <dgm:spPr/>
      <dgm:t>
        <a:bodyPr/>
        <a:lstStyle/>
        <a:p>
          <a:pPr>
            <a:buFont typeface="Wingdings" pitchFamily="2" charset="2"/>
            <a:buChar char="v"/>
          </a:pPr>
          <a:r>
            <a:rPr lang="en-US"/>
            <a:t> Damschroder LJ. Implement Science 2009</a:t>
          </a:r>
        </a:p>
      </dgm:t>
    </dgm:pt>
    <dgm:pt modelId="{8E5B973F-1D29-6F40-B546-43336FE897C5}" type="parTrans" cxnId="{80A586BC-E03B-B149-B9CA-F4CFDE37C2C0}">
      <dgm:prSet/>
      <dgm:spPr/>
      <dgm:t>
        <a:bodyPr/>
        <a:lstStyle/>
        <a:p>
          <a:endParaRPr lang="en-US"/>
        </a:p>
      </dgm:t>
    </dgm:pt>
    <dgm:pt modelId="{F59A8BDE-A8C1-C440-8881-B1A491CDF995}" type="sibTrans" cxnId="{80A586BC-E03B-B149-B9CA-F4CFDE37C2C0}">
      <dgm:prSet/>
      <dgm:spPr/>
      <dgm:t>
        <a:bodyPr/>
        <a:lstStyle/>
        <a:p>
          <a:endParaRPr lang="en-US"/>
        </a:p>
      </dgm:t>
    </dgm:pt>
    <dgm:pt modelId="{BECA427A-B5E3-C140-8899-E7946F360C68}">
      <dgm:prSet phldrT="[Text]"/>
      <dgm:spPr/>
      <dgm:t>
        <a:bodyPr/>
        <a:lstStyle/>
        <a:p>
          <a:pPr>
            <a:buFont typeface="Wingdings" pitchFamily="2" charset="2"/>
            <a:buChar char="v"/>
          </a:pPr>
          <a:endParaRPr lang="en-US"/>
        </a:p>
      </dgm:t>
    </dgm:pt>
    <dgm:pt modelId="{237BAC81-3C72-214B-BFAC-6048A861FA50}" type="parTrans" cxnId="{133ADC7D-D23B-1F4C-9247-67AB120EB287}">
      <dgm:prSet/>
      <dgm:spPr/>
      <dgm:t>
        <a:bodyPr/>
        <a:lstStyle/>
        <a:p>
          <a:endParaRPr lang="en-US"/>
        </a:p>
      </dgm:t>
    </dgm:pt>
    <dgm:pt modelId="{BE981CB6-2E98-3840-8EDF-53E3D756031D}" type="sibTrans" cxnId="{133ADC7D-D23B-1F4C-9247-67AB120EB287}">
      <dgm:prSet/>
      <dgm:spPr/>
      <dgm:t>
        <a:bodyPr/>
        <a:lstStyle/>
        <a:p>
          <a:endParaRPr lang="en-US"/>
        </a:p>
      </dgm:t>
    </dgm:pt>
    <dgm:pt modelId="{B47D314B-8148-D74C-8BF0-369E4DA19EF6}">
      <dgm:prSet phldrT="[Text]"/>
      <dgm:spPr/>
      <dgm:t>
        <a:bodyPr/>
        <a:lstStyle/>
        <a:p>
          <a:pPr>
            <a:buFont typeface="Wingdings" pitchFamily="2" charset="2"/>
            <a:buChar char="v"/>
          </a:pPr>
          <a:endParaRPr lang="en-US"/>
        </a:p>
      </dgm:t>
    </dgm:pt>
    <dgm:pt modelId="{9D70E93D-D72F-EB4D-8E3D-D159D2A6CD49}" type="parTrans" cxnId="{E9925500-33E7-FD49-A3F6-B87568623DF8}">
      <dgm:prSet/>
      <dgm:spPr/>
      <dgm:t>
        <a:bodyPr/>
        <a:lstStyle/>
        <a:p>
          <a:endParaRPr lang="en-US"/>
        </a:p>
      </dgm:t>
    </dgm:pt>
    <dgm:pt modelId="{DFA81B79-8BAB-ED4F-88C8-E5CEA59404F8}" type="sibTrans" cxnId="{E9925500-33E7-FD49-A3F6-B87568623DF8}">
      <dgm:prSet/>
      <dgm:spPr/>
      <dgm:t>
        <a:bodyPr/>
        <a:lstStyle/>
        <a:p>
          <a:endParaRPr lang="en-US"/>
        </a:p>
      </dgm:t>
    </dgm:pt>
    <dgm:pt modelId="{76FA4D1B-B6DF-854A-B46D-32FF738B501A}" type="pres">
      <dgm:prSet presAssocID="{6C1A854F-6BE8-2C48-92F7-5AB9C405A463}" presName="linear" presStyleCnt="0">
        <dgm:presLayoutVars>
          <dgm:animLvl val="lvl"/>
          <dgm:resizeHandles val="exact"/>
        </dgm:presLayoutVars>
      </dgm:prSet>
      <dgm:spPr/>
    </dgm:pt>
    <dgm:pt modelId="{6DD5EFBB-0634-7D4F-9AAD-3E74E8739E46}" type="pres">
      <dgm:prSet presAssocID="{C32B6C99-6EA1-CD4C-A374-D8C2A8C2C68F}" presName="parentText" presStyleLbl="node1" presStyleIdx="0" presStyleCnt="3">
        <dgm:presLayoutVars>
          <dgm:chMax val="0"/>
          <dgm:bulletEnabled val="1"/>
        </dgm:presLayoutVars>
      </dgm:prSet>
      <dgm:spPr/>
    </dgm:pt>
    <dgm:pt modelId="{D31988AE-B809-7E40-B751-7A3A919ACAE6}" type="pres">
      <dgm:prSet presAssocID="{C32B6C99-6EA1-CD4C-A374-D8C2A8C2C68F}" presName="childText" presStyleLbl="revTx" presStyleIdx="0" presStyleCnt="3">
        <dgm:presLayoutVars>
          <dgm:bulletEnabled val="1"/>
        </dgm:presLayoutVars>
      </dgm:prSet>
      <dgm:spPr/>
    </dgm:pt>
    <dgm:pt modelId="{D7BC6A06-DE81-114D-B43A-058A98041DE4}" type="pres">
      <dgm:prSet presAssocID="{CAEE72CC-366B-9740-AE84-4204B1658F9C}" presName="parentText" presStyleLbl="node1" presStyleIdx="1" presStyleCnt="3">
        <dgm:presLayoutVars>
          <dgm:chMax val="0"/>
          <dgm:bulletEnabled val="1"/>
        </dgm:presLayoutVars>
      </dgm:prSet>
      <dgm:spPr/>
    </dgm:pt>
    <dgm:pt modelId="{9AA1BFC9-00A1-9044-B5AA-AB38EA41DEF1}" type="pres">
      <dgm:prSet presAssocID="{CAEE72CC-366B-9740-AE84-4204B1658F9C}" presName="childText" presStyleLbl="revTx" presStyleIdx="1" presStyleCnt="3">
        <dgm:presLayoutVars>
          <dgm:bulletEnabled val="1"/>
        </dgm:presLayoutVars>
      </dgm:prSet>
      <dgm:spPr/>
    </dgm:pt>
    <dgm:pt modelId="{155BD527-C4A8-234A-BB16-2DC9779CC2F7}" type="pres">
      <dgm:prSet presAssocID="{710B18B5-EB1E-7347-B1E8-3231812B8BC9}" presName="parentText" presStyleLbl="node1" presStyleIdx="2" presStyleCnt="3">
        <dgm:presLayoutVars>
          <dgm:chMax val="0"/>
          <dgm:bulletEnabled val="1"/>
        </dgm:presLayoutVars>
      </dgm:prSet>
      <dgm:spPr/>
    </dgm:pt>
    <dgm:pt modelId="{6C8A17E6-FC51-4B44-9614-224AD776833E}" type="pres">
      <dgm:prSet presAssocID="{710B18B5-EB1E-7347-B1E8-3231812B8BC9}" presName="childText" presStyleLbl="revTx" presStyleIdx="2" presStyleCnt="3">
        <dgm:presLayoutVars>
          <dgm:bulletEnabled val="1"/>
        </dgm:presLayoutVars>
      </dgm:prSet>
      <dgm:spPr/>
    </dgm:pt>
  </dgm:ptLst>
  <dgm:cxnLst>
    <dgm:cxn modelId="{E9925500-33E7-FD49-A3F6-B87568623DF8}" srcId="{CAEE72CC-366B-9740-AE84-4204B1658F9C}" destId="{B47D314B-8148-D74C-8BF0-369E4DA19EF6}" srcOrd="1" destOrd="0" parTransId="{9D70E93D-D72F-EB4D-8E3D-D159D2A6CD49}" sibTransId="{DFA81B79-8BAB-ED4F-88C8-E5CEA59404F8}"/>
    <dgm:cxn modelId="{3E3C810F-2C7B-C746-A964-64424549E4BD}" type="presOf" srcId="{B47D314B-8148-D74C-8BF0-369E4DA19EF6}" destId="{9AA1BFC9-00A1-9044-B5AA-AB38EA41DEF1}" srcOrd="0" destOrd="1" presId="urn:microsoft.com/office/officeart/2005/8/layout/vList2"/>
    <dgm:cxn modelId="{7A140A14-4FAA-4642-9DCF-EADCA6D10921}" type="presOf" srcId="{6EA52D89-F66C-064F-B75E-FED9C835F380}" destId="{D31988AE-B809-7E40-B751-7A3A919ACAE6}" srcOrd="0" destOrd="0" presId="urn:microsoft.com/office/officeart/2005/8/layout/vList2"/>
    <dgm:cxn modelId="{945BDC16-7B8A-864E-8F1D-B337A33E10D4}" type="presOf" srcId="{BECA427A-B5E3-C140-8899-E7946F360C68}" destId="{D31988AE-B809-7E40-B751-7A3A919ACAE6}" srcOrd="0" destOrd="1" presId="urn:microsoft.com/office/officeart/2005/8/layout/vList2"/>
    <dgm:cxn modelId="{48C7BF27-B05D-B943-B2FF-28B101E7E601}" srcId="{6C1A854F-6BE8-2C48-92F7-5AB9C405A463}" destId="{710B18B5-EB1E-7347-B1E8-3231812B8BC9}" srcOrd="2" destOrd="0" parTransId="{83927CE0-E10D-9C4B-B739-1E03F660555B}" sibTransId="{596433FD-B261-904F-90E6-56FB80E318ED}"/>
    <dgm:cxn modelId="{9E193F70-9AFC-854C-B207-15B1E70CCEF5}" type="presOf" srcId="{CAEE72CC-366B-9740-AE84-4204B1658F9C}" destId="{D7BC6A06-DE81-114D-B43A-058A98041DE4}" srcOrd="0" destOrd="0" presId="urn:microsoft.com/office/officeart/2005/8/layout/vList2"/>
    <dgm:cxn modelId="{133ADC7D-D23B-1F4C-9247-67AB120EB287}" srcId="{C32B6C99-6EA1-CD4C-A374-D8C2A8C2C68F}" destId="{BECA427A-B5E3-C140-8899-E7946F360C68}" srcOrd="1" destOrd="0" parTransId="{237BAC81-3C72-214B-BFAC-6048A861FA50}" sibTransId="{BE981CB6-2E98-3840-8EDF-53E3D756031D}"/>
    <dgm:cxn modelId="{9E8BC685-1463-0947-B0BD-FF212D9B5977}" srcId="{6C1A854F-6BE8-2C48-92F7-5AB9C405A463}" destId="{C32B6C99-6EA1-CD4C-A374-D8C2A8C2C68F}" srcOrd="0" destOrd="0" parTransId="{83ADECFA-7D80-E245-A439-1D115EB0CF47}" sibTransId="{77273769-40EE-0441-BD9B-9294B89001DF}"/>
    <dgm:cxn modelId="{F0714F99-4937-3049-9921-7C3700AB4247}" srcId="{C32B6C99-6EA1-CD4C-A374-D8C2A8C2C68F}" destId="{6EA52D89-F66C-064F-B75E-FED9C835F380}" srcOrd="0" destOrd="0" parTransId="{9A8AD2D8-676B-F143-803C-DE05047E9ECF}" sibTransId="{CBE51A95-8145-534F-935C-347F6E3355BA}"/>
    <dgm:cxn modelId="{991EF5A2-9ECF-3143-83CE-A7E066178554}" type="presOf" srcId="{F8BF63B6-90A7-1444-B084-866985007A7F}" destId="{9AA1BFC9-00A1-9044-B5AA-AB38EA41DEF1}" srcOrd="0" destOrd="0" presId="urn:microsoft.com/office/officeart/2005/8/layout/vList2"/>
    <dgm:cxn modelId="{C60346B4-1DAB-F045-923B-B23DCFA9DCE4}" type="presOf" srcId="{710B18B5-EB1E-7347-B1E8-3231812B8BC9}" destId="{155BD527-C4A8-234A-BB16-2DC9779CC2F7}" srcOrd="0" destOrd="0" presId="urn:microsoft.com/office/officeart/2005/8/layout/vList2"/>
    <dgm:cxn modelId="{3F5FCBB6-20B0-864A-9B45-321438CD3797}" srcId="{6C1A854F-6BE8-2C48-92F7-5AB9C405A463}" destId="{CAEE72CC-366B-9740-AE84-4204B1658F9C}" srcOrd="1" destOrd="0" parTransId="{163DBCF0-A42E-3D43-A5BB-ABCAB468A4E9}" sibTransId="{10B21C15-F02E-BD43-B421-12BB48EC1A38}"/>
    <dgm:cxn modelId="{80A586BC-E03B-B149-B9CA-F4CFDE37C2C0}" srcId="{710B18B5-EB1E-7347-B1E8-3231812B8BC9}" destId="{76D6EBA2-B733-704C-9438-82DB4093147F}" srcOrd="0" destOrd="0" parTransId="{8E5B973F-1D29-6F40-B546-43336FE897C5}" sibTransId="{F59A8BDE-A8C1-C440-8881-B1A491CDF995}"/>
    <dgm:cxn modelId="{C26C08D3-962C-3D44-BAC0-DB6F8211139A}" type="presOf" srcId="{6C1A854F-6BE8-2C48-92F7-5AB9C405A463}" destId="{76FA4D1B-B6DF-854A-B46D-32FF738B501A}" srcOrd="0" destOrd="0" presId="urn:microsoft.com/office/officeart/2005/8/layout/vList2"/>
    <dgm:cxn modelId="{6FC438E3-EAF9-4F4E-AEC8-8A8472C93A99}" type="presOf" srcId="{76D6EBA2-B733-704C-9438-82DB4093147F}" destId="{6C8A17E6-FC51-4B44-9614-224AD776833E}" srcOrd="0" destOrd="0" presId="urn:microsoft.com/office/officeart/2005/8/layout/vList2"/>
    <dgm:cxn modelId="{F4B116E9-D324-774A-8EA3-78E125A00100}" type="presOf" srcId="{C32B6C99-6EA1-CD4C-A374-D8C2A8C2C68F}" destId="{6DD5EFBB-0634-7D4F-9AAD-3E74E8739E46}" srcOrd="0" destOrd="0" presId="urn:microsoft.com/office/officeart/2005/8/layout/vList2"/>
    <dgm:cxn modelId="{652F7CE9-585F-604E-BD17-523151C029E7}" srcId="{CAEE72CC-366B-9740-AE84-4204B1658F9C}" destId="{F8BF63B6-90A7-1444-B084-866985007A7F}" srcOrd="0" destOrd="0" parTransId="{850DF2FF-CB00-3A4A-896A-1078979C4CCC}" sibTransId="{2BE92590-4058-174C-B2EB-A398F98E2390}"/>
    <dgm:cxn modelId="{610946CC-99E0-314C-A72A-B081B8D8CACB}" type="presParOf" srcId="{76FA4D1B-B6DF-854A-B46D-32FF738B501A}" destId="{6DD5EFBB-0634-7D4F-9AAD-3E74E8739E46}" srcOrd="0" destOrd="0" presId="urn:microsoft.com/office/officeart/2005/8/layout/vList2"/>
    <dgm:cxn modelId="{12C3D691-C32A-7C42-804D-60CBF28889BC}" type="presParOf" srcId="{76FA4D1B-B6DF-854A-B46D-32FF738B501A}" destId="{D31988AE-B809-7E40-B751-7A3A919ACAE6}" srcOrd="1" destOrd="0" presId="urn:microsoft.com/office/officeart/2005/8/layout/vList2"/>
    <dgm:cxn modelId="{41867A0E-BBEE-DB43-8491-38A42991BB07}" type="presParOf" srcId="{76FA4D1B-B6DF-854A-B46D-32FF738B501A}" destId="{D7BC6A06-DE81-114D-B43A-058A98041DE4}" srcOrd="2" destOrd="0" presId="urn:microsoft.com/office/officeart/2005/8/layout/vList2"/>
    <dgm:cxn modelId="{8D44EC3A-2775-F54D-A291-255EA938B436}" type="presParOf" srcId="{76FA4D1B-B6DF-854A-B46D-32FF738B501A}" destId="{9AA1BFC9-00A1-9044-B5AA-AB38EA41DEF1}" srcOrd="3" destOrd="0" presId="urn:microsoft.com/office/officeart/2005/8/layout/vList2"/>
    <dgm:cxn modelId="{9ADD920E-2BF6-254D-939A-1529BC477A00}" type="presParOf" srcId="{76FA4D1B-B6DF-854A-B46D-32FF738B501A}" destId="{155BD527-C4A8-234A-BB16-2DC9779CC2F7}" srcOrd="4" destOrd="0" presId="urn:microsoft.com/office/officeart/2005/8/layout/vList2"/>
    <dgm:cxn modelId="{ECDB09A2-9185-8D4C-B9DC-F9352D2B903B}" type="presParOf" srcId="{76FA4D1B-B6DF-854A-B46D-32FF738B501A}" destId="{6C8A17E6-FC51-4B44-9614-224AD776833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5853D8-EB57-7B47-83B5-11C2538BC886}"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CC77B11A-8CE6-D347-A600-41E9BB8D1736}">
      <dgm:prSet phldrT="[Text]" custT="1"/>
      <dgm:spPr/>
      <dgm:t>
        <a:bodyPr/>
        <a:lstStyle/>
        <a:p>
          <a:pPr>
            <a:buFont typeface="+mj-lt"/>
            <a:buAutoNum type="arabicPeriod"/>
          </a:pPr>
          <a:r>
            <a:rPr lang="en-US" sz="2400">
              <a:solidFill>
                <a:schemeClr val="bg1"/>
              </a:solidFill>
              <a:effectLst>
                <a:outerShdw blurRad="38100" dist="38100" dir="2700000" algn="tl">
                  <a:srgbClr val="000000">
                    <a:alpha val="43137"/>
                  </a:srgbClr>
                </a:outerShdw>
              </a:effectLst>
              <a:latin typeface="Arial" charset="0"/>
              <a:ea typeface="+mj-ea"/>
              <a:cs typeface="Arial" charset="0"/>
            </a:rPr>
            <a:t>Intervention Characteristics</a:t>
          </a:r>
          <a:endParaRPr lang="en-US" sz="2400">
            <a:solidFill>
              <a:schemeClr val="bg1"/>
            </a:solidFill>
          </a:endParaRPr>
        </a:p>
      </dgm:t>
    </dgm:pt>
    <dgm:pt modelId="{C6B412B4-5C0B-B742-8B38-E76A18742948}" type="parTrans" cxnId="{BED90F4C-0CDC-6048-8731-0A01A16FA360}">
      <dgm:prSet/>
      <dgm:spPr/>
      <dgm:t>
        <a:bodyPr/>
        <a:lstStyle/>
        <a:p>
          <a:endParaRPr lang="en-US" sz="2400"/>
        </a:p>
      </dgm:t>
    </dgm:pt>
    <dgm:pt modelId="{A644C3D1-1426-9748-8E69-1140A7AD3998}" type="sibTrans" cxnId="{BED90F4C-0CDC-6048-8731-0A01A16FA360}">
      <dgm:prSet/>
      <dgm:spPr/>
      <dgm:t>
        <a:bodyPr/>
        <a:lstStyle/>
        <a:p>
          <a:endParaRPr lang="en-US" sz="2400"/>
        </a:p>
      </dgm:t>
    </dgm:pt>
    <dgm:pt modelId="{7B979714-745A-D94B-939E-604C64641D84}">
      <dgm:prSet custT="1"/>
      <dgm:spPr/>
      <dgm:t>
        <a:bodyPr/>
        <a:lstStyle/>
        <a:p>
          <a:r>
            <a:rPr lang="en-US" sz="2400">
              <a:solidFill>
                <a:schemeClr val="bg1"/>
              </a:solidFill>
              <a:effectLst>
                <a:outerShdw blurRad="38100" dist="38100" dir="2700000" algn="tl">
                  <a:srgbClr val="000000">
                    <a:alpha val="43137"/>
                  </a:srgbClr>
                </a:outerShdw>
              </a:effectLst>
              <a:latin typeface="Arial" charset="0"/>
              <a:ea typeface="+mj-ea"/>
              <a:cs typeface="Arial" charset="0"/>
            </a:rPr>
            <a:t>Inner Setting</a:t>
          </a:r>
        </a:p>
      </dgm:t>
    </dgm:pt>
    <dgm:pt modelId="{D1F16E52-5A7C-E946-9356-FC98F818ADC9}" type="parTrans" cxnId="{F6696214-3C02-644F-A2B1-18AC24D235F8}">
      <dgm:prSet/>
      <dgm:spPr/>
      <dgm:t>
        <a:bodyPr/>
        <a:lstStyle/>
        <a:p>
          <a:endParaRPr lang="en-US" sz="2400"/>
        </a:p>
      </dgm:t>
    </dgm:pt>
    <dgm:pt modelId="{B3BC48BF-29DC-DF45-A795-299629505023}" type="sibTrans" cxnId="{F6696214-3C02-644F-A2B1-18AC24D235F8}">
      <dgm:prSet/>
      <dgm:spPr/>
      <dgm:t>
        <a:bodyPr/>
        <a:lstStyle/>
        <a:p>
          <a:endParaRPr lang="en-US" sz="2400"/>
        </a:p>
      </dgm:t>
    </dgm:pt>
    <dgm:pt modelId="{39792A64-1ADE-DC42-825C-4627EA4B7471}">
      <dgm:prSet custT="1"/>
      <dgm:spPr/>
      <dgm:t>
        <a:bodyPr/>
        <a:lstStyle/>
        <a:p>
          <a:r>
            <a:rPr lang="en-US" sz="2400">
              <a:solidFill>
                <a:schemeClr val="bg1"/>
              </a:solidFill>
              <a:effectLst>
                <a:outerShdw blurRad="38100" dist="38100" dir="2700000" algn="tl">
                  <a:srgbClr val="000000">
                    <a:alpha val="43137"/>
                  </a:srgbClr>
                </a:outerShdw>
              </a:effectLst>
              <a:latin typeface="Arial" charset="0"/>
              <a:ea typeface="+mj-ea"/>
              <a:cs typeface="Arial" charset="0"/>
            </a:rPr>
            <a:t>Outer Setting</a:t>
          </a:r>
        </a:p>
      </dgm:t>
    </dgm:pt>
    <dgm:pt modelId="{3B98664E-D4CE-B44C-84F6-5D52331B2DED}" type="parTrans" cxnId="{2CCA310A-5FB2-A947-B06E-51701BA038A7}">
      <dgm:prSet/>
      <dgm:spPr/>
      <dgm:t>
        <a:bodyPr/>
        <a:lstStyle/>
        <a:p>
          <a:endParaRPr lang="en-US" sz="2400"/>
        </a:p>
      </dgm:t>
    </dgm:pt>
    <dgm:pt modelId="{7FEAB19D-80CF-7D46-975E-77306DEF2B9C}" type="sibTrans" cxnId="{2CCA310A-5FB2-A947-B06E-51701BA038A7}">
      <dgm:prSet/>
      <dgm:spPr/>
      <dgm:t>
        <a:bodyPr/>
        <a:lstStyle/>
        <a:p>
          <a:endParaRPr lang="en-US" sz="2400"/>
        </a:p>
      </dgm:t>
    </dgm:pt>
    <dgm:pt modelId="{D771C7F1-600D-A44D-A5C4-79C1000D50A4}">
      <dgm:prSet custT="1"/>
      <dgm:spPr/>
      <dgm:t>
        <a:bodyPr/>
        <a:lstStyle/>
        <a:p>
          <a:r>
            <a:rPr lang="en-US" sz="2400">
              <a:solidFill>
                <a:schemeClr val="bg1"/>
              </a:solidFill>
              <a:effectLst>
                <a:outerShdw blurRad="38100" dist="38100" dir="2700000" algn="tl">
                  <a:srgbClr val="000000">
                    <a:alpha val="43137"/>
                  </a:srgbClr>
                </a:outerShdw>
              </a:effectLst>
              <a:latin typeface="Arial" charset="0"/>
              <a:ea typeface="+mj-ea"/>
              <a:cs typeface="Arial" charset="0"/>
            </a:rPr>
            <a:t>Individual Characteristics</a:t>
          </a:r>
        </a:p>
      </dgm:t>
    </dgm:pt>
    <dgm:pt modelId="{C843911D-0CA3-754E-B397-4BBF53BAFC23}" type="parTrans" cxnId="{659E4F5E-6F7A-BC4F-A58E-02CE2C478E10}">
      <dgm:prSet/>
      <dgm:spPr/>
      <dgm:t>
        <a:bodyPr/>
        <a:lstStyle/>
        <a:p>
          <a:endParaRPr lang="en-US" sz="2400"/>
        </a:p>
      </dgm:t>
    </dgm:pt>
    <dgm:pt modelId="{36C94EC0-C91C-6F49-B82F-A26B26FEF229}" type="sibTrans" cxnId="{659E4F5E-6F7A-BC4F-A58E-02CE2C478E10}">
      <dgm:prSet/>
      <dgm:spPr/>
      <dgm:t>
        <a:bodyPr/>
        <a:lstStyle/>
        <a:p>
          <a:endParaRPr lang="en-US" sz="2400"/>
        </a:p>
      </dgm:t>
    </dgm:pt>
    <dgm:pt modelId="{49FF18C0-AA58-CB49-A1DC-FFFF173570D0}">
      <dgm:prSet custT="1"/>
      <dgm:spPr/>
      <dgm:t>
        <a:bodyPr/>
        <a:lstStyle/>
        <a:p>
          <a:r>
            <a:rPr lang="en-US" sz="2400">
              <a:solidFill>
                <a:schemeClr val="bg1"/>
              </a:solidFill>
              <a:effectLst>
                <a:outerShdw blurRad="38100" dist="38100" dir="2700000" algn="tl">
                  <a:srgbClr val="000000">
                    <a:alpha val="43137"/>
                  </a:srgbClr>
                </a:outerShdw>
              </a:effectLst>
              <a:latin typeface="Arial" charset="0"/>
              <a:ea typeface="+mj-ea"/>
              <a:cs typeface="Arial" charset="0"/>
            </a:rPr>
            <a:t>Processes</a:t>
          </a:r>
        </a:p>
      </dgm:t>
    </dgm:pt>
    <dgm:pt modelId="{B7431036-3795-CA49-AE59-71952047A9BB}" type="parTrans" cxnId="{62B2A613-F86A-4145-B76D-5257CD5AB623}">
      <dgm:prSet/>
      <dgm:spPr/>
      <dgm:t>
        <a:bodyPr/>
        <a:lstStyle/>
        <a:p>
          <a:endParaRPr lang="en-US" sz="2400"/>
        </a:p>
      </dgm:t>
    </dgm:pt>
    <dgm:pt modelId="{133A19CB-26CC-9949-9B1B-B7B3572D4705}" type="sibTrans" cxnId="{62B2A613-F86A-4145-B76D-5257CD5AB623}">
      <dgm:prSet/>
      <dgm:spPr/>
      <dgm:t>
        <a:bodyPr/>
        <a:lstStyle/>
        <a:p>
          <a:endParaRPr lang="en-US" sz="2400"/>
        </a:p>
      </dgm:t>
    </dgm:pt>
    <dgm:pt modelId="{5EFFB622-8CDB-6F4E-9BC9-049659875326}" type="pres">
      <dgm:prSet presAssocID="{445853D8-EB57-7B47-83B5-11C2538BC886}" presName="linear" presStyleCnt="0">
        <dgm:presLayoutVars>
          <dgm:dir/>
          <dgm:animLvl val="lvl"/>
          <dgm:resizeHandles val="exact"/>
        </dgm:presLayoutVars>
      </dgm:prSet>
      <dgm:spPr/>
    </dgm:pt>
    <dgm:pt modelId="{2BDB1791-43EB-D145-9D97-7A5835C4A96C}" type="pres">
      <dgm:prSet presAssocID="{CC77B11A-8CE6-D347-A600-41E9BB8D1736}" presName="parentLin" presStyleCnt="0"/>
      <dgm:spPr/>
    </dgm:pt>
    <dgm:pt modelId="{D7790D41-420D-F84B-8B22-CEAC3CD7324D}" type="pres">
      <dgm:prSet presAssocID="{CC77B11A-8CE6-D347-A600-41E9BB8D1736}" presName="parentLeftMargin" presStyleLbl="node1" presStyleIdx="0" presStyleCnt="5"/>
      <dgm:spPr/>
    </dgm:pt>
    <dgm:pt modelId="{04E7ADCD-F830-6042-8D8B-4B3D4CA5EB15}" type="pres">
      <dgm:prSet presAssocID="{CC77B11A-8CE6-D347-A600-41E9BB8D1736}" presName="parentText" presStyleLbl="node1" presStyleIdx="0" presStyleCnt="5">
        <dgm:presLayoutVars>
          <dgm:chMax val="0"/>
          <dgm:bulletEnabled val="1"/>
        </dgm:presLayoutVars>
      </dgm:prSet>
      <dgm:spPr/>
    </dgm:pt>
    <dgm:pt modelId="{3DF7B7E9-C3E5-FB4B-9F65-E49358DDEA6B}" type="pres">
      <dgm:prSet presAssocID="{CC77B11A-8CE6-D347-A600-41E9BB8D1736}" presName="negativeSpace" presStyleCnt="0"/>
      <dgm:spPr/>
    </dgm:pt>
    <dgm:pt modelId="{6F15B619-7F70-8844-A6B6-700CD149D03F}" type="pres">
      <dgm:prSet presAssocID="{CC77B11A-8CE6-D347-A600-41E9BB8D1736}" presName="childText" presStyleLbl="conFgAcc1" presStyleIdx="0" presStyleCnt="5">
        <dgm:presLayoutVars>
          <dgm:bulletEnabled val="1"/>
        </dgm:presLayoutVars>
      </dgm:prSet>
      <dgm:spPr/>
    </dgm:pt>
    <dgm:pt modelId="{8337093B-3EDD-5B43-A96B-3321FE4176F2}" type="pres">
      <dgm:prSet presAssocID="{A644C3D1-1426-9748-8E69-1140A7AD3998}" presName="spaceBetweenRectangles" presStyleCnt="0"/>
      <dgm:spPr/>
    </dgm:pt>
    <dgm:pt modelId="{B46394C9-8C12-FD4F-B10B-DA999BE6B521}" type="pres">
      <dgm:prSet presAssocID="{7B979714-745A-D94B-939E-604C64641D84}" presName="parentLin" presStyleCnt="0"/>
      <dgm:spPr/>
    </dgm:pt>
    <dgm:pt modelId="{3A6C6AF7-169E-8545-AD20-772072690377}" type="pres">
      <dgm:prSet presAssocID="{7B979714-745A-D94B-939E-604C64641D84}" presName="parentLeftMargin" presStyleLbl="node1" presStyleIdx="0" presStyleCnt="5"/>
      <dgm:spPr/>
    </dgm:pt>
    <dgm:pt modelId="{BB445F4E-F212-B143-ACB0-712DC872B972}" type="pres">
      <dgm:prSet presAssocID="{7B979714-745A-D94B-939E-604C64641D84}" presName="parentText" presStyleLbl="node1" presStyleIdx="1" presStyleCnt="5">
        <dgm:presLayoutVars>
          <dgm:chMax val="0"/>
          <dgm:bulletEnabled val="1"/>
        </dgm:presLayoutVars>
      </dgm:prSet>
      <dgm:spPr/>
    </dgm:pt>
    <dgm:pt modelId="{F76A368A-3EB6-DD43-9CD3-11F069E825FA}" type="pres">
      <dgm:prSet presAssocID="{7B979714-745A-D94B-939E-604C64641D84}" presName="negativeSpace" presStyleCnt="0"/>
      <dgm:spPr/>
    </dgm:pt>
    <dgm:pt modelId="{1797535E-9B01-0F42-A277-32E022169312}" type="pres">
      <dgm:prSet presAssocID="{7B979714-745A-D94B-939E-604C64641D84}" presName="childText" presStyleLbl="conFgAcc1" presStyleIdx="1" presStyleCnt="5">
        <dgm:presLayoutVars>
          <dgm:bulletEnabled val="1"/>
        </dgm:presLayoutVars>
      </dgm:prSet>
      <dgm:spPr/>
    </dgm:pt>
    <dgm:pt modelId="{A61E94AA-6B86-4A40-9178-AD010DF4E22C}" type="pres">
      <dgm:prSet presAssocID="{B3BC48BF-29DC-DF45-A795-299629505023}" presName="spaceBetweenRectangles" presStyleCnt="0"/>
      <dgm:spPr/>
    </dgm:pt>
    <dgm:pt modelId="{DCAC7C17-CB99-4447-A4B0-CE6E8B6C4C2B}" type="pres">
      <dgm:prSet presAssocID="{39792A64-1ADE-DC42-825C-4627EA4B7471}" presName="parentLin" presStyleCnt="0"/>
      <dgm:spPr/>
    </dgm:pt>
    <dgm:pt modelId="{AD0F5B02-E206-BC43-BA77-917CB5585335}" type="pres">
      <dgm:prSet presAssocID="{39792A64-1ADE-DC42-825C-4627EA4B7471}" presName="parentLeftMargin" presStyleLbl="node1" presStyleIdx="1" presStyleCnt="5"/>
      <dgm:spPr/>
    </dgm:pt>
    <dgm:pt modelId="{9F1E0342-43AB-FC40-90B8-3AC3E309F83D}" type="pres">
      <dgm:prSet presAssocID="{39792A64-1ADE-DC42-825C-4627EA4B7471}" presName="parentText" presStyleLbl="node1" presStyleIdx="2" presStyleCnt="5">
        <dgm:presLayoutVars>
          <dgm:chMax val="0"/>
          <dgm:bulletEnabled val="1"/>
        </dgm:presLayoutVars>
      </dgm:prSet>
      <dgm:spPr/>
    </dgm:pt>
    <dgm:pt modelId="{C02168EB-8F38-564F-B89B-154EBA1D5850}" type="pres">
      <dgm:prSet presAssocID="{39792A64-1ADE-DC42-825C-4627EA4B7471}" presName="negativeSpace" presStyleCnt="0"/>
      <dgm:spPr/>
    </dgm:pt>
    <dgm:pt modelId="{AFACBFBC-4814-D84E-9752-BA46DDA517BC}" type="pres">
      <dgm:prSet presAssocID="{39792A64-1ADE-DC42-825C-4627EA4B7471}" presName="childText" presStyleLbl="conFgAcc1" presStyleIdx="2" presStyleCnt="5">
        <dgm:presLayoutVars>
          <dgm:bulletEnabled val="1"/>
        </dgm:presLayoutVars>
      </dgm:prSet>
      <dgm:spPr/>
    </dgm:pt>
    <dgm:pt modelId="{FB4021A0-F1CF-6F41-8997-AFA4E94F119F}" type="pres">
      <dgm:prSet presAssocID="{7FEAB19D-80CF-7D46-975E-77306DEF2B9C}" presName="spaceBetweenRectangles" presStyleCnt="0"/>
      <dgm:spPr/>
    </dgm:pt>
    <dgm:pt modelId="{2537DD9A-B502-BF48-96CA-80B8EA989CF9}" type="pres">
      <dgm:prSet presAssocID="{D771C7F1-600D-A44D-A5C4-79C1000D50A4}" presName="parentLin" presStyleCnt="0"/>
      <dgm:spPr/>
    </dgm:pt>
    <dgm:pt modelId="{A1095A61-BA82-DC48-8AD7-9C07FA135DE5}" type="pres">
      <dgm:prSet presAssocID="{D771C7F1-600D-A44D-A5C4-79C1000D50A4}" presName="parentLeftMargin" presStyleLbl="node1" presStyleIdx="2" presStyleCnt="5"/>
      <dgm:spPr/>
    </dgm:pt>
    <dgm:pt modelId="{9F748503-9B79-814E-88D8-F9BF96D88E6E}" type="pres">
      <dgm:prSet presAssocID="{D771C7F1-600D-A44D-A5C4-79C1000D50A4}" presName="parentText" presStyleLbl="node1" presStyleIdx="3" presStyleCnt="5">
        <dgm:presLayoutVars>
          <dgm:chMax val="0"/>
          <dgm:bulletEnabled val="1"/>
        </dgm:presLayoutVars>
      </dgm:prSet>
      <dgm:spPr/>
    </dgm:pt>
    <dgm:pt modelId="{5C8791EF-65D8-9F4F-BC34-63DB8B6115DE}" type="pres">
      <dgm:prSet presAssocID="{D771C7F1-600D-A44D-A5C4-79C1000D50A4}" presName="negativeSpace" presStyleCnt="0"/>
      <dgm:spPr/>
    </dgm:pt>
    <dgm:pt modelId="{8D98B60C-ED82-1C43-A90F-4F0721356C4E}" type="pres">
      <dgm:prSet presAssocID="{D771C7F1-600D-A44D-A5C4-79C1000D50A4}" presName="childText" presStyleLbl="conFgAcc1" presStyleIdx="3" presStyleCnt="5">
        <dgm:presLayoutVars>
          <dgm:bulletEnabled val="1"/>
        </dgm:presLayoutVars>
      </dgm:prSet>
      <dgm:spPr/>
    </dgm:pt>
    <dgm:pt modelId="{ED973563-E957-0342-B8C8-54D2FA2E6929}" type="pres">
      <dgm:prSet presAssocID="{36C94EC0-C91C-6F49-B82F-A26B26FEF229}" presName="spaceBetweenRectangles" presStyleCnt="0"/>
      <dgm:spPr/>
    </dgm:pt>
    <dgm:pt modelId="{3549E266-5394-0B47-B839-BE73BB630EC5}" type="pres">
      <dgm:prSet presAssocID="{49FF18C0-AA58-CB49-A1DC-FFFF173570D0}" presName="parentLin" presStyleCnt="0"/>
      <dgm:spPr/>
    </dgm:pt>
    <dgm:pt modelId="{237BF181-C68F-8240-A500-B7A220C0233F}" type="pres">
      <dgm:prSet presAssocID="{49FF18C0-AA58-CB49-A1DC-FFFF173570D0}" presName="parentLeftMargin" presStyleLbl="node1" presStyleIdx="3" presStyleCnt="5"/>
      <dgm:spPr/>
    </dgm:pt>
    <dgm:pt modelId="{C45AD3FC-4432-4D42-ACDA-014B321EED1B}" type="pres">
      <dgm:prSet presAssocID="{49FF18C0-AA58-CB49-A1DC-FFFF173570D0}" presName="parentText" presStyleLbl="node1" presStyleIdx="4" presStyleCnt="5">
        <dgm:presLayoutVars>
          <dgm:chMax val="0"/>
          <dgm:bulletEnabled val="1"/>
        </dgm:presLayoutVars>
      </dgm:prSet>
      <dgm:spPr/>
    </dgm:pt>
    <dgm:pt modelId="{6A5B4D88-D9D6-4148-BD32-12D0C87EE0F0}" type="pres">
      <dgm:prSet presAssocID="{49FF18C0-AA58-CB49-A1DC-FFFF173570D0}" presName="negativeSpace" presStyleCnt="0"/>
      <dgm:spPr/>
    </dgm:pt>
    <dgm:pt modelId="{E34E4DFA-8330-3F48-8216-04CB3C5BEC0B}" type="pres">
      <dgm:prSet presAssocID="{49FF18C0-AA58-CB49-A1DC-FFFF173570D0}" presName="childText" presStyleLbl="conFgAcc1" presStyleIdx="4" presStyleCnt="5">
        <dgm:presLayoutVars>
          <dgm:bulletEnabled val="1"/>
        </dgm:presLayoutVars>
      </dgm:prSet>
      <dgm:spPr/>
    </dgm:pt>
  </dgm:ptLst>
  <dgm:cxnLst>
    <dgm:cxn modelId="{2CCA310A-5FB2-A947-B06E-51701BA038A7}" srcId="{445853D8-EB57-7B47-83B5-11C2538BC886}" destId="{39792A64-1ADE-DC42-825C-4627EA4B7471}" srcOrd="2" destOrd="0" parTransId="{3B98664E-D4CE-B44C-84F6-5D52331B2DED}" sibTransId="{7FEAB19D-80CF-7D46-975E-77306DEF2B9C}"/>
    <dgm:cxn modelId="{39DC7A13-E7F4-A14B-A8F6-AB30C5120FA4}" type="presOf" srcId="{39792A64-1ADE-DC42-825C-4627EA4B7471}" destId="{9F1E0342-43AB-FC40-90B8-3AC3E309F83D}" srcOrd="1" destOrd="0" presId="urn:microsoft.com/office/officeart/2005/8/layout/list1"/>
    <dgm:cxn modelId="{62B2A613-F86A-4145-B76D-5257CD5AB623}" srcId="{445853D8-EB57-7B47-83B5-11C2538BC886}" destId="{49FF18C0-AA58-CB49-A1DC-FFFF173570D0}" srcOrd="4" destOrd="0" parTransId="{B7431036-3795-CA49-AE59-71952047A9BB}" sibTransId="{133A19CB-26CC-9949-9B1B-B7B3572D4705}"/>
    <dgm:cxn modelId="{622CDC13-184F-C24C-A2FD-0A5064DD9CA6}" type="presOf" srcId="{D771C7F1-600D-A44D-A5C4-79C1000D50A4}" destId="{A1095A61-BA82-DC48-8AD7-9C07FA135DE5}" srcOrd="0" destOrd="0" presId="urn:microsoft.com/office/officeart/2005/8/layout/list1"/>
    <dgm:cxn modelId="{F6696214-3C02-644F-A2B1-18AC24D235F8}" srcId="{445853D8-EB57-7B47-83B5-11C2538BC886}" destId="{7B979714-745A-D94B-939E-604C64641D84}" srcOrd="1" destOrd="0" parTransId="{D1F16E52-5A7C-E946-9356-FC98F818ADC9}" sibTransId="{B3BC48BF-29DC-DF45-A795-299629505023}"/>
    <dgm:cxn modelId="{AAE6482A-AAC3-E54C-B338-456509447CFD}" type="presOf" srcId="{7B979714-745A-D94B-939E-604C64641D84}" destId="{BB445F4E-F212-B143-ACB0-712DC872B972}" srcOrd="1" destOrd="0" presId="urn:microsoft.com/office/officeart/2005/8/layout/list1"/>
    <dgm:cxn modelId="{3E82B02F-F019-4245-A11E-55DBFD2131F1}" type="presOf" srcId="{49FF18C0-AA58-CB49-A1DC-FFFF173570D0}" destId="{C45AD3FC-4432-4D42-ACDA-014B321EED1B}" srcOrd="1" destOrd="0" presId="urn:microsoft.com/office/officeart/2005/8/layout/list1"/>
    <dgm:cxn modelId="{659E4F5E-6F7A-BC4F-A58E-02CE2C478E10}" srcId="{445853D8-EB57-7B47-83B5-11C2538BC886}" destId="{D771C7F1-600D-A44D-A5C4-79C1000D50A4}" srcOrd="3" destOrd="0" parTransId="{C843911D-0CA3-754E-B397-4BBF53BAFC23}" sibTransId="{36C94EC0-C91C-6F49-B82F-A26B26FEF229}"/>
    <dgm:cxn modelId="{BED90F4C-0CDC-6048-8731-0A01A16FA360}" srcId="{445853D8-EB57-7B47-83B5-11C2538BC886}" destId="{CC77B11A-8CE6-D347-A600-41E9BB8D1736}" srcOrd="0" destOrd="0" parTransId="{C6B412B4-5C0B-B742-8B38-E76A18742948}" sibTransId="{A644C3D1-1426-9748-8E69-1140A7AD3998}"/>
    <dgm:cxn modelId="{7DD4F053-8409-CD42-B93B-D3C25135A19A}" type="presOf" srcId="{39792A64-1ADE-DC42-825C-4627EA4B7471}" destId="{AD0F5B02-E206-BC43-BA77-917CB5585335}" srcOrd="0" destOrd="0" presId="urn:microsoft.com/office/officeart/2005/8/layout/list1"/>
    <dgm:cxn modelId="{0C7B0F7E-75EB-FE46-9280-9D116E15FEE9}" type="presOf" srcId="{49FF18C0-AA58-CB49-A1DC-FFFF173570D0}" destId="{237BF181-C68F-8240-A500-B7A220C0233F}" srcOrd="0" destOrd="0" presId="urn:microsoft.com/office/officeart/2005/8/layout/list1"/>
    <dgm:cxn modelId="{B77D1594-3379-6547-B6B8-ECBB362C1964}" type="presOf" srcId="{7B979714-745A-D94B-939E-604C64641D84}" destId="{3A6C6AF7-169E-8545-AD20-772072690377}" srcOrd="0" destOrd="0" presId="urn:microsoft.com/office/officeart/2005/8/layout/list1"/>
    <dgm:cxn modelId="{BF4C129A-8898-7A45-BE72-F0F4B3DD5E06}" type="presOf" srcId="{CC77B11A-8CE6-D347-A600-41E9BB8D1736}" destId="{04E7ADCD-F830-6042-8D8B-4B3D4CA5EB15}" srcOrd="1" destOrd="0" presId="urn:microsoft.com/office/officeart/2005/8/layout/list1"/>
    <dgm:cxn modelId="{1C06C39A-E8FA-4A45-8147-DE3AB1D1E784}" type="presOf" srcId="{CC77B11A-8CE6-D347-A600-41E9BB8D1736}" destId="{D7790D41-420D-F84B-8B22-CEAC3CD7324D}" srcOrd="0" destOrd="0" presId="urn:microsoft.com/office/officeart/2005/8/layout/list1"/>
    <dgm:cxn modelId="{39AE38E2-1C5A-E74B-937A-FC8AC929DA43}" type="presOf" srcId="{D771C7F1-600D-A44D-A5C4-79C1000D50A4}" destId="{9F748503-9B79-814E-88D8-F9BF96D88E6E}" srcOrd="1" destOrd="0" presId="urn:microsoft.com/office/officeart/2005/8/layout/list1"/>
    <dgm:cxn modelId="{0A7C88E6-9430-194A-8A96-B14F044D0617}" type="presOf" srcId="{445853D8-EB57-7B47-83B5-11C2538BC886}" destId="{5EFFB622-8CDB-6F4E-9BC9-049659875326}" srcOrd="0" destOrd="0" presId="urn:microsoft.com/office/officeart/2005/8/layout/list1"/>
    <dgm:cxn modelId="{EEAA3219-2D7C-0144-876C-CE03B377DF05}" type="presParOf" srcId="{5EFFB622-8CDB-6F4E-9BC9-049659875326}" destId="{2BDB1791-43EB-D145-9D97-7A5835C4A96C}" srcOrd="0" destOrd="0" presId="urn:microsoft.com/office/officeart/2005/8/layout/list1"/>
    <dgm:cxn modelId="{95395D75-27DF-B347-91C7-1DAEABCBE9F7}" type="presParOf" srcId="{2BDB1791-43EB-D145-9D97-7A5835C4A96C}" destId="{D7790D41-420D-F84B-8B22-CEAC3CD7324D}" srcOrd="0" destOrd="0" presId="urn:microsoft.com/office/officeart/2005/8/layout/list1"/>
    <dgm:cxn modelId="{738811A3-C1AA-CF44-958B-5800F3800D77}" type="presParOf" srcId="{2BDB1791-43EB-D145-9D97-7A5835C4A96C}" destId="{04E7ADCD-F830-6042-8D8B-4B3D4CA5EB15}" srcOrd="1" destOrd="0" presId="urn:microsoft.com/office/officeart/2005/8/layout/list1"/>
    <dgm:cxn modelId="{629119A2-DEE1-E44F-99B3-C049BDDD578F}" type="presParOf" srcId="{5EFFB622-8CDB-6F4E-9BC9-049659875326}" destId="{3DF7B7E9-C3E5-FB4B-9F65-E49358DDEA6B}" srcOrd="1" destOrd="0" presId="urn:microsoft.com/office/officeart/2005/8/layout/list1"/>
    <dgm:cxn modelId="{3F4A679A-FF35-6B4A-AC5D-6F9A45219375}" type="presParOf" srcId="{5EFFB622-8CDB-6F4E-9BC9-049659875326}" destId="{6F15B619-7F70-8844-A6B6-700CD149D03F}" srcOrd="2" destOrd="0" presId="urn:microsoft.com/office/officeart/2005/8/layout/list1"/>
    <dgm:cxn modelId="{14E20E95-50A7-4649-B4BF-9388947BBA7D}" type="presParOf" srcId="{5EFFB622-8CDB-6F4E-9BC9-049659875326}" destId="{8337093B-3EDD-5B43-A96B-3321FE4176F2}" srcOrd="3" destOrd="0" presId="urn:microsoft.com/office/officeart/2005/8/layout/list1"/>
    <dgm:cxn modelId="{D40B99A3-F416-5547-8DF3-FA8C0EC38574}" type="presParOf" srcId="{5EFFB622-8CDB-6F4E-9BC9-049659875326}" destId="{B46394C9-8C12-FD4F-B10B-DA999BE6B521}" srcOrd="4" destOrd="0" presId="urn:microsoft.com/office/officeart/2005/8/layout/list1"/>
    <dgm:cxn modelId="{BE3BFC26-229E-E448-8CBF-4B267474D6A6}" type="presParOf" srcId="{B46394C9-8C12-FD4F-B10B-DA999BE6B521}" destId="{3A6C6AF7-169E-8545-AD20-772072690377}" srcOrd="0" destOrd="0" presId="urn:microsoft.com/office/officeart/2005/8/layout/list1"/>
    <dgm:cxn modelId="{6F22E0E4-97D9-B949-AEF5-C6EF9293D273}" type="presParOf" srcId="{B46394C9-8C12-FD4F-B10B-DA999BE6B521}" destId="{BB445F4E-F212-B143-ACB0-712DC872B972}" srcOrd="1" destOrd="0" presId="urn:microsoft.com/office/officeart/2005/8/layout/list1"/>
    <dgm:cxn modelId="{AA803B2D-FC26-C84E-A1A6-EC2869E5DE37}" type="presParOf" srcId="{5EFFB622-8CDB-6F4E-9BC9-049659875326}" destId="{F76A368A-3EB6-DD43-9CD3-11F069E825FA}" srcOrd="5" destOrd="0" presId="urn:microsoft.com/office/officeart/2005/8/layout/list1"/>
    <dgm:cxn modelId="{0CE78E92-D715-794B-9645-DB3D67758FA8}" type="presParOf" srcId="{5EFFB622-8CDB-6F4E-9BC9-049659875326}" destId="{1797535E-9B01-0F42-A277-32E022169312}" srcOrd="6" destOrd="0" presId="urn:microsoft.com/office/officeart/2005/8/layout/list1"/>
    <dgm:cxn modelId="{71D456D2-9AA8-BB48-917A-404498A27703}" type="presParOf" srcId="{5EFFB622-8CDB-6F4E-9BC9-049659875326}" destId="{A61E94AA-6B86-4A40-9178-AD010DF4E22C}" srcOrd="7" destOrd="0" presId="urn:microsoft.com/office/officeart/2005/8/layout/list1"/>
    <dgm:cxn modelId="{5F3C6F1F-5AC1-0142-9898-6728051C2621}" type="presParOf" srcId="{5EFFB622-8CDB-6F4E-9BC9-049659875326}" destId="{DCAC7C17-CB99-4447-A4B0-CE6E8B6C4C2B}" srcOrd="8" destOrd="0" presId="urn:microsoft.com/office/officeart/2005/8/layout/list1"/>
    <dgm:cxn modelId="{0F9CE9F3-3811-2B47-8189-BAC60F421947}" type="presParOf" srcId="{DCAC7C17-CB99-4447-A4B0-CE6E8B6C4C2B}" destId="{AD0F5B02-E206-BC43-BA77-917CB5585335}" srcOrd="0" destOrd="0" presId="urn:microsoft.com/office/officeart/2005/8/layout/list1"/>
    <dgm:cxn modelId="{187A8070-EA40-8846-97C6-D8403C797732}" type="presParOf" srcId="{DCAC7C17-CB99-4447-A4B0-CE6E8B6C4C2B}" destId="{9F1E0342-43AB-FC40-90B8-3AC3E309F83D}" srcOrd="1" destOrd="0" presId="urn:microsoft.com/office/officeart/2005/8/layout/list1"/>
    <dgm:cxn modelId="{95EBF3C4-7CA0-FF41-BB48-53CC0B156BFE}" type="presParOf" srcId="{5EFFB622-8CDB-6F4E-9BC9-049659875326}" destId="{C02168EB-8F38-564F-B89B-154EBA1D5850}" srcOrd="9" destOrd="0" presId="urn:microsoft.com/office/officeart/2005/8/layout/list1"/>
    <dgm:cxn modelId="{0546F0E1-780D-C44A-B2DA-849982AC9BAA}" type="presParOf" srcId="{5EFFB622-8CDB-6F4E-9BC9-049659875326}" destId="{AFACBFBC-4814-D84E-9752-BA46DDA517BC}" srcOrd="10" destOrd="0" presId="urn:microsoft.com/office/officeart/2005/8/layout/list1"/>
    <dgm:cxn modelId="{36BF947F-FFE5-F445-B10D-8F88756BF28F}" type="presParOf" srcId="{5EFFB622-8CDB-6F4E-9BC9-049659875326}" destId="{FB4021A0-F1CF-6F41-8997-AFA4E94F119F}" srcOrd="11" destOrd="0" presId="urn:microsoft.com/office/officeart/2005/8/layout/list1"/>
    <dgm:cxn modelId="{D6A2E353-D0D7-D348-AFA5-362BF60ABB80}" type="presParOf" srcId="{5EFFB622-8CDB-6F4E-9BC9-049659875326}" destId="{2537DD9A-B502-BF48-96CA-80B8EA989CF9}" srcOrd="12" destOrd="0" presId="urn:microsoft.com/office/officeart/2005/8/layout/list1"/>
    <dgm:cxn modelId="{34E95A6A-3BE9-4B47-AB02-402E90B476D9}" type="presParOf" srcId="{2537DD9A-B502-BF48-96CA-80B8EA989CF9}" destId="{A1095A61-BA82-DC48-8AD7-9C07FA135DE5}" srcOrd="0" destOrd="0" presId="urn:microsoft.com/office/officeart/2005/8/layout/list1"/>
    <dgm:cxn modelId="{DD948648-59B4-9049-8A93-6FBCAC893337}" type="presParOf" srcId="{2537DD9A-B502-BF48-96CA-80B8EA989CF9}" destId="{9F748503-9B79-814E-88D8-F9BF96D88E6E}" srcOrd="1" destOrd="0" presId="urn:microsoft.com/office/officeart/2005/8/layout/list1"/>
    <dgm:cxn modelId="{31D6C848-71E6-CA4E-A7B5-1B662FE9D0B4}" type="presParOf" srcId="{5EFFB622-8CDB-6F4E-9BC9-049659875326}" destId="{5C8791EF-65D8-9F4F-BC34-63DB8B6115DE}" srcOrd="13" destOrd="0" presId="urn:microsoft.com/office/officeart/2005/8/layout/list1"/>
    <dgm:cxn modelId="{15ADAC8B-24FD-7A49-91F7-65D62B5CB5EC}" type="presParOf" srcId="{5EFFB622-8CDB-6F4E-9BC9-049659875326}" destId="{8D98B60C-ED82-1C43-A90F-4F0721356C4E}" srcOrd="14" destOrd="0" presId="urn:microsoft.com/office/officeart/2005/8/layout/list1"/>
    <dgm:cxn modelId="{E5676895-D5C4-9346-AA47-84C049B1BBCE}" type="presParOf" srcId="{5EFFB622-8CDB-6F4E-9BC9-049659875326}" destId="{ED973563-E957-0342-B8C8-54D2FA2E6929}" srcOrd="15" destOrd="0" presId="urn:microsoft.com/office/officeart/2005/8/layout/list1"/>
    <dgm:cxn modelId="{1A021497-7F51-D746-8120-F64755C6614C}" type="presParOf" srcId="{5EFFB622-8CDB-6F4E-9BC9-049659875326}" destId="{3549E266-5394-0B47-B839-BE73BB630EC5}" srcOrd="16" destOrd="0" presId="urn:microsoft.com/office/officeart/2005/8/layout/list1"/>
    <dgm:cxn modelId="{057CF1BB-8E4A-7E42-BE12-A2D9FDA2099D}" type="presParOf" srcId="{3549E266-5394-0B47-B839-BE73BB630EC5}" destId="{237BF181-C68F-8240-A500-B7A220C0233F}" srcOrd="0" destOrd="0" presId="urn:microsoft.com/office/officeart/2005/8/layout/list1"/>
    <dgm:cxn modelId="{5ED886F1-1790-AF4A-81CB-52D058CA5220}" type="presParOf" srcId="{3549E266-5394-0B47-B839-BE73BB630EC5}" destId="{C45AD3FC-4432-4D42-ACDA-014B321EED1B}" srcOrd="1" destOrd="0" presId="urn:microsoft.com/office/officeart/2005/8/layout/list1"/>
    <dgm:cxn modelId="{403CFF39-2635-4340-99F3-A142AE5F2BC8}" type="presParOf" srcId="{5EFFB622-8CDB-6F4E-9BC9-049659875326}" destId="{6A5B4D88-D9D6-4148-BD32-12D0C87EE0F0}" srcOrd="17" destOrd="0" presId="urn:microsoft.com/office/officeart/2005/8/layout/list1"/>
    <dgm:cxn modelId="{FEB17BEE-F11B-904C-A95B-3FD27AB505DA}" type="presParOf" srcId="{5EFFB622-8CDB-6F4E-9BC9-049659875326}" destId="{E34E4DFA-8330-3F48-8216-04CB3C5BEC0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C0AAE-DAF5-0F48-96EE-43069A5C90C9}">
      <dsp:nvSpPr>
        <dsp:cNvPr id="0" name=""/>
        <dsp:cNvSpPr/>
      </dsp:nvSpPr>
      <dsp:spPr>
        <a:xfrm>
          <a:off x="5" y="396151"/>
          <a:ext cx="8407389" cy="11052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effectLst/>
            </a:rPr>
            <a:t>1. Describe the role of Dissemination and Implementation Sciences (D&amp;I Science) in translational research</a:t>
          </a:r>
          <a:endParaRPr lang="en-US" sz="2400" kern="1200"/>
        </a:p>
      </dsp:txBody>
      <dsp:txXfrm>
        <a:off x="5" y="396151"/>
        <a:ext cx="8407389" cy="1105225"/>
      </dsp:txXfrm>
    </dsp:sp>
    <dsp:sp modelId="{2D7EE62C-9359-7545-BBB5-FEE023D2A80C}">
      <dsp:nvSpPr>
        <dsp:cNvPr id="0" name=""/>
        <dsp:cNvSpPr/>
      </dsp:nvSpPr>
      <dsp:spPr>
        <a:xfrm>
          <a:off x="5" y="1767802"/>
          <a:ext cx="8407389" cy="1105225"/>
        </a:xfrm>
        <a:prstGeom prst="rect">
          <a:avLst/>
        </a:prstGeom>
        <a:solidFill>
          <a:schemeClr val="accent2">
            <a:hueOff val="-7902109"/>
            <a:satOff val="-17031"/>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2. Demonstrate application of D&amp;I sciences’ principles to individual translational research projects.</a:t>
          </a:r>
          <a:endParaRPr lang="en-US" sz="2400" kern="1200"/>
        </a:p>
      </dsp:txBody>
      <dsp:txXfrm>
        <a:off x="5" y="1767802"/>
        <a:ext cx="8407389" cy="1105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5EFBB-0634-7D4F-9AAD-3E74E8739E46}">
      <dsp:nvSpPr>
        <dsp:cNvPr id="0" name=""/>
        <dsp:cNvSpPr/>
      </dsp:nvSpPr>
      <dsp:spPr>
        <a:xfrm>
          <a:off x="0" y="255939"/>
          <a:ext cx="8471361" cy="9266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It takes 17 years to turn 14 percent of original research findings to the benefit of patient care.</a:t>
          </a:r>
        </a:p>
      </dsp:txBody>
      <dsp:txXfrm>
        <a:off x="45235" y="301174"/>
        <a:ext cx="8380891" cy="836169"/>
      </dsp:txXfrm>
    </dsp:sp>
    <dsp:sp modelId="{D31988AE-B809-7E40-B751-7A3A919ACAE6}">
      <dsp:nvSpPr>
        <dsp:cNvPr id="0" name=""/>
        <dsp:cNvSpPr/>
      </dsp:nvSpPr>
      <dsp:spPr>
        <a:xfrm>
          <a:off x="0" y="1182579"/>
          <a:ext cx="8471361"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6" tIns="30480" rIns="170688" bIns="30480" numCol="1" spcCol="1270" anchor="t" anchorCtr="0">
          <a:noAutofit/>
        </a:bodyPr>
        <a:lstStyle/>
        <a:p>
          <a:pPr marL="171450" lvl="1" indent="-171450" algn="l" defTabSz="844550">
            <a:lnSpc>
              <a:spcPct val="90000"/>
            </a:lnSpc>
            <a:spcBef>
              <a:spcPct val="0"/>
            </a:spcBef>
            <a:spcAft>
              <a:spcPct val="20000"/>
            </a:spcAft>
            <a:buFont typeface="Wingdings" pitchFamily="2" charset="2"/>
            <a:buChar char="v"/>
          </a:pPr>
          <a:r>
            <a:rPr lang="en-US" sz="1900" kern="1200"/>
            <a:t> </a:t>
          </a:r>
          <a:r>
            <a:rPr lang="en-US" sz="1900" kern="1200" err="1"/>
            <a:t>Lenfant</a:t>
          </a:r>
          <a:r>
            <a:rPr lang="en-US" sz="1900" kern="1200"/>
            <a:t> C.  N </a:t>
          </a:r>
          <a:r>
            <a:rPr lang="en-US" sz="1900" kern="1200" err="1"/>
            <a:t>Engl</a:t>
          </a:r>
          <a:r>
            <a:rPr lang="en-US" sz="1900" kern="1200"/>
            <a:t> J Med. 2003</a:t>
          </a:r>
        </a:p>
        <a:p>
          <a:pPr marL="171450" lvl="1" indent="-171450" algn="l" defTabSz="844550">
            <a:lnSpc>
              <a:spcPct val="90000"/>
            </a:lnSpc>
            <a:spcBef>
              <a:spcPct val="0"/>
            </a:spcBef>
            <a:spcAft>
              <a:spcPct val="20000"/>
            </a:spcAft>
            <a:buFont typeface="Wingdings" pitchFamily="2" charset="2"/>
            <a:buChar char="v"/>
          </a:pPr>
          <a:endParaRPr lang="en-US" sz="1900" kern="1200"/>
        </a:p>
      </dsp:txBody>
      <dsp:txXfrm>
        <a:off x="0" y="1182579"/>
        <a:ext cx="8471361" cy="621000"/>
      </dsp:txXfrm>
    </dsp:sp>
    <dsp:sp modelId="{D7BC6A06-DE81-114D-B43A-058A98041DE4}">
      <dsp:nvSpPr>
        <dsp:cNvPr id="0" name=""/>
        <dsp:cNvSpPr/>
      </dsp:nvSpPr>
      <dsp:spPr>
        <a:xfrm>
          <a:off x="0" y="1803579"/>
          <a:ext cx="8471361" cy="926639"/>
        </a:xfrm>
        <a:prstGeom prst="roundRect">
          <a:avLst/>
        </a:prstGeom>
        <a:solidFill>
          <a:schemeClr val="accent2">
            <a:hueOff val="-3951054"/>
            <a:satOff val="-8515"/>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Patients in the U.S. receive 54.9% of recommended evidence-based care for prevention and chronic illness care.</a:t>
          </a:r>
        </a:p>
      </dsp:txBody>
      <dsp:txXfrm>
        <a:off x="45235" y="1848814"/>
        <a:ext cx="8380891" cy="836169"/>
      </dsp:txXfrm>
    </dsp:sp>
    <dsp:sp modelId="{9AA1BFC9-00A1-9044-B5AA-AB38EA41DEF1}">
      <dsp:nvSpPr>
        <dsp:cNvPr id="0" name=""/>
        <dsp:cNvSpPr/>
      </dsp:nvSpPr>
      <dsp:spPr>
        <a:xfrm>
          <a:off x="0" y="2730219"/>
          <a:ext cx="8471361"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6" tIns="30480" rIns="170688" bIns="30480" numCol="1" spcCol="1270" anchor="t" anchorCtr="0">
          <a:noAutofit/>
        </a:bodyPr>
        <a:lstStyle/>
        <a:p>
          <a:pPr marL="171450" lvl="1" indent="-171450" algn="l" defTabSz="844550">
            <a:lnSpc>
              <a:spcPct val="90000"/>
            </a:lnSpc>
            <a:spcBef>
              <a:spcPct val="0"/>
            </a:spcBef>
            <a:spcAft>
              <a:spcPct val="20000"/>
            </a:spcAft>
            <a:buFont typeface="Wingdings" pitchFamily="2" charset="2"/>
            <a:buChar char="v"/>
          </a:pPr>
          <a:r>
            <a:rPr lang="en-US" sz="1900" kern="1200"/>
            <a:t> McGlynn EA. NEJM 2003</a:t>
          </a:r>
        </a:p>
        <a:p>
          <a:pPr marL="171450" lvl="1" indent="-171450" algn="l" defTabSz="844550">
            <a:lnSpc>
              <a:spcPct val="90000"/>
            </a:lnSpc>
            <a:spcBef>
              <a:spcPct val="0"/>
            </a:spcBef>
            <a:spcAft>
              <a:spcPct val="20000"/>
            </a:spcAft>
            <a:buFont typeface="Wingdings" pitchFamily="2" charset="2"/>
            <a:buChar char="v"/>
          </a:pPr>
          <a:endParaRPr lang="en-US" sz="1900" kern="1200"/>
        </a:p>
      </dsp:txBody>
      <dsp:txXfrm>
        <a:off x="0" y="2730219"/>
        <a:ext cx="8471361" cy="621000"/>
      </dsp:txXfrm>
    </dsp:sp>
    <dsp:sp modelId="{155BD527-C4A8-234A-BB16-2DC9779CC2F7}">
      <dsp:nvSpPr>
        <dsp:cNvPr id="0" name=""/>
        <dsp:cNvSpPr/>
      </dsp:nvSpPr>
      <dsp:spPr>
        <a:xfrm>
          <a:off x="0" y="3351219"/>
          <a:ext cx="8471361" cy="926639"/>
        </a:xfrm>
        <a:prstGeom prst="roundRect">
          <a:avLst/>
        </a:prstGeom>
        <a:solidFill>
          <a:schemeClr val="accent2">
            <a:hueOff val="-7902109"/>
            <a:satOff val="-17031"/>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Two-thirds of health care organizations' efforts to implement change fail.</a:t>
          </a:r>
        </a:p>
      </dsp:txBody>
      <dsp:txXfrm>
        <a:off x="45235" y="3396454"/>
        <a:ext cx="8380891" cy="836169"/>
      </dsp:txXfrm>
    </dsp:sp>
    <dsp:sp modelId="{6C8A17E6-FC51-4B44-9614-224AD776833E}">
      <dsp:nvSpPr>
        <dsp:cNvPr id="0" name=""/>
        <dsp:cNvSpPr/>
      </dsp:nvSpPr>
      <dsp:spPr>
        <a:xfrm>
          <a:off x="0" y="4277859"/>
          <a:ext cx="8471361"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66" tIns="30480" rIns="170688" bIns="30480" numCol="1" spcCol="1270" anchor="t" anchorCtr="0">
          <a:noAutofit/>
        </a:bodyPr>
        <a:lstStyle/>
        <a:p>
          <a:pPr marL="171450" lvl="1" indent="-171450" algn="l" defTabSz="844550">
            <a:lnSpc>
              <a:spcPct val="90000"/>
            </a:lnSpc>
            <a:spcBef>
              <a:spcPct val="0"/>
            </a:spcBef>
            <a:spcAft>
              <a:spcPct val="20000"/>
            </a:spcAft>
            <a:buFont typeface="Wingdings" pitchFamily="2" charset="2"/>
            <a:buChar char="v"/>
          </a:pPr>
          <a:r>
            <a:rPr lang="en-US" sz="1900" kern="1200"/>
            <a:t> Damschroder LJ. Implement Science 2009</a:t>
          </a:r>
        </a:p>
      </dsp:txBody>
      <dsp:txXfrm>
        <a:off x="0" y="4277859"/>
        <a:ext cx="8471361" cy="397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5B619-7F70-8844-A6B6-700CD149D03F}">
      <dsp:nvSpPr>
        <dsp:cNvPr id="0" name=""/>
        <dsp:cNvSpPr/>
      </dsp:nvSpPr>
      <dsp:spPr>
        <a:xfrm>
          <a:off x="0" y="305079"/>
          <a:ext cx="778412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7ADCD-F830-6042-8D8B-4B3D4CA5EB15}">
      <dsp:nvSpPr>
        <dsp:cNvPr id="0" name=""/>
        <dsp:cNvSpPr/>
      </dsp:nvSpPr>
      <dsp:spPr>
        <a:xfrm>
          <a:off x="389206" y="39399"/>
          <a:ext cx="544888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955" tIns="0" rIns="205955" bIns="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a:solidFill>
                <a:schemeClr val="bg1"/>
              </a:solidFill>
              <a:effectLst>
                <a:outerShdw blurRad="38100" dist="38100" dir="2700000" algn="tl">
                  <a:srgbClr val="000000">
                    <a:alpha val="43137"/>
                  </a:srgbClr>
                </a:outerShdw>
              </a:effectLst>
              <a:latin typeface="Arial" charset="0"/>
              <a:ea typeface="+mj-ea"/>
              <a:cs typeface="Arial" charset="0"/>
            </a:rPr>
            <a:t>Intervention Characteristics</a:t>
          </a:r>
          <a:endParaRPr lang="en-US" sz="2400" kern="1200">
            <a:solidFill>
              <a:schemeClr val="bg1"/>
            </a:solidFill>
          </a:endParaRPr>
        </a:p>
      </dsp:txBody>
      <dsp:txXfrm>
        <a:off x="415145" y="65338"/>
        <a:ext cx="5397008" cy="479482"/>
      </dsp:txXfrm>
    </dsp:sp>
    <dsp:sp modelId="{1797535E-9B01-0F42-A277-32E022169312}">
      <dsp:nvSpPr>
        <dsp:cNvPr id="0" name=""/>
        <dsp:cNvSpPr/>
      </dsp:nvSpPr>
      <dsp:spPr>
        <a:xfrm>
          <a:off x="0" y="1121559"/>
          <a:ext cx="778412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45F4E-F212-B143-ACB0-712DC872B972}">
      <dsp:nvSpPr>
        <dsp:cNvPr id="0" name=""/>
        <dsp:cNvSpPr/>
      </dsp:nvSpPr>
      <dsp:spPr>
        <a:xfrm>
          <a:off x="389206" y="855879"/>
          <a:ext cx="544888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955" tIns="0" rIns="205955"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effectLst>
                <a:outerShdw blurRad="38100" dist="38100" dir="2700000" algn="tl">
                  <a:srgbClr val="000000">
                    <a:alpha val="43137"/>
                  </a:srgbClr>
                </a:outerShdw>
              </a:effectLst>
              <a:latin typeface="Arial" charset="0"/>
              <a:ea typeface="+mj-ea"/>
              <a:cs typeface="Arial" charset="0"/>
            </a:rPr>
            <a:t>Inner Setting</a:t>
          </a:r>
        </a:p>
      </dsp:txBody>
      <dsp:txXfrm>
        <a:off x="415145" y="881818"/>
        <a:ext cx="5397008" cy="479482"/>
      </dsp:txXfrm>
    </dsp:sp>
    <dsp:sp modelId="{AFACBFBC-4814-D84E-9752-BA46DDA517BC}">
      <dsp:nvSpPr>
        <dsp:cNvPr id="0" name=""/>
        <dsp:cNvSpPr/>
      </dsp:nvSpPr>
      <dsp:spPr>
        <a:xfrm>
          <a:off x="0" y="1938039"/>
          <a:ext cx="778412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E0342-43AB-FC40-90B8-3AC3E309F83D}">
      <dsp:nvSpPr>
        <dsp:cNvPr id="0" name=""/>
        <dsp:cNvSpPr/>
      </dsp:nvSpPr>
      <dsp:spPr>
        <a:xfrm>
          <a:off x="389206" y="1672359"/>
          <a:ext cx="544888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955" tIns="0" rIns="205955"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effectLst>
                <a:outerShdw blurRad="38100" dist="38100" dir="2700000" algn="tl">
                  <a:srgbClr val="000000">
                    <a:alpha val="43137"/>
                  </a:srgbClr>
                </a:outerShdw>
              </a:effectLst>
              <a:latin typeface="Arial" charset="0"/>
              <a:ea typeface="+mj-ea"/>
              <a:cs typeface="Arial" charset="0"/>
            </a:rPr>
            <a:t>Outer Setting</a:t>
          </a:r>
        </a:p>
      </dsp:txBody>
      <dsp:txXfrm>
        <a:off x="415145" y="1698298"/>
        <a:ext cx="5397008" cy="479482"/>
      </dsp:txXfrm>
    </dsp:sp>
    <dsp:sp modelId="{8D98B60C-ED82-1C43-A90F-4F0721356C4E}">
      <dsp:nvSpPr>
        <dsp:cNvPr id="0" name=""/>
        <dsp:cNvSpPr/>
      </dsp:nvSpPr>
      <dsp:spPr>
        <a:xfrm>
          <a:off x="0" y="2754520"/>
          <a:ext cx="778412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48503-9B79-814E-88D8-F9BF96D88E6E}">
      <dsp:nvSpPr>
        <dsp:cNvPr id="0" name=""/>
        <dsp:cNvSpPr/>
      </dsp:nvSpPr>
      <dsp:spPr>
        <a:xfrm>
          <a:off x="389206" y="2488840"/>
          <a:ext cx="544888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955" tIns="0" rIns="205955"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effectLst>
                <a:outerShdw blurRad="38100" dist="38100" dir="2700000" algn="tl">
                  <a:srgbClr val="000000">
                    <a:alpha val="43137"/>
                  </a:srgbClr>
                </a:outerShdw>
              </a:effectLst>
              <a:latin typeface="Arial" charset="0"/>
              <a:ea typeface="+mj-ea"/>
              <a:cs typeface="Arial" charset="0"/>
            </a:rPr>
            <a:t>Individual Characteristics</a:t>
          </a:r>
        </a:p>
      </dsp:txBody>
      <dsp:txXfrm>
        <a:off x="415145" y="2514779"/>
        <a:ext cx="5397008" cy="479482"/>
      </dsp:txXfrm>
    </dsp:sp>
    <dsp:sp modelId="{E34E4DFA-8330-3F48-8216-04CB3C5BEC0B}">
      <dsp:nvSpPr>
        <dsp:cNvPr id="0" name=""/>
        <dsp:cNvSpPr/>
      </dsp:nvSpPr>
      <dsp:spPr>
        <a:xfrm>
          <a:off x="0" y="3571000"/>
          <a:ext cx="778412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5AD3FC-4432-4D42-ACDA-014B321EED1B}">
      <dsp:nvSpPr>
        <dsp:cNvPr id="0" name=""/>
        <dsp:cNvSpPr/>
      </dsp:nvSpPr>
      <dsp:spPr>
        <a:xfrm>
          <a:off x="389206" y="3305320"/>
          <a:ext cx="544888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955" tIns="0" rIns="205955" bIns="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1"/>
              </a:solidFill>
              <a:effectLst>
                <a:outerShdw blurRad="38100" dist="38100" dir="2700000" algn="tl">
                  <a:srgbClr val="000000">
                    <a:alpha val="43137"/>
                  </a:srgbClr>
                </a:outerShdw>
              </a:effectLst>
              <a:latin typeface="Arial" charset="0"/>
              <a:ea typeface="+mj-ea"/>
              <a:cs typeface="Arial" charset="0"/>
            </a:rPr>
            <a:t>Processes</a:t>
          </a:r>
        </a:p>
      </dsp:txBody>
      <dsp:txXfrm>
        <a:off x="415145" y="3331259"/>
        <a:ext cx="539700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1DBC7977-3A10-4C6D-BDB0-16121CAB2354}" type="datetimeFigureOut">
              <a:rPr lang="en-US"/>
              <a:pPr>
                <a:defRPr/>
              </a:pPr>
              <a:t>1/13/2022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6AF2947-C2E1-4E02-BA88-10B56361E1C5}" type="slidenum">
              <a:rPr lang="en-US"/>
              <a:pPr>
                <a:defRPr/>
              </a:pPr>
              <a:t>‹#›</a:t>
            </a:fld>
            <a:endParaRPr lang="en-US"/>
          </a:p>
        </p:txBody>
      </p:sp>
    </p:spTree>
    <p:extLst>
      <p:ext uri="{BB962C8B-B14F-4D97-AF65-F5344CB8AC3E}">
        <p14:creationId xmlns:p14="http://schemas.microsoft.com/office/powerpoint/2010/main" val="979254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030B582-5604-44BA-92E4-FEEA1896BA9C}" type="datetimeFigureOut">
              <a:rPr lang="en-US"/>
              <a:pPr>
                <a:defRPr/>
              </a:pPr>
              <a:t>1/13/2022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187F84C-A79A-4B69-A811-CA2F9D1E0C81}" type="slidenum">
              <a:rPr lang="en-US"/>
              <a:pPr>
                <a:defRPr/>
              </a:pPr>
              <a:t>‹#›</a:t>
            </a:fld>
            <a:endParaRPr lang="en-US"/>
          </a:p>
        </p:txBody>
      </p:sp>
    </p:spTree>
    <p:extLst>
      <p:ext uri="{BB962C8B-B14F-4D97-AF65-F5344CB8AC3E}">
        <p14:creationId xmlns:p14="http://schemas.microsoft.com/office/powerpoint/2010/main" val="35802098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nlinelibrary.wiley.com/doi/pdf/10.1111/jep.1274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908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CAN SOMEONE PLEASE MAKE THIS SLIDE HAVE THE SAME ITHS FORMAT AS THE OTHER SLIDES? I COULDN'T FIGURE OUT HOW TO DO THAT.</a:t>
            </a:r>
          </a:p>
          <a:p>
            <a:pPr>
              <a:spcBef>
                <a:spcPts val="0"/>
              </a:spcBef>
              <a:spcAft>
                <a:spcPts val="0"/>
              </a:spcAft>
            </a:pPr>
            <a:endParaRPr lang="en-US">
              <a:cs typeface="Arial"/>
            </a:endParaRPr>
          </a:p>
          <a:p>
            <a:pPr>
              <a:spcBef>
                <a:spcPts val="0"/>
              </a:spcBef>
              <a:spcAft>
                <a:spcPts val="0"/>
              </a:spcAft>
            </a:pPr>
            <a:r>
              <a:rPr lang="en-US">
                <a:cs typeface="Arial"/>
              </a:rPr>
              <a:t>ALLISON, IS THIS SLIDE AND THE CONTENT BELOW ENOUGH FOR THE DISSEMINATION SCIENCE SECTION? I HAVE ALSO ADDED A COUPLE OF SLIDES ON DESIGN FOR DISSEMINATION IF YOU WOULD LIKE. THESE ARE NOT ACTUALLY ABOUT DISSEMINATION RESEARCH THOUGH, SO NOT SURE IF YOU WANT TO INCLUDE THEM. BUT D4D IS A GOOD METHODOLOGY ESP FOR EARLIER STAGE TRANSLATIONAL SCIENTISTS. UP TO YOU REGARDING THE NEXT TWO SLIDES. IF YOU DECIDE YOU WANT THE TWO FOLLOWING SLIDES, I’D BE HAPPY TO WRITE SOME NOTES ABOUT THEM.</a:t>
            </a:r>
          </a:p>
          <a:p>
            <a:pPr>
              <a:spcBef>
                <a:spcPts val="0"/>
              </a:spcBef>
              <a:spcAft>
                <a:spcPts val="0"/>
              </a:spcAft>
            </a:pPr>
            <a:endParaRPr lang="en-US"/>
          </a:p>
          <a:p>
            <a:pPr>
              <a:spcBef>
                <a:spcPts val="0"/>
              </a:spcBef>
              <a:spcAft>
                <a:spcPts val="0"/>
              </a:spcAft>
            </a:pPr>
            <a:r>
              <a:rPr lang="en-US"/>
              <a:t>The Model for Dissemination of Research, which integrates the Diffusion of Innovations Theory and Social Marketing Theory with the Mathematical Theory of Communication and the Matrix of Persuasive Communication, includes four key components  of the research translation process: the source, message, audience, and </a:t>
            </a:r>
            <a:r>
              <a:rPr lang="en-US" err="1"/>
              <a:t>chan</a:t>
            </a:r>
            <a:r>
              <a:rPr lang="en-US"/>
              <a:t>- </a:t>
            </a:r>
            <a:r>
              <a:rPr lang="en-US" err="1"/>
              <a:t>nel</a:t>
            </a:r>
            <a:r>
              <a:rPr lang="en-US"/>
              <a:t>. The source includes researchers who generate evidence. The message includes relevant information sent by the source on a topic. The audience includes those receiving the message via the channel. The channel is how the message gets from the source to the audience. A channel could be, for example, scientific publications, academic presentations, community meetings, or policy briefs.</a:t>
            </a:r>
            <a:endParaRPr lang="en-US">
              <a:cs typeface="Arial"/>
            </a:endParaRPr>
          </a:p>
          <a:p>
            <a:pPr>
              <a:spcBef>
                <a:spcPts val="0"/>
              </a:spcBef>
              <a:spcAft>
                <a:spcPts val="0"/>
              </a:spcAft>
            </a:pPr>
            <a:endParaRPr lang="en-US"/>
          </a:p>
          <a:p>
            <a:pPr>
              <a:spcBef>
                <a:spcPts val="0"/>
              </a:spcBef>
              <a:spcAft>
                <a:spcPts val="0"/>
              </a:spcAft>
            </a:pPr>
            <a:r>
              <a:rPr lang="en-US"/>
              <a:t>The question "Is the combination of academic publication and scientific conference presentation more effective than either one alone when increasing awareness of a new mouse model among research </a:t>
            </a:r>
            <a:r>
              <a:rPr lang="en-US" err="1"/>
              <a:t>colleauges</a:t>
            </a:r>
            <a:r>
              <a:rPr lang="en-US"/>
              <a:t>?" Is researching two different channels of dissemination.</a:t>
            </a:r>
            <a:endParaRPr lang="en-US">
              <a:cs typeface="Arial"/>
            </a:endParaRPr>
          </a:p>
          <a:p>
            <a:pPr>
              <a:spcBef>
                <a:spcPts val="0"/>
              </a:spcBef>
              <a:spcAft>
                <a:spcPts val="0"/>
              </a:spcAft>
            </a:pPr>
            <a:endParaRPr lang="en-US">
              <a:latin typeface="+mn-lt"/>
              <a:cs typeface="Arial"/>
            </a:endParaRPr>
          </a:p>
          <a:p>
            <a:pPr>
              <a:spcBef>
                <a:spcPts val="0"/>
              </a:spcBef>
              <a:spcAft>
                <a:spcPts val="0"/>
              </a:spcAft>
            </a:pPr>
            <a:r>
              <a:rPr lang="en-US">
                <a:latin typeface="+mn-lt"/>
                <a:cs typeface="Arial"/>
              </a:rPr>
              <a:t>The question "</a:t>
            </a:r>
            <a:r>
              <a:rPr lang="en-US"/>
              <a:t>How does use of the design for dissemination model change the design of new interventions?" Is researching the researcher's (or source's) use of a model for designing a new intervention (e.g., new device, a behavioral intervention).</a:t>
            </a:r>
            <a:endParaRPr lang="en-US">
              <a:cs typeface="Arial"/>
            </a:endParaRP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14</a:t>
            </a:fld>
            <a:endParaRPr lang="en-US"/>
          </a:p>
        </p:txBody>
      </p:sp>
    </p:spTree>
    <p:extLst>
      <p:ext uri="{BB962C8B-B14F-4D97-AF65-F5344CB8AC3E}">
        <p14:creationId xmlns:p14="http://schemas.microsoft.com/office/powerpoint/2010/main" val="81514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15</a:t>
            </a:fld>
            <a:endParaRPr lang="en-US"/>
          </a:p>
        </p:txBody>
      </p:sp>
    </p:spTree>
    <p:extLst>
      <p:ext uri="{BB962C8B-B14F-4D97-AF65-F5344CB8AC3E}">
        <p14:creationId xmlns:p14="http://schemas.microsoft.com/office/powerpoint/2010/main" val="389738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16</a:t>
            </a:fld>
            <a:endParaRPr lang="en-US"/>
          </a:p>
        </p:txBody>
      </p:sp>
    </p:spTree>
    <p:extLst>
      <p:ext uri="{BB962C8B-B14F-4D97-AF65-F5344CB8AC3E}">
        <p14:creationId xmlns:p14="http://schemas.microsoft.com/office/powerpoint/2010/main" val="2642296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Implementation science takes it a step further to conduct rigorous trials on how can we improve the adoption and actual use of research results at the point of care.</a:t>
            </a:r>
          </a:p>
          <a:p>
            <a:r>
              <a:rPr lang="en-US"/>
              <a:t>Here are a couple of examples of implementation science research questions. For each of these questions, it is possible to develop a testable hypothesis and design a rigorous study to test each hypothesis</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17</a:t>
            </a:fld>
            <a:endParaRPr lang="en-US"/>
          </a:p>
        </p:txBody>
      </p:sp>
    </p:spTree>
    <p:extLst>
      <p:ext uri="{BB962C8B-B14F-4D97-AF65-F5344CB8AC3E}">
        <p14:creationId xmlns:p14="http://schemas.microsoft.com/office/powerpoint/2010/main" val="4069271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Perhaps the godfather of D&amp;I Science, Everett Rodgers developed his Diffusion of Innovation theory when he studied how the Agricultural Extension Service and farmers interacted to adopt new more effective farming practices when the U.S. was recovering from the Dust Bowl &amp; the Great Depression.</a:t>
            </a:r>
          </a:p>
          <a:p>
            <a:pPr marL="171450" indent="-171450">
              <a:buFont typeface="Arial" panose="020B0604020202020204" pitchFamily="34" charset="0"/>
              <a:buChar char="•"/>
            </a:pPr>
            <a:r>
              <a:rPr lang="en-US"/>
              <a:t>He demonstrated that farmers fall into groups based on their willingness to adopt a new practice: innovators, early adopters, etc.</a:t>
            </a:r>
          </a:p>
          <a:p>
            <a:pPr marL="171450" indent="-171450">
              <a:buFont typeface="Arial" panose="020B0604020202020204" pitchFamily="34" charset="0"/>
              <a:buChar char="•"/>
            </a:pPr>
            <a:r>
              <a:rPr lang="en-US"/>
              <a:t>He also described characteristics of the intervention/innovation that tended to predict whether or not a farmer was willing to adopt:</a:t>
            </a:r>
          </a:p>
          <a:p>
            <a:pPr marL="628650" lvl="1" indent="-171450">
              <a:buFont typeface="Arial" panose="020B0604020202020204" pitchFamily="34" charset="0"/>
              <a:buChar char="•"/>
            </a:pPr>
            <a:r>
              <a:rPr lang="en-US"/>
              <a:t>Is it perceived as a significant improvement over prior practices? [relative advantage]</a:t>
            </a:r>
          </a:p>
          <a:p>
            <a:pPr marL="628650" lvl="1" indent="-171450">
              <a:buFont typeface="Arial" panose="020B0604020202020204" pitchFamily="34" charset="0"/>
              <a:buChar char="•"/>
            </a:pPr>
            <a:r>
              <a:rPr lang="en-US"/>
              <a:t>Is it compatible with the setting and resources available?</a:t>
            </a:r>
          </a:p>
          <a:p>
            <a:pPr marL="628650" lvl="1" indent="-171450">
              <a:buFont typeface="Arial" panose="020B0604020202020204" pitchFamily="34" charset="0"/>
              <a:buChar char="•"/>
            </a:pPr>
            <a:r>
              <a:rPr lang="en-US"/>
              <a:t>How complex is it to implement?</a:t>
            </a:r>
          </a:p>
          <a:p>
            <a:pPr marL="628650" lvl="1" indent="-171450">
              <a:buFont typeface="Arial" panose="020B0604020202020204" pitchFamily="34" charset="0"/>
              <a:buChar char="•"/>
            </a:pPr>
            <a:r>
              <a:rPr lang="en-US"/>
              <a:t>Can the farmer test it in a small way without fully committing to it?</a:t>
            </a:r>
          </a:p>
          <a:p>
            <a:pPr marL="628650" lvl="1" indent="-171450">
              <a:buFont typeface="Arial" panose="020B0604020202020204" pitchFamily="34" charset="0"/>
              <a:buChar char="•"/>
            </a:pPr>
            <a:r>
              <a:rPr lang="en-US"/>
              <a:t>Can the farmer clearly observe it being implemented on another farm like theirs?</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18</a:t>
            </a:fld>
            <a:endParaRPr lang="en-US"/>
          </a:p>
        </p:txBody>
      </p:sp>
    </p:spTree>
    <p:extLst>
      <p:ext uri="{BB962C8B-B14F-4D97-AF65-F5344CB8AC3E}">
        <p14:creationId xmlns:p14="http://schemas.microsoft.com/office/powerpoint/2010/main" val="131482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More recently, an attempt has been made to consolidate the many theories and frameworks that help us understand the process of implementation into one over-arching framework: the CFIR. This was a big advancement in the field as there were a rapidly growing number of proposed theories and frameworks that overlapped. As with any field of science, agreeing on a theoretical basis to guide your research is critical.</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19</a:t>
            </a:fld>
            <a:endParaRPr lang="en-US"/>
          </a:p>
        </p:txBody>
      </p:sp>
    </p:spTree>
    <p:extLst>
      <p:ext uri="{BB962C8B-B14F-4D97-AF65-F5344CB8AC3E}">
        <p14:creationId xmlns:p14="http://schemas.microsoft.com/office/powerpoint/2010/main" val="219562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framework posits five domains that influence successful implementation:</a:t>
            </a:r>
          </a:p>
          <a:p>
            <a:pPr marL="628650" lvl="1" indent="-171450">
              <a:buFont typeface="Arial" panose="020B0604020202020204" pitchFamily="34" charset="0"/>
              <a:buChar char="•"/>
            </a:pPr>
            <a:r>
              <a:rPr lang="en-US"/>
              <a:t>The intervention itself</a:t>
            </a:r>
          </a:p>
          <a:p>
            <a:pPr marL="628650" lvl="1" indent="-171450">
              <a:buFont typeface="Arial" panose="020B0604020202020204" pitchFamily="34" charset="0"/>
              <a:buChar char="•"/>
            </a:pPr>
            <a:r>
              <a:rPr lang="en-US"/>
              <a:t>The outer setting in which the system is embedded</a:t>
            </a:r>
          </a:p>
          <a:p>
            <a:pPr marL="628650" lvl="1" indent="-171450">
              <a:buFont typeface="Arial" panose="020B0604020202020204" pitchFamily="34" charset="0"/>
              <a:buChar char="•"/>
            </a:pPr>
            <a:r>
              <a:rPr lang="en-US"/>
              <a:t>The inner setting of where the intervention is meant to be used</a:t>
            </a:r>
          </a:p>
          <a:p>
            <a:pPr marL="628650" lvl="1" indent="-171450">
              <a:buFont typeface="Arial" panose="020B0604020202020204" pitchFamily="34" charset="0"/>
              <a:buChar char="•"/>
            </a:pPr>
            <a:r>
              <a:rPr lang="en-US"/>
              <a:t>Individuals involved in implementing the intervention (stakeholders)</a:t>
            </a:r>
          </a:p>
          <a:p>
            <a:pPr marL="628650" lvl="1" indent="-171450">
              <a:buFont typeface="Arial" panose="020B0604020202020204" pitchFamily="34" charset="0"/>
              <a:buChar char="•"/>
            </a:pPr>
            <a:r>
              <a:rPr lang="en-US"/>
              <a:t>The processes used to support implementation</a:t>
            </a:r>
          </a:p>
          <a:p>
            <a:pPr marL="171450" lvl="0" indent="-171450">
              <a:buFont typeface="Arial" panose="020B0604020202020204" pitchFamily="34" charset="0"/>
              <a:buChar char="•"/>
            </a:pPr>
            <a:r>
              <a:rPr lang="en-US"/>
              <a:t>Note the “fit” of the intervention on the left-hand side and compare it to the right-hand side of this figure. The framework proposes that all evidence-based interventions have a core set of components without which the intervention will not improve health care outcomes, and an peripheral set of components that can be adapted to better fit with the specific setting where the intervention is implemented.</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20</a:t>
            </a:fld>
            <a:endParaRPr lang="en-US"/>
          </a:p>
        </p:txBody>
      </p:sp>
    </p:spTree>
    <p:extLst>
      <p:ext uri="{BB962C8B-B14F-4D97-AF65-F5344CB8AC3E}">
        <p14:creationId xmlns:p14="http://schemas.microsoft.com/office/powerpoint/2010/main" val="414326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So let’s talk in more detail about each area of this framework…</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21</a:t>
            </a:fld>
            <a:endParaRPr lang="en-US"/>
          </a:p>
        </p:txBody>
      </p:sp>
    </p:spTree>
    <p:extLst>
      <p:ext uri="{BB962C8B-B14F-4D97-AF65-F5344CB8AC3E}">
        <p14:creationId xmlns:p14="http://schemas.microsoft.com/office/powerpoint/2010/main" val="309391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group to give an example of an attribute of a health care intervention</a:t>
            </a:r>
          </a:p>
          <a:p>
            <a:endParaRPr lang="en-US"/>
          </a:p>
          <a:p>
            <a:r>
              <a:rPr lang="en-US"/>
              <a:t>Example: The new COVID vaccine (attribute is that it requires 2 doses)</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22</a:t>
            </a:fld>
            <a:endParaRPr lang="en-US"/>
          </a:p>
        </p:txBody>
      </p:sp>
    </p:spTree>
    <p:extLst>
      <p:ext uri="{BB962C8B-B14F-4D97-AF65-F5344CB8AC3E}">
        <p14:creationId xmlns:p14="http://schemas.microsoft.com/office/powerpoint/2010/main" val="247212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group to give an example of characteristics of the inner setting where care is delivered that might impact successful implementation</a:t>
            </a:r>
          </a:p>
          <a:p>
            <a:endParaRPr lang="en-US"/>
          </a:p>
          <a:p>
            <a:r>
              <a:rPr lang="en-US"/>
              <a:t>Example: The new COVID vaccine (dose the setting have appropriate cold storage for the vaccine)</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23</a:t>
            </a:fld>
            <a:endParaRPr lang="en-US"/>
          </a:p>
        </p:txBody>
      </p:sp>
    </p:spTree>
    <p:extLst>
      <p:ext uri="{BB962C8B-B14F-4D97-AF65-F5344CB8AC3E}">
        <p14:creationId xmlns:p14="http://schemas.microsoft.com/office/powerpoint/2010/main" val="386067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Here is what we will cover today, this is our “Roadmap”</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a:t>
            </a:fld>
            <a:endParaRPr lang="en-US"/>
          </a:p>
        </p:txBody>
      </p:sp>
    </p:spTree>
    <p:extLst>
      <p:ext uri="{BB962C8B-B14F-4D97-AF65-F5344CB8AC3E}">
        <p14:creationId xmlns:p14="http://schemas.microsoft.com/office/powerpoint/2010/main" val="853590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group to give an example of how the outer setting surrounding where care is delivered might impact successful implementation</a:t>
            </a:r>
          </a:p>
          <a:p>
            <a:endParaRPr lang="en-US"/>
          </a:p>
          <a:p>
            <a:r>
              <a:rPr lang="en-US"/>
              <a:t>Example: The new COVID vaccine (the State Department of Health dictates stages of who is eligible at any given time)</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24</a:t>
            </a:fld>
            <a:endParaRPr lang="en-US"/>
          </a:p>
        </p:txBody>
      </p:sp>
    </p:spTree>
    <p:extLst>
      <p:ext uri="{BB962C8B-B14F-4D97-AF65-F5344CB8AC3E}">
        <p14:creationId xmlns:p14="http://schemas.microsoft.com/office/powerpoint/2010/main" val="3013129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group to give an example of an attribute of individuals within the health care setting that influence successful implementation</a:t>
            </a:r>
          </a:p>
          <a:p>
            <a:endParaRPr lang="en-US"/>
          </a:p>
          <a:p>
            <a:r>
              <a:rPr lang="en-US"/>
              <a:t>Example: The new COVID vaccine (clinic staff beliefs influence if they encourage patients to get the vaccine)</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25</a:t>
            </a:fld>
            <a:endParaRPr lang="en-US"/>
          </a:p>
        </p:txBody>
      </p:sp>
    </p:spTree>
    <p:extLst>
      <p:ext uri="{BB962C8B-B14F-4D97-AF65-F5344CB8AC3E}">
        <p14:creationId xmlns:p14="http://schemas.microsoft.com/office/powerpoint/2010/main" val="428696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 group to give an example of how the implementation process impacts success</a:t>
            </a:r>
          </a:p>
          <a:p>
            <a:endParaRPr lang="en-US"/>
          </a:p>
          <a:p>
            <a:r>
              <a:rPr lang="en-US"/>
              <a:t>Example: The new COVID vaccine (audit and feedback provide information about inequity of who is receiving the vaccine)</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26</a:t>
            </a:fld>
            <a:endParaRPr lang="en-US"/>
          </a:p>
        </p:txBody>
      </p:sp>
    </p:spTree>
    <p:extLst>
      <p:ext uri="{BB962C8B-B14F-4D97-AF65-F5344CB8AC3E}">
        <p14:creationId xmlns:p14="http://schemas.microsoft.com/office/powerpoint/2010/main" val="380935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it is your turn, we will further explore this new diabetes </a:t>
            </a:r>
            <a:r>
              <a:rPr lang="en-US" err="1"/>
              <a:t>treratment</a:t>
            </a:r>
            <a:r>
              <a:rPr lang="en-US"/>
              <a:t>, its characteristics, the settings where it might be administered, and the external environment surrounding treatment to understand how implementation science is relevant.</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27</a:t>
            </a:fld>
            <a:endParaRPr lang="en-US"/>
          </a:p>
        </p:txBody>
      </p:sp>
    </p:spTree>
    <p:extLst>
      <p:ext uri="{BB962C8B-B14F-4D97-AF65-F5344CB8AC3E}">
        <p14:creationId xmlns:p14="http://schemas.microsoft.com/office/powerpoint/2010/main" val="1662504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Divide the class into four small groups, one for each CFIR construct</a:t>
            </a:r>
          </a:p>
          <a:p>
            <a:r>
              <a:rPr lang="en-US"/>
              <a:t>Each group has a construct specific worksheet to complete</a:t>
            </a:r>
          </a:p>
          <a:p>
            <a:r>
              <a:rPr lang="en-US"/>
              <a:t>Ask each group to identify one individual who will report back to the class</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28</a:t>
            </a:fld>
            <a:endParaRPr lang="en-US"/>
          </a:p>
        </p:txBody>
      </p:sp>
    </p:spTree>
    <p:extLst>
      <p:ext uri="{BB962C8B-B14F-4D97-AF65-F5344CB8AC3E}">
        <p14:creationId xmlns:p14="http://schemas.microsoft.com/office/powerpoint/2010/main" val="3650342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Reconvene the small groups and ask them these questions.</a:t>
            </a:r>
          </a:p>
          <a:p>
            <a:r>
              <a:rPr lang="en-US"/>
              <a:t>Pay particular attention and point out to the class how difficult it is to talk about just one CFIR construct without mentioning others. This illustrates how these constructs are “inter-dependent” and how interventions to successfully implement are usually multi-component.</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29</a:t>
            </a:fld>
            <a:endParaRPr lang="en-US"/>
          </a:p>
        </p:txBody>
      </p:sp>
    </p:spTree>
    <p:extLst>
      <p:ext uri="{BB962C8B-B14F-4D97-AF65-F5344CB8AC3E}">
        <p14:creationId xmlns:p14="http://schemas.microsoft.com/office/powerpoint/2010/main" val="2388286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Here is what we will cover in our next class</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30</a:t>
            </a:fld>
            <a:endParaRPr lang="en-US"/>
          </a:p>
        </p:txBody>
      </p:sp>
    </p:spTree>
    <p:extLst>
      <p:ext uri="{BB962C8B-B14F-4D97-AF65-F5344CB8AC3E}">
        <p14:creationId xmlns:p14="http://schemas.microsoft.com/office/powerpoint/2010/main" val="188393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And just a sneak peek at what we will cover in our next class…</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4</a:t>
            </a:fld>
            <a:endParaRPr lang="en-US"/>
          </a:p>
        </p:txBody>
      </p:sp>
    </p:spTree>
    <p:extLst>
      <p:ext uri="{BB962C8B-B14F-4D97-AF65-F5344CB8AC3E}">
        <p14:creationId xmlns:p14="http://schemas.microsoft.com/office/powerpoint/2010/main" val="300364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It’s important to place dissemination and implementation science within the larger framework of translational science.</a:t>
            </a:r>
          </a:p>
          <a:p>
            <a:pPr marL="171450" indent="-171450">
              <a:buFont typeface="Arial" panose="020B0604020202020204" pitchFamily="34" charset="0"/>
              <a:buChar char="•"/>
            </a:pPr>
            <a:r>
              <a:rPr lang="en-US"/>
              <a:t>Translational science is traditionally divided into phases of work: from basic bench science to  human application, into clinical practice and sometimes into population health </a:t>
            </a:r>
          </a:p>
          <a:p>
            <a:pPr marL="171450" indent="-171450">
              <a:buFont typeface="Arial" panose="020B0604020202020204" pitchFamily="34" charset="0"/>
              <a:buChar char="•"/>
            </a:pPr>
            <a:r>
              <a:rPr lang="en-US"/>
              <a:t>Dissemination and Implementation Science is relevant to both the T3 and T4 phases of this translational research spectrum because it addresses the need to get research findings into clinical practice AND make sure that populations who can benefit from the research are reached.</a:t>
            </a:r>
          </a:p>
          <a:p>
            <a:pPr marL="171450" indent="-171450">
              <a:buFont typeface="Arial" panose="020B0604020202020204" pitchFamily="34" charset="0"/>
              <a:buChar char="•"/>
            </a:pPr>
            <a:r>
              <a:rPr lang="en-US"/>
              <a:t>Where along this translational spectrum do you think D&amp;I science might be applicable (foreshadowing Day 2!)</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8</a:t>
            </a:fld>
            <a:endParaRPr lang="en-US"/>
          </a:p>
        </p:txBody>
      </p:sp>
    </p:spTree>
    <p:extLst>
      <p:ext uri="{BB962C8B-B14F-4D97-AF65-F5344CB8AC3E}">
        <p14:creationId xmlns:p14="http://schemas.microsoft.com/office/powerpoint/2010/main" val="11814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For this later phase of translational research, the work is typically thought of as a continuum:</a:t>
            </a:r>
          </a:p>
          <a:p>
            <a:pPr marL="171450" indent="-171450">
              <a:buFont typeface="Arial" panose="020B0604020202020204" pitchFamily="34" charset="0"/>
              <a:buChar char="•"/>
            </a:pPr>
            <a:r>
              <a:rPr lang="en-US"/>
              <a:t>Passive Diffusion: can you give an example?</a:t>
            </a:r>
          </a:p>
          <a:p>
            <a:pPr marL="171450" indent="-171450">
              <a:buFont typeface="Arial" panose="020B0604020202020204" pitchFamily="34" charset="0"/>
              <a:buChar char="•"/>
            </a:pPr>
            <a:r>
              <a:rPr lang="en-US"/>
              <a:t>Active Dissemination: can you give an example?</a:t>
            </a:r>
          </a:p>
          <a:p>
            <a:pPr marL="171450" indent="-171450">
              <a:buFont typeface="Arial" panose="020B0604020202020204" pitchFamily="34" charset="0"/>
              <a:buChar char="•"/>
            </a:pPr>
            <a:r>
              <a:rPr lang="en-US"/>
              <a:t>Implementation: can you give an example?</a:t>
            </a:r>
          </a:p>
          <a:p>
            <a:pPr marL="171450" indent="-171450">
              <a:buFont typeface="Arial" panose="020B0604020202020204" pitchFamily="34" charset="0"/>
              <a:buChar char="•"/>
            </a:pPr>
            <a:endParaRPr lang="en-US">
              <a:cs typeface="Arial"/>
            </a:endParaRPr>
          </a:p>
          <a:p>
            <a:pPr marL="171450" indent="-171450">
              <a:buFont typeface="Arial" panose="020B0604020202020204" pitchFamily="34" charset="0"/>
              <a:buChar char="•"/>
            </a:pPr>
            <a:r>
              <a:rPr lang="en-US">
                <a:cs typeface="Arial"/>
              </a:rPr>
              <a:t>LMB: In dissemination, will the use of the term "practices" be clear? Or should we use the term interventions? In the literature it says: "an active approach to spreading evidence-based interventions to a target audience via determined channels using planned strategies." Attributed to the first reference in this paper: </a:t>
            </a:r>
            <a:r>
              <a:rPr lang="en-US">
                <a:hlinkClick r:id="rId3"/>
              </a:rPr>
              <a:t>https://onlinelibrary.wiley.com/doi/pdf/10.1111/jep.12741</a:t>
            </a:r>
            <a:endParaRPr lang="en-US">
              <a:cs typeface="Arial"/>
              <a:hlinkClick r:id="rId3"/>
            </a:endParaRPr>
          </a:p>
          <a:p>
            <a:pPr marL="171450" indent="-171450">
              <a:buFont typeface="Arial" panose="020B0604020202020204" pitchFamily="34" charset="0"/>
              <a:buChar char="•"/>
            </a:pPr>
            <a:endParaRPr lang="en-US">
              <a:cs typeface="Arial"/>
            </a:endParaRPr>
          </a:p>
          <a:p>
            <a:pPr marL="171450" indent="-171450">
              <a:buFont typeface="Arial" panose="020B0604020202020204" pitchFamily="34" charset="0"/>
              <a:buChar char="•"/>
            </a:pPr>
            <a:r>
              <a:rPr lang="en-US">
                <a:cs typeface="Arial"/>
              </a:rPr>
              <a:t>LMB: Also, these definitions are for applied diffusion, dissemination, and implementation rather than research. You probably address this in what you are saying.</a:t>
            </a:r>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9</a:t>
            </a:fld>
            <a:endParaRPr lang="en-US"/>
          </a:p>
        </p:txBody>
      </p:sp>
    </p:spTree>
    <p:extLst>
      <p:ext uri="{BB962C8B-B14F-4D97-AF65-F5344CB8AC3E}">
        <p14:creationId xmlns:p14="http://schemas.microsoft.com/office/powerpoint/2010/main" val="233405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Extensive research over the past 10-20 years has documented significant delays and timelines from the creation of new knowledge and evidence to its widespread use. These evaluations consistently show a 17-year gap from publication of findings to widespread use in clinical practice. </a:t>
            </a:r>
          </a:p>
          <a:p>
            <a:pPr marL="171450" indent="-171450">
              <a:buFont typeface="Arial" panose="020B0604020202020204" pitchFamily="34" charset="0"/>
              <a:buChar char="•"/>
            </a:pPr>
            <a:r>
              <a:rPr lang="en-US"/>
              <a:t>Moreover, evaluations of widespread use of knowledge that has a strong evidence-base shows poor uptake and inconsistent application of knowledge to patient care. </a:t>
            </a:r>
          </a:p>
          <a:p>
            <a:pPr marL="171450" indent="-171450">
              <a:buFont typeface="Arial" panose="020B0604020202020204" pitchFamily="34" charset="0"/>
              <a:buChar char="•"/>
            </a:pPr>
            <a:r>
              <a:rPr lang="en-US"/>
              <a:t>Evaluations of multiple organizations efforts to implement a change in how care is delivered reveal that two-thirds of these efforts are unsuccessful</a:t>
            </a:r>
          </a:p>
          <a:p>
            <a:endParaRPr lang="en-US"/>
          </a:p>
        </p:txBody>
      </p:sp>
      <p:sp>
        <p:nvSpPr>
          <p:cNvPr id="4" name="Slide Number Placeholder 3"/>
          <p:cNvSpPr>
            <a:spLocks noGrp="1"/>
          </p:cNvSpPr>
          <p:nvPr>
            <p:ph type="sldNum" sz="quarter" idx="5"/>
          </p:nvPr>
        </p:nvSpPr>
        <p:spPr/>
        <p:txBody>
          <a:bodyPr/>
          <a:lstStyle/>
          <a:p>
            <a:pPr>
              <a:defRPr/>
            </a:pPr>
            <a:fld id="{6187F84C-A79A-4B69-A811-CA2F9D1E0C81}" type="slidenum">
              <a:rPr lang="en-US" smtClean="0"/>
              <a:pPr>
                <a:defRPr/>
              </a:pPr>
              <a:t>10</a:t>
            </a:fld>
            <a:endParaRPr lang="en-US"/>
          </a:p>
        </p:txBody>
      </p:sp>
    </p:spTree>
    <p:extLst>
      <p:ext uri="{BB962C8B-B14F-4D97-AF65-F5344CB8AC3E}">
        <p14:creationId xmlns:p14="http://schemas.microsoft.com/office/powerpoint/2010/main" val="227437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These failures to successfully translate research into practice has practical consequences for patients across the United States</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11</a:t>
            </a:fld>
            <a:endParaRPr lang="en-US"/>
          </a:p>
        </p:txBody>
      </p:sp>
    </p:spTree>
    <p:extLst>
      <p:ext uri="{BB962C8B-B14F-4D97-AF65-F5344CB8AC3E}">
        <p14:creationId xmlns:p14="http://schemas.microsoft.com/office/powerpoint/2010/main" val="117507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Now its your turn, in your field of healthcare, can you give an example of this gap between what we know is effective and care that is actually delivered?</a:t>
            </a: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12</a:t>
            </a:fld>
            <a:endParaRPr lang="en-US"/>
          </a:p>
        </p:txBody>
      </p:sp>
    </p:spTree>
    <p:extLst>
      <p:ext uri="{BB962C8B-B14F-4D97-AF65-F5344CB8AC3E}">
        <p14:creationId xmlns:p14="http://schemas.microsoft.com/office/powerpoint/2010/main" val="99163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Believe it or not, there is actually a field of scientific study that is beginning to address how we can overcome translational research barriers</a:t>
            </a:r>
          </a:p>
          <a:p>
            <a:r>
              <a:rPr lang="en-US"/>
              <a:t>Dissemination science addresses questions related to how can we improve the active spread and awareness of new knowledge</a:t>
            </a:r>
          </a:p>
          <a:p>
            <a:r>
              <a:rPr lang="en-US"/>
              <a:t>Here are two examples of research questions related to dissemination:</a:t>
            </a:r>
            <a:endParaRPr lang="en-US">
              <a:cs typeface="Arial"/>
            </a:endParaRPr>
          </a:p>
          <a:p>
            <a:endParaRPr lang="en-US"/>
          </a:p>
        </p:txBody>
      </p:sp>
      <p:sp>
        <p:nvSpPr>
          <p:cNvPr id="4" name="Slide Number Placeholder 3"/>
          <p:cNvSpPr>
            <a:spLocks noGrp="1"/>
          </p:cNvSpPr>
          <p:nvPr>
            <p:ph type="sldNum" sz="quarter" idx="10"/>
          </p:nvPr>
        </p:nvSpPr>
        <p:spPr/>
        <p:txBody>
          <a:bodyPr/>
          <a:lstStyle/>
          <a:p>
            <a:pPr>
              <a:defRPr/>
            </a:pPr>
            <a:fld id="{6187F84C-A79A-4B69-A811-CA2F9D1E0C81}" type="slidenum">
              <a:rPr lang="en-US" smtClean="0"/>
              <a:pPr>
                <a:defRPr/>
              </a:pPr>
              <a:t>13</a:t>
            </a:fld>
            <a:endParaRPr lang="en-US"/>
          </a:p>
        </p:txBody>
      </p:sp>
    </p:spTree>
    <p:extLst>
      <p:ext uri="{BB962C8B-B14F-4D97-AF65-F5344CB8AC3E}">
        <p14:creationId xmlns:p14="http://schemas.microsoft.com/office/powerpoint/2010/main" val="87260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9780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28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4852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89445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p>
            <a:r>
              <a:rPr lang="en-US"/>
              <a:t>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9022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Gradient">
    <p:spTree>
      <p:nvGrpSpPr>
        <p:cNvPr id="1" name=""/>
        <p:cNvGrpSpPr/>
        <p:nvPr/>
      </p:nvGrpSpPr>
      <p:grpSpPr>
        <a:xfrm>
          <a:off x="0" y="0"/>
          <a:ext cx="0" cy="0"/>
          <a:chOff x="0" y="0"/>
          <a:chExt cx="0" cy="0"/>
        </a:xfrm>
      </p:grpSpPr>
      <p:sp>
        <p:nvSpPr>
          <p:cNvPr id="16" name="Title 1"/>
          <p:cNvSpPr>
            <a:spLocks noGrp="1"/>
          </p:cNvSpPr>
          <p:nvPr>
            <p:ph type="title"/>
          </p:nvPr>
        </p:nvSpPr>
        <p:spPr>
          <a:xfrm>
            <a:off x="385763" y="307975"/>
            <a:ext cx="7113587" cy="1023938"/>
          </a:xfrm>
        </p:spPr>
        <p:txBody>
          <a:bodyPr/>
          <a:lstStyle/>
          <a:p>
            <a:r>
              <a:rPr lang="en-US"/>
              <a:t>Click to edit Master title style</a:t>
            </a:r>
          </a:p>
        </p:txBody>
      </p:sp>
    </p:spTree>
    <p:extLst>
      <p:ext uri="{BB962C8B-B14F-4D97-AF65-F5344CB8AC3E}">
        <p14:creationId xmlns:p14="http://schemas.microsoft.com/office/powerpoint/2010/main" val="37580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7994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06290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18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0460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extLst>
      <p:ext uri="{BB962C8B-B14F-4D97-AF65-F5344CB8AC3E}">
        <p14:creationId xmlns:p14="http://schemas.microsoft.com/office/powerpoint/2010/main" val="142095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96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53CDEE-1AF8-41ED-B313-C4D56391D39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236664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3CDEE-1AF8-41ED-B313-C4D56391D39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088861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53CDEE-1AF8-41ED-B313-C4D56391D39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1732414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3CDEE-1AF8-41ED-B313-C4D56391D39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2867186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53CDEE-1AF8-41ED-B313-C4D56391D39E}"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78935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53CDEE-1AF8-41ED-B313-C4D56391D39E}"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2532315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3CDEE-1AF8-41ED-B313-C4D56391D39E}"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919434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53CDEE-1AF8-41ED-B313-C4D56391D39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869600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53CDEE-1AF8-41ED-B313-C4D56391D39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2945709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3CDEE-1AF8-41ED-B313-C4D56391D39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54331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4548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3CDEE-1AF8-41ED-B313-C4D56391D39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A7F7E-9053-498C-A2A5-C5570614A901}" type="slidenum">
              <a:rPr lang="en-US" smtClean="0"/>
              <a:t>‹#›</a:t>
            </a:fld>
            <a:endParaRPr lang="en-US"/>
          </a:p>
        </p:txBody>
      </p:sp>
    </p:spTree>
    <p:extLst>
      <p:ext uri="{BB962C8B-B14F-4D97-AF65-F5344CB8AC3E}">
        <p14:creationId xmlns:p14="http://schemas.microsoft.com/office/powerpoint/2010/main" val="306650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24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effectLst>
                  <a:outerShdw blurRad="38100" dist="38100" dir="2700000" algn="tl">
                    <a:srgbClr val="000000">
                      <a:alpha val="43137"/>
                    </a:srgbClr>
                  </a:outerShdw>
                </a:effectLst>
              </a:defRPr>
            </a:lvl1p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58435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sp>
        <p:nvSpPr>
          <p:cNvPr id="14" name="Title 1"/>
          <p:cNvSpPr>
            <a:spLocks noGrp="1"/>
          </p:cNvSpPr>
          <p:nvPr>
            <p:ph type="title"/>
          </p:nvPr>
        </p:nvSpPr>
        <p:spPr>
          <a:xfrm>
            <a:off x="371475" y="290513"/>
            <a:ext cx="6400800"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3"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17593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Gradient">
    <p:spTree>
      <p:nvGrpSpPr>
        <p:cNvPr id="1" name=""/>
        <p:cNvGrpSpPr/>
        <p:nvPr/>
      </p:nvGrpSpPr>
      <p:grpSpPr>
        <a:xfrm>
          <a:off x="0" y="0"/>
          <a:ext cx="0" cy="0"/>
          <a:chOff x="0" y="0"/>
          <a:chExt cx="0" cy="0"/>
        </a:xfrm>
      </p:grpSpPr>
      <p:sp>
        <p:nvSpPr>
          <p:cNvPr id="16" name="Title 1"/>
          <p:cNvSpPr>
            <a:spLocks noGrp="1"/>
          </p:cNvSpPr>
          <p:nvPr>
            <p:ph type="title"/>
          </p:nvPr>
        </p:nvSpPr>
        <p:spPr>
          <a:xfrm>
            <a:off x="371475" y="290513"/>
            <a:ext cx="6402025" cy="939800"/>
          </a:xfr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19" name="Content Placeholder 2"/>
          <p:cNvSpPr>
            <a:spLocks noGrp="1"/>
          </p:cNvSpPr>
          <p:nvPr>
            <p:ph idx="1"/>
          </p:nvPr>
        </p:nvSpPr>
        <p:spPr>
          <a:xfrm>
            <a:off x="371475" y="1595438"/>
            <a:ext cx="6403975" cy="4267200"/>
          </a:xfrm>
        </p:spPr>
        <p:txBody>
          <a:bodyPr/>
          <a:lstStyle>
            <a:lvl1pPr>
              <a:spcAft>
                <a:spcPts val="1000"/>
              </a:spcAft>
              <a:defRPr/>
            </a:lvl1pPr>
            <a:lvl2pPr>
              <a:spcAft>
                <a:spcPts val="800"/>
              </a:spcAft>
              <a:defRPr/>
            </a:lvl2pPr>
            <a:lvl3pPr>
              <a:spcAft>
                <a:spcPts val="600"/>
              </a:spcAft>
              <a:defRPr/>
            </a:lvl3pPr>
            <a:lvl4pPr>
              <a:spcAft>
                <a:spcPts val="600"/>
              </a:spcAft>
              <a:defRPr/>
            </a:lvl4pPr>
            <a:lvl5pPr>
              <a:spcAft>
                <a:spcPts val="400"/>
              </a:spcAft>
              <a:defRPr/>
            </a:lvl5pPr>
            <a:lvl6pPr>
              <a:spcAft>
                <a:spcPts val="400"/>
              </a:spcAft>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8"/>
          <p:cNvSpPr>
            <a:spLocks noGrp="1"/>
          </p:cNvSpPr>
          <p:nvPr>
            <p:ph type="body" sz="quarter" idx="10"/>
          </p:nvPr>
        </p:nvSpPr>
        <p:spPr>
          <a:xfrm>
            <a:off x="371475" y="1230313"/>
            <a:ext cx="6400800" cy="365125"/>
          </a:xfrm>
        </p:spPr>
        <p:txBody>
          <a:bodyPr>
            <a:noAutofit/>
          </a:bodyPr>
          <a:lstStyle>
            <a:lvl1pPr>
              <a:spcAft>
                <a:spcPts val="0"/>
              </a:spcAft>
              <a:defRPr sz="1800" b="1" cap="all">
                <a:solidFill>
                  <a:schemeClr val="accent1"/>
                </a:solidFill>
              </a:defRPr>
            </a:lvl1pPr>
          </a:lstStyle>
          <a:p>
            <a:pPr lvl="0"/>
            <a:r>
              <a:rPr lang="en-US"/>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146073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89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7" name="Freeform 6"/>
          <p:cNvSpPr/>
          <p:nvPr/>
        </p:nvSpPr>
        <p:spPr bwMode="white">
          <a:xfrm>
            <a:off x="6516688" y="3048000"/>
            <a:ext cx="2641600" cy="3817938"/>
          </a:xfrm>
          <a:custGeom>
            <a:avLst/>
            <a:gdLst>
              <a:gd name="connsiteX0" fmla="*/ 1451429 w 2641600"/>
              <a:gd name="connsiteY0" fmla="*/ 0 h 3817257"/>
              <a:gd name="connsiteX1" fmla="*/ 0 w 2641600"/>
              <a:gd name="connsiteY1" fmla="*/ 3817257 h 3817257"/>
              <a:gd name="connsiteX2" fmla="*/ 2641600 w 2641600"/>
              <a:gd name="connsiteY2" fmla="*/ 3817257 h 3817257"/>
              <a:gd name="connsiteX3" fmla="*/ 2641600 w 2641600"/>
              <a:gd name="connsiteY3" fmla="*/ 3062514 h 3817257"/>
              <a:gd name="connsiteX4" fmla="*/ 1451429 w 2641600"/>
              <a:gd name="connsiteY4" fmla="*/ 0 h 381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3817257">
                <a:moveTo>
                  <a:pt x="1451429" y="0"/>
                </a:moveTo>
                <a:lnTo>
                  <a:pt x="0" y="3817257"/>
                </a:lnTo>
                <a:lnTo>
                  <a:pt x="2641600" y="3817257"/>
                </a:lnTo>
                <a:lnTo>
                  <a:pt x="2641600" y="3062514"/>
                </a:lnTo>
                <a:lnTo>
                  <a:pt x="145142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300" y="306388"/>
            <a:ext cx="6400800" cy="939800"/>
          </a:xfrm>
        </p:spPr>
        <p:txBody>
          <a:bodyPr/>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44982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cSld>
  <p:clrMap bg1="lt1" tx1="dk1" bg2="lt2" tx2="dk2" accent1="accent1" accent2="accent2" accent3="accent3" accent4="accent4" accent5="accent5" accent6="accent6" hlink="hlink" folHlink="folHlink"/>
  <p:sldLayoutIdLst>
    <p:sldLayoutId id="2147484040" r:id="rId1"/>
    <p:sldLayoutId id="2147484044" r:id="rId2"/>
    <p:sldLayoutId id="2147484045" r:id="rId3"/>
    <p:sldLayoutId id="21474840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2654789635"/>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71475" y="6263212"/>
            <a:ext cx="2498576" cy="395608"/>
          </a:xfrm>
          <a:prstGeom prst="rect">
            <a:avLst/>
          </a:prstGeom>
        </p:spPr>
      </p:pic>
    </p:spTree>
    <p:extLst>
      <p:ext uri="{BB962C8B-B14F-4D97-AF65-F5344CB8AC3E}">
        <p14:creationId xmlns:p14="http://schemas.microsoft.com/office/powerpoint/2010/main" val="3597832316"/>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8" r:id="rId6"/>
    <p:sldLayoutId id="214748407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1475" y="280988"/>
            <a:ext cx="63976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71475" y="1585913"/>
            <a:ext cx="6397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3"/>
          <p:cNvSpPr txBox="1">
            <a:spLocks noChangeArrowheads="1"/>
          </p:cNvSpPr>
          <p:nvPr userDrawn="1"/>
        </p:nvSpPr>
        <p:spPr bwMode="auto">
          <a:xfrm>
            <a:off x="8729663" y="6364288"/>
            <a:ext cx="165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400"/>
              </a:spcBef>
              <a:buClr>
                <a:schemeClr val="tx1"/>
              </a:buClr>
              <a:buSzPct val="85000"/>
              <a:defRPr/>
            </a:pPr>
            <a:fld id="{124DCD35-4DE5-4237-AE17-80A86CFFEFCF}" type="slidenum">
              <a:rPr lang="en-US" sz="1000" smtClean="0">
                <a:solidFill>
                  <a:schemeClr val="tx2"/>
                </a:solidFill>
              </a:rPr>
              <a:pPr algn="r" eaLnBrk="1" hangingPunct="1">
                <a:spcBef>
                  <a:spcPts val="400"/>
                </a:spcBef>
                <a:buClr>
                  <a:schemeClr val="tx1"/>
                </a:buClr>
                <a:buSzPct val="85000"/>
                <a:defRPr/>
              </a:pPr>
              <a:t>‹#›</a:t>
            </a:fld>
            <a:endParaRPr lang="en-US" sz="1000">
              <a:solidFill>
                <a:schemeClr val="tx2"/>
              </a:solidFill>
            </a:endParaRPr>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7484" y="6204247"/>
            <a:ext cx="2479134" cy="392530"/>
          </a:xfrm>
          <a:prstGeom prst="rect">
            <a:avLst/>
          </a:prstGeom>
        </p:spPr>
      </p:pic>
    </p:spTree>
    <p:extLst>
      <p:ext uri="{BB962C8B-B14F-4D97-AF65-F5344CB8AC3E}">
        <p14:creationId xmlns:p14="http://schemas.microsoft.com/office/powerpoint/2010/main" val="59701803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0" fontAlgn="base" hangingPunct="0">
        <a:spcBef>
          <a:spcPct val="0"/>
        </a:spcBef>
        <a:spcAft>
          <a:spcPct val="0"/>
        </a:spcAft>
        <a:defRPr sz="270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p:titleStyle>
    <p:body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3CDEE-1AF8-41ED-B313-C4D56391D39E}" type="datetimeFigureOut">
              <a:rPr lang="en-US" smtClean="0"/>
              <a:t>1/13/2022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A7F7E-9053-498C-A2A5-C5570614A901}" type="slidenum">
              <a:rPr lang="en-US" smtClean="0"/>
              <a:t>‹#›</a:t>
            </a:fld>
            <a:endParaRPr lang="en-US"/>
          </a:p>
        </p:txBody>
      </p:sp>
    </p:spTree>
    <p:extLst>
      <p:ext uri="{BB962C8B-B14F-4D97-AF65-F5344CB8AC3E}">
        <p14:creationId xmlns:p14="http://schemas.microsoft.com/office/powerpoint/2010/main" val="268970352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11/j.1553-2712.2010.00832.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21B_2BB11A6C.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075"/>
          <a:stretch/>
        </p:blipFill>
        <p:spPr>
          <a:xfrm>
            <a:off x="4011283" y="0"/>
            <a:ext cx="5132717" cy="5883297"/>
          </a:xfrm>
          <a:prstGeom prst="rect">
            <a:avLst/>
          </a:prstGeom>
        </p:spPr>
      </p:pic>
      <p:sp>
        <p:nvSpPr>
          <p:cNvPr id="6" name="Rectangle 5"/>
          <p:cNvSpPr/>
          <p:nvPr/>
        </p:nvSpPr>
        <p:spPr>
          <a:xfrm>
            <a:off x="-11390" y="5012574"/>
            <a:ext cx="9185402" cy="1033499"/>
          </a:xfrm>
          <a:prstGeom prst="rect">
            <a:avLst/>
          </a:prstGeom>
          <a:solidFill>
            <a:srgbClr val="718C58"/>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charset="0"/>
            </a:endParaRPr>
          </a:p>
        </p:txBody>
      </p:sp>
      <p:sp>
        <p:nvSpPr>
          <p:cNvPr id="8" name="TextBox 7">
            <a:extLst>
              <a:ext uri="{FF2B5EF4-FFF2-40B4-BE49-F238E27FC236}">
                <a16:creationId xmlns:a16="http://schemas.microsoft.com/office/drawing/2014/main" id="{3A198D60-0AA9-45E3-B140-7531122C58FA}"/>
              </a:ext>
            </a:extLst>
          </p:cNvPr>
          <p:cNvSpPr txBox="1"/>
          <p:nvPr/>
        </p:nvSpPr>
        <p:spPr>
          <a:xfrm>
            <a:off x="320040" y="636545"/>
            <a:ext cx="4873752" cy="1246495"/>
          </a:xfrm>
          <a:prstGeom prst="rect">
            <a:avLst/>
          </a:prstGeom>
          <a:noFill/>
        </p:spPr>
        <p:txBody>
          <a:bodyPr wrap="square">
            <a:spAutoFit/>
          </a:bodyPr>
          <a:lstStyle/>
          <a:p>
            <a:pPr algn="ctr"/>
            <a:r>
              <a:rPr lang="en-US" sz="2500" b="1"/>
              <a:t>An Introduction to Dissemination &amp; Implementation Research</a:t>
            </a:r>
          </a:p>
        </p:txBody>
      </p:sp>
      <p:sp>
        <p:nvSpPr>
          <p:cNvPr id="9" name="TextBox 8">
            <a:extLst>
              <a:ext uri="{FF2B5EF4-FFF2-40B4-BE49-F238E27FC236}">
                <a16:creationId xmlns:a16="http://schemas.microsoft.com/office/drawing/2014/main" id="{44614713-2659-4929-B0F8-7E0A6A87BA29}"/>
              </a:ext>
            </a:extLst>
          </p:cNvPr>
          <p:cNvSpPr txBox="1"/>
          <p:nvPr/>
        </p:nvSpPr>
        <p:spPr>
          <a:xfrm>
            <a:off x="320040" y="2593160"/>
            <a:ext cx="4590288" cy="2031325"/>
          </a:xfrm>
          <a:prstGeom prst="rect">
            <a:avLst/>
          </a:prstGeom>
          <a:noFill/>
        </p:spPr>
        <p:txBody>
          <a:bodyPr wrap="square">
            <a:spAutoFit/>
          </a:bodyPr>
          <a:lstStyle/>
          <a:p>
            <a:r>
              <a:rPr lang="en-US" altLang="zh-CN" sz="1800" b="1">
                <a:solidFill>
                  <a:schemeClr val="tx1"/>
                </a:solidFill>
              </a:rPr>
              <a:t>Allison Cole, MD</a:t>
            </a:r>
          </a:p>
          <a:p>
            <a:pPr algn="l"/>
            <a:r>
              <a:rPr lang="en-US" altLang="zh-CN" sz="1800" b="1">
                <a:solidFill>
                  <a:schemeClr val="tx1"/>
                </a:solidFill>
              </a:rPr>
              <a:t>Michael </a:t>
            </a:r>
            <a:r>
              <a:rPr lang="en-US" altLang="zh-CN" sz="1800" b="1" err="1">
                <a:solidFill>
                  <a:schemeClr val="tx1"/>
                </a:solidFill>
              </a:rPr>
              <a:t>Parchman</a:t>
            </a:r>
            <a:r>
              <a:rPr lang="en-US" altLang="zh-CN" sz="1800" b="1">
                <a:solidFill>
                  <a:schemeClr val="tx1"/>
                </a:solidFill>
              </a:rPr>
              <a:t>, MD, MPH</a:t>
            </a:r>
          </a:p>
          <a:p>
            <a:pPr algn="l"/>
            <a:r>
              <a:rPr lang="en-US" altLang="zh-CN" b="1"/>
              <a:t>Laura-Mae Baldwin, MD, MPH</a:t>
            </a:r>
            <a:endParaRPr lang="en-US" altLang="zh-CN" sz="1800" b="1">
              <a:solidFill>
                <a:schemeClr val="tx1"/>
              </a:solidFill>
            </a:endParaRPr>
          </a:p>
          <a:p>
            <a:pPr algn="l"/>
            <a:r>
              <a:rPr lang="en-US" altLang="zh-CN" sz="1800">
                <a:solidFill>
                  <a:schemeClr val="tx1">
                    <a:lumMod val="75000"/>
                    <a:lumOff val="25000"/>
                  </a:schemeClr>
                </a:solidFill>
              </a:rPr>
              <a:t>TL1 Scholars </a:t>
            </a:r>
            <a:r>
              <a:rPr lang="en-US" altLang="zh-CN">
                <a:solidFill>
                  <a:schemeClr val="tx1">
                    <a:lumMod val="75000"/>
                    <a:lumOff val="25000"/>
                  </a:schemeClr>
                </a:solidFill>
              </a:rPr>
              <a:t>Winter 2022</a:t>
            </a:r>
            <a:endParaRPr lang="en-US" altLang="zh-CN" sz="1800">
              <a:solidFill>
                <a:schemeClr val="tx1">
                  <a:lumMod val="75000"/>
                  <a:lumOff val="25000"/>
                </a:schemeClr>
              </a:solidFill>
            </a:endParaRPr>
          </a:p>
          <a:p>
            <a:pPr algn="l"/>
            <a:r>
              <a:rPr lang="en-US" altLang="zh-CN" sz="1800">
                <a:solidFill>
                  <a:schemeClr val="tx1">
                    <a:lumMod val="75000"/>
                    <a:lumOff val="25000"/>
                  </a:schemeClr>
                </a:solidFill>
              </a:rPr>
              <a:t>University of Washington</a:t>
            </a:r>
          </a:p>
          <a:p>
            <a:pPr algn="l"/>
            <a:r>
              <a:rPr lang="en-US" altLang="zh-CN" sz="1800">
                <a:solidFill>
                  <a:schemeClr val="tx1">
                    <a:lumMod val="75000"/>
                    <a:lumOff val="25000"/>
                  </a:schemeClr>
                </a:solidFill>
              </a:rPr>
              <a:t>Kaiser Permanente of Washington Health Research Institute, Seattle</a:t>
            </a:r>
          </a:p>
        </p:txBody>
      </p:sp>
    </p:spTree>
    <p:extLst>
      <p:ext uri="{BB962C8B-B14F-4D97-AF65-F5344CB8AC3E}">
        <p14:creationId xmlns:p14="http://schemas.microsoft.com/office/powerpoint/2010/main" val="3757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4"/>
            <a:ext cx="6400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Do We Need It?</a:t>
            </a:r>
          </a:p>
        </p:txBody>
      </p:sp>
      <p:graphicFrame>
        <p:nvGraphicFramePr>
          <p:cNvPr id="3" name="Diagram 2">
            <a:extLst>
              <a:ext uri="{FF2B5EF4-FFF2-40B4-BE49-F238E27FC236}">
                <a16:creationId xmlns:a16="http://schemas.microsoft.com/office/drawing/2014/main" id="{768B5D9B-C644-794F-AA2D-9F7D590BF507}"/>
              </a:ext>
            </a:extLst>
          </p:cNvPr>
          <p:cNvGraphicFramePr/>
          <p:nvPr>
            <p:extLst>
              <p:ext uri="{D42A27DB-BD31-4B8C-83A1-F6EECF244321}">
                <p14:modId xmlns:p14="http://schemas.microsoft.com/office/powerpoint/2010/main" val="2206715483"/>
              </p:ext>
            </p:extLst>
          </p:nvPr>
        </p:nvGraphicFramePr>
        <p:xfrm>
          <a:off x="368300" y="892691"/>
          <a:ext cx="8471361" cy="4931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96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Examples of Harms from Inadequate Implementation </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056576"/>
            <a:ext cx="8430126" cy="4136672"/>
          </a:xfrm>
          <a:prstGeom prst="rect">
            <a:avLst/>
          </a:prstGeom>
        </p:spPr>
        <p:txBody>
          <a:bodyPr>
            <a:no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500">
                <a:solidFill>
                  <a:schemeClr val="accent1"/>
                </a:solidFill>
                <a:effectLst>
                  <a:outerShdw blurRad="38100" dist="38100" dir="2700000" algn="tl">
                    <a:srgbClr val="000000">
                      <a:alpha val="43137"/>
                    </a:srgbClr>
                  </a:outerShdw>
                </a:effectLst>
                <a:latin typeface="Arial" charset="0"/>
                <a:ea typeface="+mj-ea"/>
                <a:cs typeface="Arial" charset="0"/>
              </a:rPr>
              <a:t>35% of women with breast cancer receive non-guideline concordant treatment</a:t>
            </a:r>
          </a:p>
          <a:p>
            <a:pPr lvl="2">
              <a:spcAft>
                <a:spcPts val="3000"/>
              </a:spcAft>
              <a:buFont typeface="Arial" panose="020B0604020202020204" pitchFamily="34" charset="0"/>
              <a:buChar char="•"/>
            </a:pPr>
            <a:r>
              <a:rPr lang="en-US" sz="2500">
                <a:solidFill>
                  <a:schemeClr val="accent1"/>
                </a:solidFill>
                <a:effectLst>
                  <a:outerShdw blurRad="38100" dist="38100" dir="2700000" algn="tl">
                    <a:srgbClr val="000000">
                      <a:alpha val="43137"/>
                    </a:srgbClr>
                  </a:outerShdw>
                </a:effectLst>
                <a:latin typeface="Arial" charset="0"/>
                <a:ea typeface="+mj-ea"/>
                <a:cs typeface="Arial" charset="0"/>
              </a:rPr>
              <a:t>Non-concordant treatment higher in patients treated at hospitals without Comprehensive Cancer Designation</a:t>
            </a:r>
          </a:p>
          <a:p>
            <a:pPr>
              <a:buFont typeface="Arial" panose="020B0604020202020204" pitchFamily="34" charset="0"/>
              <a:buChar char="•"/>
            </a:pPr>
            <a:r>
              <a:rPr lang="en-US" sz="2500">
                <a:solidFill>
                  <a:schemeClr val="accent1"/>
                </a:solidFill>
                <a:effectLst>
                  <a:outerShdw blurRad="38100" dist="38100" dir="2700000" algn="tl">
                    <a:srgbClr val="000000">
                      <a:alpha val="43137"/>
                    </a:srgbClr>
                  </a:outerShdw>
                </a:effectLst>
                <a:latin typeface="Arial" charset="0"/>
                <a:ea typeface="+mj-ea"/>
                <a:cs typeface="Arial" charset="0"/>
              </a:rPr>
              <a:t>40-80% of patients with acute myocardial infarction receive recommended medical therapy in the ED</a:t>
            </a:r>
          </a:p>
          <a:p>
            <a:pPr lvl="2">
              <a:buFont typeface="Arial" panose="020B0604020202020204" pitchFamily="34" charset="0"/>
              <a:buChar char="•"/>
            </a:pPr>
            <a:r>
              <a:rPr lang="en-US" sz="2500">
                <a:solidFill>
                  <a:schemeClr val="accent1"/>
                </a:solidFill>
                <a:effectLst>
                  <a:outerShdw blurRad="38100" dist="38100" dir="2700000" algn="tl">
                    <a:srgbClr val="000000">
                      <a:alpha val="43137"/>
                    </a:srgbClr>
                  </a:outerShdw>
                </a:effectLst>
                <a:latin typeface="Arial" charset="0"/>
                <a:ea typeface="+mj-ea"/>
                <a:cs typeface="Arial" charset="0"/>
              </a:rPr>
              <a:t>Inappropriate treatment more common in specific geographic region (Southern U.S.)</a:t>
            </a:r>
          </a:p>
        </p:txBody>
      </p:sp>
      <p:sp>
        <p:nvSpPr>
          <p:cNvPr id="9" name="TextBox 8">
            <a:extLst>
              <a:ext uri="{FF2B5EF4-FFF2-40B4-BE49-F238E27FC236}">
                <a16:creationId xmlns:a16="http://schemas.microsoft.com/office/drawing/2014/main" id="{6DF516F2-D1E7-2349-B54A-F22EB43A4749}"/>
              </a:ext>
            </a:extLst>
          </p:cNvPr>
          <p:cNvSpPr txBox="1"/>
          <p:nvPr/>
        </p:nvSpPr>
        <p:spPr>
          <a:xfrm>
            <a:off x="368300" y="5485395"/>
            <a:ext cx="8430126" cy="338554"/>
          </a:xfrm>
          <a:prstGeom prst="rect">
            <a:avLst/>
          </a:prstGeom>
          <a:noFill/>
        </p:spPr>
        <p:txBody>
          <a:bodyPr wrap="square" rtlCol="0">
            <a:spAutoFit/>
          </a:bodyPr>
          <a:lstStyle/>
          <a:p>
            <a:r>
              <a:rPr lang="en-US" sz="800"/>
              <a:t>Tsai, C.‐L., </a:t>
            </a:r>
            <a:r>
              <a:rPr lang="en-US" sz="800" err="1"/>
              <a:t>Magid</a:t>
            </a:r>
            <a:r>
              <a:rPr lang="en-US" sz="800"/>
              <a:t>, D.J., Sullivan, A.F., Gordon, J.A., Kaushal, R., Michael Ho, P., Peterson, P.N., Blumenthal, D. and Camargo, C.A., Jr (2010), Quality of Care for Acute Myocardial Infarction in 58 U.S. Emergency Departments. Academic Emergency Medicine, 17: 940-950. doi:</a:t>
            </a:r>
            <a:r>
              <a:rPr lang="en-US" sz="800">
                <a:hlinkClick r:id="rId3"/>
              </a:rPr>
              <a:t>10.1111/j.1553-2712.2010.00832.x</a:t>
            </a:r>
            <a:endParaRPr lang="en-US" sz="800"/>
          </a:p>
        </p:txBody>
      </p:sp>
    </p:spTree>
    <p:extLst>
      <p:ext uri="{BB962C8B-B14F-4D97-AF65-F5344CB8AC3E}">
        <p14:creationId xmlns:p14="http://schemas.microsoft.com/office/powerpoint/2010/main" val="278647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4"/>
            <a:ext cx="6400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Give Me An Example!</a:t>
            </a:r>
          </a:p>
        </p:txBody>
      </p:sp>
      <p:pic>
        <p:nvPicPr>
          <p:cNvPr id="8" name="Picture 2" descr="C:\Users\parcml1\AppData\Local\Microsoft\Windows\Temporary Internet Files\Content.IE5\70AM8RYV\Example.svg[1].png">
            <a:extLst>
              <a:ext uri="{FF2B5EF4-FFF2-40B4-BE49-F238E27FC236}">
                <a16:creationId xmlns:a16="http://schemas.microsoft.com/office/drawing/2014/main" id="{5FA20958-F293-BF44-B25A-42BDB00F8D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600" y="1543678"/>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B54BCE7-EA83-024A-B011-F75FC2F3AEE8}"/>
              </a:ext>
            </a:extLst>
          </p:cNvPr>
          <p:cNvSpPr txBox="1"/>
          <p:nvPr/>
        </p:nvSpPr>
        <p:spPr>
          <a:xfrm>
            <a:off x="365451" y="1473340"/>
            <a:ext cx="4364984" cy="3000821"/>
          </a:xfrm>
          <a:prstGeom prst="rect">
            <a:avLst/>
          </a:prstGeom>
          <a:noFill/>
        </p:spPr>
        <p:txBody>
          <a:bodyPr wrap="square" lIns="91440" tIns="45720" rIns="91440" bIns="45720" rtlCol="0" anchor="t">
            <a:spAutoFit/>
          </a:bodyPr>
          <a:lstStyle/>
          <a:p>
            <a:r>
              <a:rPr lang="en-US" sz="2700">
                <a:solidFill>
                  <a:schemeClr val="accent1"/>
                </a:solidFill>
                <a:effectLst>
                  <a:outerShdw blurRad="38100" dist="38100" dir="2700000" algn="tl">
                    <a:srgbClr val="000000">
                      <a:alpha val="43137"/>
                    </a:srgbClr>
                  </a:outerShdw>
                </a:effectLst>
                <a:latin typeface="Arial"/>
                <a:ea typeface="+mj-ea"/>
                <a:cs typeface="Arial"/>
              </a:rPr>
              <a:t>Where have you seen a gap between evidence about what is effective and the health care delivered?</a:t>
            </a:r>
          </a:p>
          <a:p>
            <a:endParaRPr lang="en-US" sz="2700">
              <a:solidFill>
                <a:schemeClr val="accent1"/>
              </a:solidFill>
              <a:effectLst>
                <a:outerShdw blurRad="38100" dist="38100" dir="2700000" algn="tl">
                  <a:srgbClr val="000000">
                    <a:alpha val="43137"/>
                  </a:srgbClr>
                </a:outerShdw>
              </a:effectLst>
              <a:ea typeface="+mj-ea"/>
            </a:endParaRPr>
          </a:p>
          <a:p>
            <a:endParaRPr lang="en-US" sz="2700">
              <a:solidFill>
                <a:schemeClr val="accent1"/>
              </a:solidFill>
              <a:effectLst>
                <a:outerShdw blurRad="38100" dist="38100" dir="2700000" algn="tl">
                  <a:srgbClr val="000000">
                    <a:alpha val="43137"/>
                  </a:srgbClr>
                </a:outerShdw>
              </a:effectLst>
              <a:ea typeface="+mj-ea"/>
            </a:endParaRPr>
          </a:p>
          <a:p>
            <a:r>
              <a:rPr lang="en-US" sz="2700">
                <a:solidFill>
                  <a:schemeClr val="accent1"/>
                </a:solidFill>
                <a:effectLst>
                  <a:outerShdw blurRad="38100" dist="38100" dir="2700000" algn="tl">
                    <a:srgbClr val="000000">
                      <a:alpha val="43137"/>
                    </a:srgbClr>
                  </a:outerShdw>
                </a:effectLst>
                <a:ea typeface="+mj-ea"/>
              </a:rPr>
              <a:t>Why does that gap exist?</a:t>
            </a:r>
          </a:p>
        </p:txBody>
      </p:sp>
    </p:spTree>
    <p:extLst>
      <p:ext uri="{BB962C8B-B14F-4D97-AF65-F5344CB8AC3E}">
        <p14:creationId xmlns:p14="http://schemas.microsoft.com/office/powerpoint/2010/main" val="172617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Arial"/>
                <a:cs typeface="Arial"/>
              </a:rPr>
              <a:t>What is Dissemination Science?</a:t>
            </a:r>
            <a:endParaRPr lang="en-US">
              <a:solidFill>
                <a:schemeClr val="bg1"/>
              </a:solidFill>
              <a:latin typeface="Arial"/>
              <a:cs typeface="Aria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lIns="91440" tIns="45720" rIns="91440" bIns="45720" anchor="t">
            <a:normAutofit fontScale="92500" lnSpcReduction="20000"/>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The systematic study of processes and factors that lead to widespread awareness of information about an evidence-based intervention by the target population</a:t>
            </a:r>
          </a:p>
          <a:p>
            <a:pPr marL="0" indent="0"/>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a:ea typeface="+mj-ea"/>
                <a:cs typeface="Arial"/>
              </a:rPr>
              <a:t>Dissemination Question:</a:t>
            </a:r>
          </a:p>
          <a:p>
            <a:pPr marL="914400" lvl="2" indent="-457200">
              <a:buFont typeface="Arial" panose="020B0604020202020204" pitchFamily="34" charset="0"/>
              <a:buChar char="•"/>
            </a:pPr>
            <a:r>
              <a:rPr lang="en-US" sz="2500">
                <a:solidFill>
                  <a:schemeClr val="accent1"/>
                </a:solidFill>
                <a:effectLst>
                  <a:outerShdw blurRad="38100" dist="38100" dir="2700000" algn="tl">
                    <a:srgbClr val="000000">
                      <a:alpha val="43137"/>
                    </a:srgbClr>
                  </a:outerShdw>
                </a:effectLst>
                <a:latin typeface="Arial"/>
                <a:ea typeface="+mj-ea"/>
                <a:cs typeface="Arial"/>
              </a:rPr>
              <a:t>Is the combination of academic publication and scientific conference presentation more effective than either one alone when increasing awareness of a new mouse model among research colleagues?</a:t>
            </a:r>
            <a:endParaRPr lang="en-US">
              <a:solidFill>
                <a:schemeClr val="accent1"/>
              </a:solidFill>
              <a:latin typeface="Arial"/>
              <a:ea typeface="+mj-ea"/>
              <a:cs typeface="Arial"/>
            </a:endParaRPr>
          </a:p>
          <a:p>
            <a:pPr marL="914400" lvl="2" indent="-457200">
              <a:buClr>
                <a:srgbClr val="1A1A1A"/>
              </a:buClr>
              <a:buFont typeface="Arial" panose="020B0604020202020204" pitchFamily="34" charset="0"/>
              <a:buChar char="•"/>
            </a:pPr>
            <a:r>
              <a:rPr lang="en-US" sz="2500">
                <a:solidFill>
                  <a:schemeClr val="accent1"/>
                </a:solidFill>
                <a:effectLst>
                  <a:outerShdw blurRad="38100" dist="38100" dir="2700000" algn="tl">
                    <a:srgbClr val="000000">
                      <a:alpha val="43137"/>
                    </a:srgbClr>
                  </a:outerShdw>
                </a:effectLst>
                <a:latin typeface="Arial"/>
                <a:cs typeface="Arial"/>
              </a:rPr>
              <a:t>How does use of the design for dissemination model change the design of new interventions?</a:t>
            </a:r>
          </a:p>
          <a:p>
            <a:pPr lvl="1"/>
            <a:endParaRPr lang="en-US"/>
          </a:p>
          <a:p>
            <a:pPr lvl="1"/>
            <a:endParaRPr lang="en-US"/>
          </a:p>
        </p:txBody>
      </p:sp>
    </p:spTree>
    <p:extLst>
      <p:ext uri="{BB962C8B-B14F-4D97-AF65-F5344CB8AC3E}">
        <p14:creationId xmlns:p14="http://schemas.microsoft.com/office/powerpoint/2010/main" val="112215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Arial"/>
                <a:cs typeface="Calibri Light"/>
              </a:rPr>
              <a:t>Model for Dissemination of Research</a:t>
            </a:r>
            <a:endParaRPr lang="en-US">
              <a:solidFill>
                <a:schemeClr val="bg1"/>
              </a:solidFill>
              <a:latin typeface="Arial"/>
              <a:cs typeface="Aria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lIns="91440" tIns="45720" rIns="91440" bIns="45720" anchor="t">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a:p>
          <a:p>
            <a:pPr lvl="1"/>
            <a:endParaRPr lang="en-US"/>
          </a:p>
        </p:txBody>
      </p:sp>
      <p:pic>
        <p:nvPicPr>
          <p:cNvPr id="9" name="Picture 4" descr="Diagram&#10;&#10;Description automatically generated">
            <a:extLst>
              <a:ext uri="{FF2B5EF4-FFF2-40B4-BE49-F238E27FC236}">
                <a16:creationId xmlns:a16="http://schemas.microsoft.com/office/drawing/2014/main" id="{3186BA16-1914-A24D-90BB-7673612BE21E}"/>
              </a:ext>
            </a:extLst>
          </p:cNvPr>
          <p:cNvPicPr>
            <a:picLocks noChangeAspect="1"/>
          </p:cNvPicPr>
          <p:nvPr/>
        </p:nvPicPr>
        <p:blipFill>
          <a:blip r:embed="rId3"/>
          <a:stretch>
            <a:fillRect/>
          </a:stretch>
        </p:blipFill>
        <p:spPr>
          <a:xfrm>
            <a:off x="471672" y="1207364"/>
            <a:ext cx="7886700" cy="3873432"/>
          </a:xfrm>
          <a:prstGeom prst="rect">
            <a:avLst/>
          </a:prstGeom>
        </p:spPr>
      </p:pic>
      <p:sp>
        <p:nvSpPr>
          <p:cNvPr id="10" name="TextBox 9">
            <a:extLst>
              <a:ext uri="{FF2B5EF4-FFF2-40B4-BE49-F238E27FC236}">
                <a16:creationId xmlns:a16="http://schemas.microsoft.com/office/drawing/2014/main" id="{1477ACA1-7DAB-8B4A-94F7-74EB5FEFA56A}"/>
              </a:ext>
            </a:extLst>
          </p:cNvPr>
          <p:cNvSpPr txBox="1"/>
          <p:nvPr/>
        </p:nvSpPr>
        <p:spPr>
          <a:xfrm>
            <a:off x="1126605" y="5325482"/>
            <a:ext cx="78566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cs typeface="Arial"/>
              </a:rPr>
              <a:t>https://implementationscience.biomedcentral.com/track/pdf/10.1186/s13012-020-01046-3.pdf</a:t>
            </a:r>
          </a:p>
        </p:txBody>
      </p:sp>
    </p:spTree>
    <p:extLst>
      <p:ext uri="{BB962C8B-B14F-4D97-AF65-F5344CB8AC3E}">
        <p14:creationId xmlns:p14="http://schemas.microsoft.com/office/powerpoint/2010/main" val="325215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Arial"/>
                <a:cs typeface="Arial"/>
              </a:rPr>
              <a:t>Design for Dissemination Model</a:t>
            </a:r>
            <a:endParaRPr lang="en-US">
              <a:solidFill>
                <a:schemeClr val="bg1"/>
              </a:solidFill>
              <a:latin typeface="Arial"/>
              <a:cs typeface="Aria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3"/>
            <a:ext cx="8533498" cy="4616579"/>
          </a:xfrm>
          <a:prstGeom prst="rect">
            <a:avLst/>
          </a:prstGeom>
        </p:spPr>
        <p:txBody>
          <a:bodyPr lIns="91440" tIns="45720" rIns="91440" bIns="45720" anchor="t">
            <a:no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i="1">
                <a:solidFill>
                  <a:schemeClr val="accent1"/>
                </a:solidFill>
              </a:rPr>
              <a:t>Designing for Dissemination: </a:t>
            </a:r>
            <a:r>
              <a:rPr lang="en-US" sz="2500">
                <a:solidFill>
                  <a:schemeClr val="accent1"/>
                </a:solidFill>
              </a:rPr>
              <a:t>A </a:t>
            </a:r>
            <a:r>
              <a:rPr lang="en-US" sz="2500" b="1">
                <a:solidFill>
                  <a:schemeClr val="accent1"/>
                </a:solidFill>
              </a:rPr>
              <a:t>set of processes </a:t>
            </a:r>
            <a:r>
              <a:rPr lang="en-US" sz="2500">
                <a:solidFill>
                  <a:schemeClr val="accent1"/>
                </a:solidFill>
              </a:rPr>
              <a:t>that are considered and </a:t>
            </a:r>
            <a:r>
              <a:rPr lang="en-US" sz="2500" b="1">
                <a:solidFill>
                  <a:schemeClr val="accent1"/>
                </a:solidFill>
              </a:rPr>
              <a:t>activities </a:t>
            </a:r>
            <a:r>
              <a:rPr lang="en-US" sz="2500">
                <a:solidFill>
                  <a:schemeClr val="accent1"/>
                </a:solidFill>
              </a:rPr>
              <a:t>that are undertaken throughout the </a:t>
            </a:r>
            <a:r>
              <a:rPr lang="en-US" sz="2500" b="1">
                <a:solidFill>
                  <a:schemeClr val="accent1"/>
                </a:solidFill>
              </a:rPr>
              <a:t>planning, development, and evaluation </a:t>
            </a:r>
            <a:r>
              <a:rPr lang="en-US" sz="2500">
                <a:solidFill>
                  <a:schemeClr val="accent1"/>
                </a:solidFill>
              </a:rPr>
              <a:t>of an intervention to </a:t>
            </a:r>
            <a:r>
              <a:rPr lang="en-US" sz="2500" b="1">
                <a:solidFill>
                  <a:schemeClr val="accent1"/>
                </a:solidFill>
              </a:rPr>
              <a:t>increase </a:t>
            </a:r>
            <a:r>
              <a:rPr lang="en-US" sz="2500">
                <a:solidFill>
                  <a:schemeClr val="accent1"/>
                </a:solidFill>
              </a:rPr>
              <a:t>its </a:t>
            </a:r>
            <a:r>
              <a:rPr lang="en-US" sz="2500" b="1">
                <a:solidFill>
                  <a:schemeClr val="accent1"/>
                </a:solidFill>
              </a:rPr>
              <a:t>dissemination potential</a:t>
            </a:r>
            <a:r>
              <a:rPr lang="en-US" sz="2500">
                <a:solidFill>
                  <a:schemeClr val="accent1"/>
                </a:solidFill>
              </a:rPr>
              <a:t>. </a:t>
            </a:r>
          </a:p>
          <a:p>
            <a:endParaRPr lang="en-US" sz="2500">
              <a:solidFill>
                <a:schemeClr val="accent1"/>
              </a:solidFill>
            </a:endParaRPr>
          </a:p>
          <a:p>
            <a:r>
              <a:rPr lang="en-US" sz="2500">
                <a:solidFill>
                  <a:schemeClr val="accent1"/>
                </a:solidFill>
              </a:rPr>
              <a:t>These processes help ensure that the products of research (interventions, materials, and findings) are developed in ways that match well with the </a:t>
            </a:r>
            <a:r>
              <a:rPr lang="en-US" sz="2500" b="1">
                <a:solidFill>
                  <a:schemeClr val="accent1"/>
                </a:solidFill>
              </a:rPr>
              <a:t>needs, resources, workflows, [timeframes] and contextual characteristics </a:t>
            </a:r>
            <a:r>
              <a:rPr lang="en-US" sz="2500">
                <a:solidFill>
                  <a:schemeClr val="accent1"/>
                </a:solidFill>
              </a:rPr>
              <a:t>of the target audience and setting. </a:t>
            </a:r>
          </a:p>
          <a:p>
            <a:pPr lvl="1"/>
            <a:endParaRPr lang="en-US" sz="2500">
              <a:solidFill>
                <a:schemeClr val="accent1"/>
              </a:solidFill>
            </a:endParaRPr>
          </a:p>
          <a:p>
            <a:pPr lvl="1"/>
            <a:endParaRPr lang="en-US" sz="2500">
              <a:solidFill>
                <a:schemeClr val="accent1"/>
              </a:solidFill>
            </a:endParaRPr>
          </a:p>
        </p:txBody>
      </p:sp>
    </p:spTree>
    <p:extLst>
      <p:ext uri="{BB962C8B-B14F-4D97-AF65-F5344CB8AC3E}">
        <p14:creationId xmlns:p14="http://schemas.microsoft.com/office/powerpoint/2010/main" val="70893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latin typeface="Arial"/>
                <a:cs typeface="Arial"/>
              </a:rPr>
              <a:t>Design for Dissemination Processes and Products</a:t>
            </a:r>
            <a:endParaRPr lang="en-US">
              <a:solidFill>
                <a:schemeClr val="bg1"/>
              </a:solidFill>
              <a:latin typeface="Arial"/>
              <a:cs typeface="Aria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3"/>
            <a:ext cx="8533498" cy="4616579"/>
          </a:xfrm>
          <a:prstGeom prst="rect">
            <a:avLst/>
          </a:prstGeom>
        </p:spPr>
        <p:txBody>
          <a:bodyPr lIns="91440" tIns="45720" rIns="91440" bIns="45720" anchor="t">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a:p>
          <a:p>
            <a:pPr lvl="1"/>
            <a:endParaRPr lang="en-US"/>
          </a:p>
        </p:txBody>
      </p:sp>
      <p:pic>
        <p:nvPicPr>
          <p:cNvPr id="2" name="Picture 1">
            <a:extLst>
              <a:ext uri="{FF2B5EF4-FFF2-40B4-BE49-F238E27FC236}">
                <a16:creationId xmlns:a16="http://schemas.microsoft.com/office/drawing/2014/main" id="{F591D3A9-A780-5E4B-873B-18CCCE3B36B7}"/>
              </a:ext>
            </a:extLst>
          </p:cNvPr>
          <p:cNvPicPr>
            <a:picLocks noChangeAspect="1"/>
          </p:cNvPicPr>
          <p:nvPr/>
        </p:nvPicPr>
        <p:blipFill>
          <a:blip r:embed="rId3"/>
          <a:stretch>
            <a:fillRect/>
          </a:stretch>
        </p:blipFill>
        <p:spPr>
          <a:xfrm>
            <a:off x="140182" y="1348721"/>
            <a:ext cx="8843044" cy="3919018"/>
          </a:xfrm>
          <a:prstGeom prst="rect">
            <a:avLst/>
          </a:prstGeom>
        </p:spPr>
      </p:pic>
    </p:spTree>
    <p:extLst>
      <p:ext uri="{BB962C8B-B14F-4D97-AF65-F5344CB8AC3E}">
        <p14:creationId xmlns:p14="http://schemas.microsoft.com/office/powerpoint/2010/main" val="77273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What is Implementation Science?</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102983"/>
            <a:ext cx="8430126" cy="4459905"/>
          </a:xfrm>
          <a:prstGeom prst="rect">
            <a:avLst/>
          </a:prstGeom>
        </p:spPr>
        <p:txBody>
          <a:bodyPr>
            <a:no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2400"/>
              </a:spcAft>
              <a:buFont typeface="Arial" panose="020B0604020202020204" pitchFamily="34" charset="0"/>
              <a:buChar char="•"/>
            </a:pPr>
            <a:r>
              <a:rPr lang="en-US" sz="2300">
                <a:solidFill>
                  <a:schemeClr val="accent1"/>
                </a:solidFill>
                <a:effectLst>
                  <a:outerShdw blurRad="38100" dist="38100" dir="2700000" algn="tl">
                    <a:srgbClr val="000000">
                      <a:alpha val="43137"/>
                    </a:srgbClr>
                  </a:outerShdw>
                </a:effectLst>
                <a:latin typeface="Arial" charset="0"/>
                <a:ea typeface="+mj-ea"/>
                <a:cs typeface="Arial" charset="0"/>
              </a:rPr>
              <a:t>The scientific study of methods to promote the systematic uptake and use of research findings and other evidence-based practice in routine practice to improve the quality and effectiveness of health care and health care services.</a:t>
            </a:r>
          </a:p>
          <a:p>
            <a:pPr>
              <a:buFont typeface="Arial" panose="020B0604020202020204" pitchFamily="34" charset="0"/>
              <a:buChar char="•"/>
            </a:pPr>
            <a:r>
              <a:rPr lang="en-US" sz="2300">
                <a:solidFill>
                  <a:schemeClr val="accent1"/>
                </a:solidFill>
                <a:effectLst>
                  <a:outerShdw blurRad="38100" dist="38100" dir="2700000" algn="tl">
                    <a:srgbClr val="000000">
                      <a:alpha val="43137"/>
                    </a:srgbClr>
                  </a:outerShdw>
                </a:effectLst>
                <a:latin typeface="Arial" charset="0"/>
                <a:ea typeface="+mj-ea"/>
                <a:cs typeface="Arial" charset="0"/>
              </a:rPr>
              <a:t>Implementation Questions:</a:t>
            </a:r>
          </a:p>
          <a:p>
            <a:pPr lvl="2">
              <a:buFont typeface="Arial" panose="020B0604020202020204" pitchFamily="34" charset="0"/>
              <a:buChar char="•"/>
            </a:pPr>
            <a:r>
              <a:rPr lang="en-US" sz="2300">
                <a:solidFill>
                  <a:schemeClr val="accent1"/>
                </a:solidFill>
                <a:effectLst>
                  <a:outerShdw blurRad="38100" dist="38100" dir="2700000" algn="tl">
                    <a:srgbClr val="000000">
                      <a:alpha val="43137"/>
                    </a:srgbClr>
                  </a:outerShdw>
                </a:effectLst>
                <a:latin typeface="Arial" charset="0"/>
                <a:ea typeface="+mj-ea"/>
                <a:cs typeface="Arial" charset="0"/>
              </a:rPr>
              <a:t>Is audit &amp; feedback more effective than provider education when implementing a new clinical guideline for evaluation of hematuria?</a:t>
            </a:r>
          </a:p>
          <a:p>
            <a:pPr lvl="2">
              <a:buFont typeface="Arial" panose="020B0604020202020204" pitchFamily="34" charset="0"/>
              <a:buChar char="•"/>
            </a:pPr>
            <a:r>
              <a:rPr lang="en-US" sz="2300">
                <a:solidFill>
                  <a:schemeClr val="accent1"/>
                </a:solidFill>
                <a:effectLst>
                  <a:outerShdw blurRad="38100" dist="38100" dir="2700000" algn="tl">
                    <a:srgbClr val="000000">
                      <a:alpha val="43137"/>
                    </a:srgbClr>
                  </a:outerShdw>
                </a:effectLst>
                <a:latin typeface="Arial" charset="0"/>
                <a:ea typeface="+mj-ea"/>
                <a:cs typeface="Arial" charset="0"/>
              </a:rPr>
              <a:t>How does the social network of the developer of a new PCR assay influence the likelihood that other researchers will use the assay in their next study? </a:t>
            </a:r>
          </a:p>
          <a:p>
            <a:pPr marL="0" indent="0">
              <a:buNone/>
            </a:pPr>
            <a:r>
              <a:rPr lang="en-US" sz="2300"/>
              <a:t>	</a:t>
            </a:r>
          </a:p>
        </p:txBody>
      </p:sp>
    </p:spTree>
    <p:extLst>
      <p:ext uri="{BB962C8B-B14F-4D97-AF65-F5344CB8AC3E}">
        <p14:creationId xmlns:p14="http://schemas.microsoft.com/office/powerpoint/2010/main" val="1165206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1794760"/>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264537" y="21825"/>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rgbClr val="FFFFFF"/>
                </a:solidFill>
              </a:rPr>
              <a:t>Diffusion of Innovation Theory </a:t>
            </a:r>
            <a:br>
              <a:rPr lang="en-US" sz="2800">
                <a:solidFill>
                  <a:srgbClr val="FFFFFF"/>
                </a:solidFill>
              </a:rPr>
            </a:br>
            <a:r>
              <a:rPr lang="en-US" sz="2800">
                <a:solidFill>
                  <a:srgbClr val="FFFFFF"/>
                </a:solidFill>
              </a:rPr>
              <a:t>Everett Rodgers (1962)</a:t>
            </a:r>
          </a:p>
        </p:txBody>
      </p:sp>
      <p:pic>
        <p:nvPicPr>
          <p:cNvPr id="9" name="Picture 4" descr="http://sgo.sagepub.com/content/3/4/2158244013503837/F1.large.jpg">
            <a:extLst>
              <a:ext uri="{FF2B5EF4-FFF2-40B4-BE49-F238E27FC236}">
                <a16:creationId xmlns:a16="http://schemas.microsoft.com/office/drawing/2014/main" id="{B949D126-1608-6540-92AA-2618FE70D0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184" y="3561683"/>
            <a:ext cx="5814772" cy="23259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phweb.bumc.bu.edu/otlt/MPH-Modules/SB/SB721-Models/Distribution.png">
            <a:extLst>
              <a:ext uri="{FF2B5EF4-FFF2-40B4-BE49-F238E27FC236}">
                <a16:creationId xmlns:a16="http://schemas.microsoft.com/office/drawing/2014/main" id="{2F0FDDFF-40C0-6A4A-A2C0-633E25634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738" y="1016045"/>
            <a:ext cx="6295992" cy="2308531"/>
          </a:xfrm>
          <a:prstGeom prst="rect">
            <a:avLst/>
          </a:prstGeom>
          <a:noFill/>
          <a:extLst>
            <a:ext uri="{909E8E84-426E-40DD-AFC4-6F175D3DCCD1}">
              <a14:hiddenFill xmlns:a14="http://schemas.microsoft.com/office/drawing/2010/main">
                <a:solidFill>
                  <a:srgbClr val="FFFFFF"/>
                </a:solidFill>
              </a14:hiddenFill>
            </a:ext>
          </a:extLst>
        </p:spPr>
      </p:pic>
      <p:sp>
        <p:nvSpPr>
          <p:cNvPr id="11" name="Left Brace 10">
            <a:extLst>
              <a:ext uri="{FF2B5EF4-FFF2-40B4-BE49-F238E27FC236}">
                <a16:creationId xmlns:a16="http://schemas.microsoft.com/office/drawing/2014/main" id="{F9CFD7BA-A842-3142-B533-EE6EBEBFE7F3}"/>
              </a:ext>
            </a:extLst>
          </p:cNvPr>
          <p:cNvSpPr/>
          <p:nvPr/>
        </p:nvSpPr>
        <p:spPr>
          <a:xfrm>
            <a:off x="1145384" y="3516932"/>
            <a:ext cx="361168" cy="236257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398EC0B8-054D-2649-BF39-495F973FA387}"/>
              </a:ext>
            </a:extLst>
          </p:cNvPr>
          <p:cNvSpPr txBox="1"/>
          <p:nvPr/>
        </p:nvSpPr>
        <p:spPr>
          <a:xfrm rot="16200000">
            <a:off x="-472335" y="4207175"/>
            <a:ext cx="2267977" cy="646331"/>
          </a:xfrm>
          <a:prstGeom prst="rect">
            <a:avLst/>
          </a:prstGeom>
          <a:noFill/>
          <a:ln>
            <a:noFill/>
          </a:ln>
        </p:spPr>
        <p:txBody>
          <a:bodyPr wrap="square" rtlCol="0">
            <a:spAutoFit/>
          </a:bodyPr>
          <a:lstStyle/>
          <a:p>
            <a:pPr algn="ctr"/>
            <a:r>
              <a:rPr lang="en-US"/>
              <a:t>Intervention Characteristics</a:t>
            </a:r>
          </a:p>
        </p:txBody>
      </p:sp>
    </p:spTree>
    <p:extLst>
      <p:ext uri="{BB962C8B-B14F-4D97-AF65-F5344CB8AC3E}">
        <p14:creationId xmlns:p14="http://schemas.microsoft.com/office/powerpoint/2010/main" val="38823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149802" y="89432"/>
            <a:ext cx="9144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Consolidated Framework for Implementation Research</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A comprehensive framework that consolidates constructs found in the broad array of published theories. </a:t>
            </a:r>
          </a:p>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Facilitates the identification and understanding of the myriad potentially relevant constructs and how they may apply in a particular context. </a:t>
            </a:r>
          </a:p>
          <a:p>
            <a:pPr>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sp>
        <p:nvSpPr>
          <p:cNvPr id="9" name="TextBox 8">
            <a:extLst>
              <a:ext uri="{FF2B5EF4-FFF2-40B4-BE49-F238E27FC236}">
                <a16:creationId xmlns:a16="http://schemas.microsoft.com/office/drawing/2014/main" id="{63BBDDE3-B2C1-D940-93E5-A7141F2EF5B6}"/>
              </a:ext>
            </a:extLst>
          </p:cNvPr>
          <p:cNvSpPr txBox="1"/>
          <p:nvPr/>
        </p:nvSpPr>
        <p:spPr>
          <a:xfrm>
            <a:off x="242202" y="5392230"/>
            <a:ext cx="8771169" cy="430887"/>
          </a:xfrm>
          <a:prstGeom prst="rect">
            <a:avLst/>
          </a:prstGeom>
          <a:noFill/>
          <a:ln>
            <a:solidFill>
              <a:schemeClr val="bg1"/>
            </a:solidFill>
          </a:ln>
        </p:spPr>
        <p:txBody>
          <a:bodyPr wrap="square" rtlCol="0">
            <a:spAutoFit/>
          </a:bodyPr>
          <a:lstStyle/>
          <a:p>
            <a:r>
              <a:rPr lang="en-US" sz="1050"/>
              <a:t>Damschroder L, Aron D, Keith R, </a:t>
            </a:r>
            <a:r>
              <a:rPr lang="en-US" sz="1050" err="1"/>
              <a:t>Kirsh</a:t>
            </a:r>
            <a:r>
              <a:rPr lang="en-US" sz="1050"/>
              <a:t> S, Alexander J, Lowery J: Fostering implementation of health services research findings into practice: a consolidated framework for advancing implementation science. Implement Sci. 2009, 4: 50-10.1186/1748-5908-4-50</a:t>
            </a:r>
          </a:p>
        </p:txBody>
      </p:sp>
    </p:spTree>
    <p:extLst>
      <p:ext uri="{BB962C8B-B14F-4D97-AF65-F5344CB8AC3E}">
        <p14:creationId xmlns:p14="http://schemas.microsoft.com/office/powerpoint/2010/main" val="314123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105624"/>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buFont typeface="Arial"/>
              <a:buChar char="•"/>
            </a:pPr>
            <a:r>
              <a:rPr lang="en-US" altLang="zh-CN" sz="1800"/>
              <a:t>I have nothing to disclose</a:t>
            </a:r>
          </a:p>
          <a:p>
            <a:pPr marL="342900" indent="-342900">
              <a:buFont typeface="Arial"/>
              <a:buChar char="•"/>
            </a:pPr>
            <a:r>
              <a:rPr lang="en-US" altLang="zh-CN" sz="1800"/>
              <a:t>I have no conflicts of interest</a:t>
            </a:r>
          </a:p>
        </p:txBody>
      </p:sp>
      <p:sp>
        <p:nvSpPr>
          <p:cNvPr id="2" name="Title 1"/>
          <p:cNvSpPr>
            <a:spLocks noGrp="1"/>
          </p:cNvSpPr>
          <p:nvPr>
            <p:ph type="title"/>
          </p:nvPr>
        </p:nvSpPr>
        <p:spPr>
          <a:xfrm>
            <a:off x="257768" y="1237292"/>
            <a:ext cx="6400800" cy="939800"/>
          </a:xfrm>
        </p:spPr>
        <p:txBody>
          <a:bodyPr/>
          <a:lstStyle/>
          <a:p>
            <a:pPr>
              <a:defRPr/>
            </a:pPr>
            <a:r>
              <a:rPr lang="en-US" altLang="en-US">
                <a:effectLst>
                  <a:outerShdw blurRad="38100" dist="38100" dir="2700000" algn="tl">
                    <a:srgbClr val="000000">
                      <a:alpha val="43137"/>
                    </a:srgbClr>
                  </a:outerShdw>
                </a:effectLst>
                <a:latin typeface="Arial" charset="0"/>
                <a:cs typeface="Arial" charset="0"/>
              </a:rPr>
              <a:t>Disclosures/Conflicts of Interest</a:t>
            </a:r>
            <a:endParaRPr lang="en-US">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149802" y="144695"/>
            <a:ext cx="899419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500">
                <a:solidFill>
                  <a:srgbClr val="FFFFFF"/>
                </a:solidFill>
              </a:rPr>
              <a:t>Consolidated Framework for Implementation Research (CFIR)</a:t>
            </a:r>
          </a:p>
        </p:txBody>
      </p:sp>
      <p:pic>
        <p:nvPicPr>
          <p:cNvPr id="9" name="Picture 2" descr="http://cfirwiki.net/wiki/images/d/d8/Figure_1_Round3_1_Page_COLOR.jpg">
            <a:extLst>
              <a:ext uri="{FF2B5EF4-FFF2-40B4-BE49-F238E27FC236}">
                <a16:creationId xmlns:a16="http://schemas.microsoft.com/office/drawing/2014/main" id="{926B1731-9FE1-1644-A2A0-B63E98DD4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66" b="9834"/>
          <a:stretch/>
        </p:blipFill>
        <p:spPr bwMode="auto">
          <a:xfrm>
            <a:off x="817890" y="1211494"/>
            <a:ext cx="7508220" cy="43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14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b="1" u="sng">
                <a:solidFill>
                  <a:schemeClr val="bg1"/>
                </a:solidFill>
              </a:rPr>
              <a:t>Five</a:t>
            </a:r>
            <a:r>
              <a:rPr lang="en-US" sz="2800">
                <a:solidFill>
                  <a:schemeClr val="bg1"/>
                </a:solidFill>
              </a:rPr>
              <a:t> CFIR Constructs</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graphicFrame>
        <p:nvGraphicFramePr>
          <p:cNvPr id="2" name="Diagram 1">
            <a:extLst>
              <a:ext uri="{FF2B5EF4-FFF2-40B4-BE49-F238E27FC236}">
                <a16:creationId xmlns:a16="http://schemas.microsoft.com/office/drawing/2014/main" id="{C7586CBA-BDB5-CA46-BC70-66BDEAFCE3E8}"/>
              </a:ext>
            </a:extLst>
          </p:cNvPr>
          <p:cNvGraphicFramePr/>
          <p:nvPr>
            <p:extLst>
              <p:ext uri="{D42A27DB-BD31-4B8C-83A1-F6EECF244321}">
                <p14:modId xmlns:p14="http://schemas.microsoft.com/office/powerpoint/2010/main" val="2209458218"/>
              </p:ext>
            </p:extLst>
          </p:nvPr>
        </p:nvGraphicFramePr>
        <p:xfrm>
          <a:off x="566056" y="1207364"/>
          <a:ext cx="778412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58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Intervention Characteristics</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Key attributes of interventions influence the success of implementation. There is broad support for this in the literature across many scientific disciplines.</a:t>
            </a:r>
          </a:p>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Can you name one?</a:t>
            </a:r>
          </a:p>
          <a:p>
            <a:pPr>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spTree>
    <p:extLst>
      <p:ext uri="{BB962C8B-B14F-4D97-AF65-F5344CB8AC3E}">
        <p14:creationId xmlns:p14="http://schemas.microsoft.com/office/powerpoint/2010/main" val="187000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Inner Setting</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Properties or characteristics intrinsic to the environment where the intervention is intended to be used influence its successful use.</a:t>
            </a:r>
          </a:p>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Can you name one?</a:t>
            </a:r>
          </a:p>
          <a:p>
            <a:pPr>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spTree>
    <p:extLst>
      <p:ext uri="{BB962C8B-B14F-4D97-AF65-F5344CB8AC3E}">
        <p14:creationId xmlns:p14="http://schemas.microsoft.com/office/powerpoint/2010/main" val="368309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Outer Setting</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Factors external to the setting where the intervention is implemented can influence the ability of those internal to the setting to be successful in using the intervention.</a:t>
            </a:r>
          </a:p>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Can you name one?</a:t>
            </a:r>
          </a:p>
          <a:p>
            <a:pPr>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spTree>
    <p:extLst>
      <p:ext uri="{BB962C8B-B14F-4D97-AF65-F5344CB8AC3E}">
        <p14:creationId xmlns:p14="http://schemas.microsoft.com/office/powerpoint/2010/main" val="716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Individual Characteristics</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Organizations are made up of individuals who must change their behaviors. Each of them individually and as a group have characteristics that can influence successful implementation. </a:t>
            </a:r>
          </a:p>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Can you name one?</a:t>
            </a:r>
          </a:p>
          <a:p>
            <a:pPr>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spTree>
    <p:extLst>
      <p:ext uri="{BB962C8B-B14F-4D97-AF65-F5344CB8AC3E}">
        <p14:creationId xmlns:p14="http://schemas.microsoft.com/office/powerpoint/2010/main" val="106354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Implementation Processes</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The steps, strategies and approaches taken by the organization or group of people to facilitate or assist in making the changes necessary to implement an innovation.</a:t>
            </a:r>
          </a:p>
          <a:p>
            <a:pPr marL="457200" indent="-457200">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Can you name one?</a:t>
            </a:r>
          </a:p>
          <a:p>
            <a:pPr>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spTree>
    <p:extLst>
      <p:ext uri="{BB962C8B-B14F-4D97-AF65-F5344CB8AC3E}">
        <p14:creationId xmlns:p14="http://schemas.microsoft.com/office/powerpoint/2010/main" val="20495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2762"/>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Group Exercise: Stem Cell Transplant for Type 1 Diabetes</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3"/>
            <a:ext cx="8430126" cy="4439801"/>
          </a:xfrm>
          <a:prstGeom prst="rect">
            <a:avLst/>
          </a:prstGeom>
        </p:spPr>
        <p:txBody>
          <a:bodyPr lIns="91440" tIns="45720" rIns="91440" bIns="45720" anchor="t">
            <a:normAutofit fontScale="92500" lnSpcReduction="20000"/>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700" dirty="0">
                <a:solidFill>
                  <a:schemeClr val="accent1"/>
                </a:solidFill>
                <a:effectLst>
                  <a:outerShdw blurRad="38100" dist="38100" dir="2700000" algn="tl">
                    <a:srgbClr val="000000">
                      <a:alpha val="43137"/>
                    </a:srgbClr>
                  </a:outerShdw>
                </a:effectLst>
                <a:latin typeface="Arial"/>
                <a:ea typeface="+mj-ea"/>
                <a:cs typeface="Arial"/>
              </a:rPr>
              <a:t>Emerging therapy to treat Type 1 DM by </a:t>
            </a:r>
            <a:r>
              <a:rPr lang="en-US" sz="2700" dirty="0" err="1">
                <a:solidFill>
                  <a:schemeClr val="accent1"/>
                </a:solidFill>
                <a:effectLst>
                  <a:outerShdw blurRad="38100" dist="38100" dir="2700000" algn="tl">
                    <a:srgbClr val="000000">
                      <a:alpha val="43137"/>
                    </a:srgbClr>
                  </a:outerShdw>
                </a:effectLst>
                <a:latin typeface="Arial"/>
                <a:ea typeface="+mj-ea"/>
                <a:cs typeface="Arial"/>
              </a:rPr>
              <a:t>transfering</a:t>
            </a:r>
            <a:r>
              <a:rPr lang="en-US" sz="2700" dirty="0">
                <a:solidFill>
                  <a:schemeClr val="accent1"/>
                </a:solidFill>
                <a:effectLst>
                  <a:outerShdw blurRad="38100" dist="38100" dir="2700000" algn="tl">
                    <a:srgbClr val="000000">
                      <a:alpha val="43137"/>
                    </a:srgbClr>
                  </a:outerShdw>
                </a:effectLst>
                <a:latin typeface="Arial"/>
                <a:ea typeface="+mj-ea"/>
                <a:cs typeface="Arial"/>
              </a:rPr>
              <a:t> islet Beta cells developed from stem cells in patients with Type 1 DM</a:t>
            </a:r>
          </a:p>
          <a:p>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a:p>
            <a:r>
              <a:rPr lang="en-US" sz="2700" dirty="0">
                <a:solidFill>
                  <a:schemeClr val="accent1"/>
                </a:solidFill>
                <a:effectLst>
                  <a:outerShdw blurRad="38100" dist="38100" dir="2700000" algn="tl">
                    <a:srgbClr val="000000">
                      <a:alpha val="43137"/>
                    </a:srgbClr>
                  </a:outerShdw>
                </a:effectLst>
                <a:latin typeface="Arial"/>
                <a:ea typeface="+mj-ea"/>
                <a:cs typeface="Arial"/>
              </a:rPr>
              <a:t>We’ll consider how the characteristics of the:</a:t>
            </a:r>
          </a:p>
          <a:p>
            <a:pPr lvl="2">
              <a:buFont typeface="Arial" panose="020B0604020202020204" pitchFamily="34" charset="0"/>
              <a:buChar char="•"/>
            </a:pPr>
            <a:r>
              <a:rPr lang="en-US" sz="2600" dirty="0">
                <a:solidFill>
                  <a:schemeClr val="accent1"/>
                </a:solidFill>
                <a:effectLst>
                  <a:outerShdw blurRad="38100" dist="38100" dir="2700000" algn="tl">
                    <a:srgbClr val="000000">
                      <a:alpha val="43137"/>
                    </a:srgbClr>
                  </a:outerShdw>
                </a:effectLst>
                <a:latin typeface="Arial"/>
                <a:ea typeface="+mj-ea"/>
                <a:cs typeface="Arial"/>
              </a:rPr>
              <a:t>Stem cell transplant intervention itself</a:t>
            </a:r>
          </a:p>
          <a:p>
            <a:pPr lvl="2">
              <a:buFont typeface="Arial" panose="020B0604020202020204" pitchFamily="34" charset="0"/>
              <a:buChar char="•"/>
            </a:pPr>
            <a:r>
              <a:rPr lang="en-US" sz="2600" dirty="0">
                <a:solidFill>
                  <a:schemeClr val="accent1"/>
                </a:solidFill>
                <a:effectLst>
                  <a:outerShdw blurRad="38100" dist="38100" dir="2700000" algn="tl">
                    <a:srgbClr val="000000">
                      <a:alpha val="43137"/>
                    </a:srgbClr>
                  </a:outerShdw>
                </a:effectLst>
                <a:latin typeface="Arial"/>
                <a:ea typeface="+mj-ea"/>
                <a:cs typeface="Arial"/>
              </a:rPr>
              <a:t>Settings in which it is administered</a:t>
            </a:r>
          </a:p>
          <a:p>
            <a:pPr lvl="2">
              <a:buFont typeface="Arial" panose="020B0604020202020204" pitchFamily="34" charset="0"/>
              <a:buChar char="•"/>
            </a:pPr>
            <a:r>
              <a:rPr lang="en-US" sz="2600" dirty="0">
                <a:solidFill>
                  <a:schemeClr val="accent1"/>
                </a:solidFill>
                <a:effectLst>
                  <a:outerShdw blurRad="38100" dist="38100" dir="2700000" algn="tl">
                    <a:srgbClr val="000000">
                      <a:alpha val="43137"/>
                    </a:srgbClr>
                  </a:outerShdw>
                </a:effectLst>
                <a:latin typeface="Arial"/>
                <a:ea typeface="+mj-ea"/>
                <a:cs typeface="Arial"/>
              </a:rPr>
              <a:t>Individuals delivering and receiving the intervention</a:t>
            </a:r>
          </a:p>
          <a:p>
            <a:pPr lvl="2">
              <a:spcAft>
                <a:spcPts val="1200"/>
              </a:spcAft>
              <a:buFont typeface="Arial" panose="020B0604020202020204" pitchFamily="34" charset="0"/>
              <a:buChar char="•"/>
            </a:pPr>
            <a:r>
              <a:rPr lang="en-US" sz="2600" dirty="0">
                <a:solidFill>
                  <a:schemeClr val="accent1"/>
                </a:solidFill>
                <a:effectLst>
                  <a:outerShdw blurRad="38100" dist="38100" dir="2700000" algn="tl">
                    <a:srgbClr val="000000">
                      <a:alpha val="43137"/>
                    </a:srgbClr>
                  </a:outerShdw>
                </a:effectLst>
                <a:latin typeface="Arial"/>
                <a:ea typeface="+mj-ea"/>
                <a:cs typeface="Arial"/>
              </a:rPr>
              <a:t>External environment</a:t>
            </a:r>
          </a:p>
          <a:p>
            <a:pPr marL="0" lvl="1" indent="0">
              <a:buNone/>
            </a:pPr>
            <a:r>
              <a:rPr lang="en-US" sz="2700" dirty="0">
                <a:solidFill>
                  <a:schemeClr val="accent1"/>
                </a:solidFill>
                <a:effectLst>
                  <a:outerShdw blurRad="38100" dist="38100" dir="2700000" algn="tl">
                    <a:srgbClr val="000000">
                      <a:alpha val="43137"/>
                    </a:srgbClr>
                  </a:outerShdw>
                </a:effectLst>
                <a:latin typeface="Arial"/>
                <a:ea typeface="+mj-ea"/>
                <a:cs typeface="Arial"/>
              </a:rPr>
              <a:t>are important in planning for implementation of the new treatment</a:t>
            </a:r>
          </a:p>
        </p:txBody>
      </p:sp>
    </p:spTree>
    <p:extLst>
      <p:ext uri="{BB962C8B-B14F-4D97-AF65-F5344CB8AC3E}">
        <p14:creationId xmlns:p14="http://schemas.microsoft.com/office/powerpoint/2010/main" val="398802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Small Group Instructions</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lIns="91440" tIns="45720" rIns="91440" bIns="45720" anchor="t">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700" dirty="0">
                <a:solidFill>
                  <a:schemeClr val="accent1"/>
                </a:solidFill>
                <a:effectLst>
                  <a:outerShdw blurRad="38100" dist="38100" dir="2700000" algn="tl">
                    <a:srgbClr val="000000">
                      <a:alpha val="43137"/>
                    </a:srgbClr>
                  </a:outerShdw>
                </a:effectLst>
                <a:latin typeface="Arial"/>
                <a:ea typeface="+mj-ea"/>
                <a:cs typeface="Arial"/>
              </a:rPr>
              <a:t>Four small groups: one for each  of 4 CFIR constructs</a:t>
            </a:r>
          </a:p>
          <a:p>
            <a:pPr marL="457200" indent="-457200">
              <a:buFont typeface="Arial" panose="020B0604020202020204" pitchFamily="34" charset="0"/>
              <a:buChar char="•"/>
            </a:pPr>
            <a:r>
              <a:rPr lang="en-US" sz="2700" dirty="0">
                <a:solidFill>
                  <a:schemeClr val="accent1"/>
                </a:solidFill>
                <a:effectLst>
                  <a:outerShdw blurRad="38100" dist="38100" dir="2700000" algn="tl">
                    <a:srgbClr val="000000">
                      <a:alpha val="43137"/>
                    </a:srgbClr>
                  </a:outerShdw>
                </a:effectLst>
                <a:latin typeface="Arial"/>
                <a:ea typeface="+mj-ea"/>
                <a:cs typeface="Arial"/>
              </a:rPr>
              <a:t>Chat will have pdf of the case study for you to view</a:t>
            </a:r>
          </a:p>
          <a:p>
            <a:pPr marL="457200" indent="-457200">
              <a:buFont typeface="Arial" panose="020B0604020202020204" pitchFamily="34" charset="0"/>
              <a:buChar char="•"/>
            </a:pPr>
            <a:r>
              <a:rPr lang="en-US" sz="2700" dirty="0">
                <a:solidFill>
                  <a:schemeClr val="accent1"/>
                </a:solidFill>
                <a:effectLst>
                  <a:outerShdw blurRad="38100" dist="38100" dir="2700000" algn="tl">
                    <a:srgbClr val="000000">
                      <a:alpha val="43137"/>
                    </a:srgbClr>
                  </a:outerShdw>
                </a:effectLst>
                <a:latin typeface="Arial"/>
                <a:ea typeface="+mj-ea"/>
                <a:cs typeface="Arial"/>
              </a:rPr>
              <a:t>Each group has a facilitator with discussion questions</a:t>
            </a:r>
          </a:p>
          <a:p>
            <a:pPr marL="457200" indent="-457200">
              <a:buFont typeface="Arial" panose="020B0604020202020204" pitchFamily="34" charset="0"/>
              <a:buChar char="•"/>
            </a:pPr>
            <a:r>
              <a:rPr lang="en-US" sz="2700" dirty="0">
                <a:solidFill>
                  <a:schemeClr val="accent1"/>
                </a:solidFill>
                <a:effectLst>
                  <a:outerShdw blurRad="38100" dist="38100" dir="2700000" algn="tl">
                    <a:srgbClr val="000000">
                      <a:alpha val="43137"/>
                    </a:srgbClr>
                  </a:outerShdw>
                </a:effectLst>
                <a:latin typeface="Arial"/>
                <a:ea typeface="+mj-ea"/>
                <a:cs typeface="Arial"/>
              </a:rPr>
              <a:t>Identify trainee for report out</a:t>
            </a:r>
          </a:p>
          <a:p>
            <a:pPr marL="457200" indent="-457200">
              <a:buFont typeface="Arial" panose="020B0604020202020204" pitchFamily="34" charset="0"/>
              <a:buChar char="•"/>
            </a:pPr>
            <a:r>
              <a:rPr lang="en-US" sz="2700" dirty="0">
                <a:solidFill>
                  <a:schemeClr val="accent1"/>
                </a:solidFill>
                <a:effectLst>
                  <a:outerShdw blurRad="38100" dist="38100" dir="2700000" algn="tl">
                    <a:srgbClr val="000000">
                      <a:alpha val="43137"/>
                    </a:srgbClr>
                  </a:outerShdw>
                </a:effectLst>
                <a:latin typeface="Arial"/>
                <a:ea typeface="+mj-ea"/>
                <a:cs typeface="Arial"/>
              </a:rPr>
              <a:t>Meet for 20 minutes then reconvene to report out</a:t>
            </a:r>
          </a:p>
        </p:txBody>
      </p:sp>
    </p:spTree>
    <p:extLst>
      <p:ext uri="{BB962C8B-B14F-4D97-AF65-F5344CB8AC3E}">
        <p14:creationId xmlns:p14="http://schemas.microsoft.com/office/powerpoint/2010/main" val="13968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3"/>
            <a:ext cx="861492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chemeClr val="bg1"/>
                </a:solidFill>
              </a:rPr>
              <a:t>Small Group Report Out</a:t>
            </a:r>
            <a:endParaRPr lang="en-US">
              <a:solidFill>
                <a:schemeClr val="bg1"/>
              </a:solidFill>
            </a:endParaRPr>
          </a:p>
        </p:txBody>
      </p:sp>
      <p:sp>
        <p:nvSpPr>
          <p:cNvPr id="8" name="Content Placeholder 2">
            <a:extLst>
              <a:ext uri="{FF2B5EF4-FFF2-40B4-BE49-F238E27FC236}">
                <a16:creationId xmlns:a16="http://schemas.microsoft.com/office/drawing/2014/main" id="{2CE383D5-E0AA-D548-A8A1-2CA1A2D9212B}"/>
              </a:ext>
            </a:extLst>
          </p:cNvPr>
          <p:cNvSpPr txBox="1">
            <a:spLocks/>
          </p:cNvSpPr>
          <p:nvPr/>
        </p:nvSpPr>
        <p:spPr>
          <a:xfrm>
            <a:off x="242202" y="1207364"/>
            <a:ext cx="8430126" cy="4032292"/>
          </a:xfrm>
          <a:prstGeom prst="rect">
            <a:avLst/>
          </a:prstGeom>
        </p:spPr>
        <p:txBody>
          <a:bodyPr>
            <a:normAutofit/>
          </a:bodyPr>
          <a:lstStyle>
            <a:lvl1pPr marL="342900" indent="-342900" algn="l" rtl="0" eaLnBrk="0" fontAlgn="base" hangingPunct="0">
              <a:spcBef>
                <a:spcPct val="0"/>
              </a:spcBef>
              <a:spcAft>
                <a:spcPts val="1000"/>
              </a:spcAft>
              <a:buClr>
                <a:srgbClr val="191919"/>
              </a:buClr>
              <a:buFont typeface="Wingdings" pitchFamily="2" charset="2"/>
              <a:defRPr sz="2000" kern="1200">
                <a:solidFill>
                  <a:schemeClr val="tx2"/>
                </a:solidFill>
                <a:latin typeface="Arial" panose="020B0604020202020204" pitchFamily="34" charset="0"/>
                <a:ea typeface="+mn-ea"/>
                <a:cs typeface="Arial" panose="020B0604020202020204" pitchFamily="34" charset="0"/>
              </a:defRPr>
            </a:lvl1pPr>
            <a:lvl2pPr marL="285750" indent="-285750" algn="l" rtl="0" eaLnBrk="0" fontAlgn="base" hangingPunct="0">
              <a:spcBef>
                <a:spcPct val="0"/>
              </a:spcBef>
              <a:spcAft>
                <a:spcPts val="800"/>
              </a:spcAft>
              <a:buClr>
                <a:srgbClr val="191919"/>
              </a:buClr>
              <a:buSzPct val="85000"/>
              <a:buFont typeface="Arial" charset="0"/>
              <a:buChar char="►"/>
              <a:defRPr sz="1900" kern="1200">
                <a:solidFill>
                  <a:schemeClr val="tx2"/>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0"/>
              </a:spcBef>
              <a:spcAft>
                <a:spcPts val="600"/>
              </a:spcAft>
              <a:buClr>
                <a:schemeClr val="tx2"/>
              </a:buClr>
              <a:buFont typeface="Wingdings 2" pitchFamily="18" charset="2"/>
              <a:buChar char=""/>
              <a:defRPr kern="1200">
                <a:solidFill>
                  <a:schemeClr val="tx2"/>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0"/>
              </a:spcBef>
              <a:spcAft>
                <a:spcPts val="600"/>
              </a:spcAft>
              <a:buClr>
                <a:schemeClr val="tx2"/>
              </a:buClr>
              <a:buFont typeface="Arial" charset="0"/>
              <a:buChar char="–"/>
              <a:defRPr sz="1700" kern="1200">
                <a:solidFill>
                  <a:schemeClr val="tx2"/>
                </a:solidFill>
                <a:latin typeface="Arial" panose="020B0604020202020204" pitchFamily="34" charset="0"/>
                <a:ea typeface="+mn-ea"/>
                <a:cs typeface="Arial" panose="020B0604020202020204" pitchFamily="34" charset="0"/>
              </a:defRPr>
            </a:lvl4pPr>
            <a:lvl5pPr marL="1600200" indent="-228600" algn="l" rtl="0" eaLnBrk="0" fontAlgn="base" hangingPunct="0">
              <a:spcBef>
                <a:spcPct val="0"/>
              </a:spcBef>
              <a:spcAft>
                <a:spcPts val="400"/>
              </a:spcAft>
              <a:buClr>
                <a:schemeClr val="tx2"/>
              </a:buClr>
              <a:buFont typeface="Wingdings 3" pitchFamily="18" charset="2"/>
              <a:buChar char=""/>
              <a:defRPr sz="1600" kern="1200">
                <a:solidFill>
                  <a:schemeClr val="tx2"/>
                </a:solidFill>
                <a:latin typeface="Arial" panose="020B0604020202020204" pitchFamily="34" charset="0"/>
                <a:ea typeface="+mn-ea"/>
                <a:cs typeface="Arial" panose="020B0604020202020204" pitchFamily="34" charset="0"/>
              </a:defRPr>
            </a:lvl5pPr>
            <a:lvl6pPr marL="1941513" indent="-225425" algn="l" defTabSz="914400" rtl="0" eaLnBrk="1" latinLnBrk="0" hangingPunct="1">
              <a:spcBef>
                <a:spcPts val="0"/>
              </a:spcBef>
              <a:spcAft>
                <a:spcPts val="400"/>
              </a:spcAft>
              <a:buClr>
                <a:schemeClr val="tx2"/>
              </a:buClr>
              <a:buFont typeface="Courier New" panose="02070309020205020404" pitchFamily="49" charset="0"/>
              <a:buChar char="o"/>
              <a:defRPr sz="1500" kern="1200" baseline="0">
                <a:solidFill>
                  <a:schemeClr val="tx2"/>
                </a:solidFill>
                <a:latin typeface="+mn-lt"/>
                <a:ea typeface="+mn-ea"/>
                <a:cs typeface="+mn-cs"/>
              </a:defRPr>
            </a:lvl6pPr>
            <a:lvl7pPr marL="2194560" indent="-228600" algn="l" defTabSz="914400" rtl="0" eaLnBrk="1" latinLnBrk="0" hangingPunct="1">
              <a:spcBef>
                <a:spcPct val="20000"/>
              </a:spcBef>
              <a:buFont typeface="Arial" panose="020B0604020202020204" pitchFamily="34" charset="0"/>
              <a:buChar char="•"/>
              <a:defRPr sz="1200" b="0" i="1" kern="1200" baseline="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Aft>
                <a:spcPts val="2400"/>
              </a:spcAft>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What surprised you about how the construct you discussed might impact implementation?</a:t>
            </a:r>
          </a:p>
          <a:p>
            <a:pPr marL="457200" indent="-457200">
              <a:spcAft>
                <a:spcPts val="2400"/>
              </a:spcAft>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What was one important barrier/challenge you discussed?</a:t>
            </a:r>
          </a:p>
          <a:p>
            <a:pPr marL="457200" indent="-457200">
              <a:spcAft>
                <a:spcPts val="2400"/>
              </a:spcAft>
              <a:buFont typeface="Arial" panose="020B0604020202020204" pitchFamily="34" charset="0"/>
              <a:buChar char="•"/>
            </a:pPr>
            <a:r>
              <a:rPr lang="en-US" sz="2700">
                <a:solidFill>
                  <a:schemeClr val="accent1"/>
                </a:solidFill>
                <a:effectLst>
                  <a:outerShdw blurRad="38100" dist="38100" dir="2700000" algn="tl">
                    <a:srgbClr val="000000">
                      <a:alpha val="43137"/>
                    </a:srgbClr>
                  </a:outerShdw>
                </a:effectLst>
                <a:latin typeface="Arial" charset="0"/>
                <a:ea typeface="+mj-ea"/>
                <a:cs typeface="Arial" charset="0"/>
              </a:rPr>
              <a:t>Did any other CFIR construct come up in your discussion, which one, and why?</a:t>
            </a:r>
          </a:p>
          <a:p>
            <a:pPr marL="457200" indent="-457200">
              <a:buFont typeface="Arial" panose="020B0604020202020204" pitchFamily="34" charset="0"/>
              <a:buChar char="•"/>
            </a:pPr>
            <a:endParaRPr lang="en-US" sz="2700">
              <a:solidFill>
                <a:schemeClr val="accent1"/>
              </a:solidFill>
              <a:effectLst>
                <a:outerShdw blurRad="38100" dist="38100" dir="2700000" algn="tl">
                  <a:srgbClr val="000000">
                    <a:alpha val="43137"/>
                  </a:srgbClr>
                </a:outerShdw>
              </a:effectLst>
              <a:latin typeface="Arial" charset="0"/>
              <a:ea typeface="+mj-ea"/>
              <a:cs typeface="Arial" charset="0"/>
            </a:endParaRPr>
          </a:p>
        </p:txBody>
      </p:sp>
    </p:spTree>
    <p:extLst>
      <p:ext uri="{BB962C8B-B14F-4D97-AF65-F5344CB8AC3E}">
        <p14:creationId xmlns:p14="http://schemas.microsoft.com/office/powerpoint/2010/main" val="166393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DBB3D2E1-DCA5-504D-9054-A7CF02928891}"/>
              </a:ext>
            </a:extLst>
          </p:cNvPr>
          <p:cNvGraphicFramePr>
            <a:graphicFrameLocks noGrp="1"/>
          </p:cNvGraphicFramePr>
          <p:nvPr>
            <p:extLst>
              <p:ext uri="{D42A27DB-BD31-4B8C-83A1-F6EECF244321}">
                <p14:modId xmlns:p14="http://schemas.microsoft.com/office/powerpoint/2010/main" val="602133308"/>
              </p:ext>
            </p:extLst>
          </p:nvPr>
        </p:nvGraphicFramePr>
        <p:xfrm>
          <a:off x="625206" y="1311051"/>
          <a:ext cx="7893587" cy="3609875"/>
        </p:xfrm>
        <a:graphic>
          <a:graphicData uri="http://schemas.openxmlformats.org/drawingml/2006/table">
            <a:tbl>
              <a:tblPr firstRow="1" bandRow="1">
                <a:tableStyleId>{5C22544A-7EE6-4342-B048-85BDC9FD1C3A}</a:tableStyleId>
              </a:tblPr>
              <a:tblGrid>
                <a:gridCol w="1218589">
                  <a:extLst>
                    <a:ext uri="{9D8B030D-6E8A-4147-A177-3AD203B41FA5}">
                      <a16:colId xmlns:a16="http://schemas.microsoft.com/office/drawing/2014/main" val="1398762683"/>
                    </a:ext>
                  </a:extLst>
                </a:gridCol>
                <a:gridCol w="6674998">
                  <a:extLst>
                    <a:ext uri="{9D8B030D-6E8A-4147-A177-3AD203B41FA5}">
                      <a16:colId xmlns:a16="http://schemas.microsoft.com/office/drawing/2014/main" val="2003825117"/>
                    </a:ext>
                  </a:extLst>
                </a:gridCol>
              </a:tblGrid>
              <a:tr h="410393">
                <a:tc gridSpan="2">
                  <a:txBody>
                    <a:bodyPr/>
                    <a:lstStyle/>
                    <a:p>
                      <a:pPr algn="ctr" fontAlgn="b"/>
                      <a:r>
                        <a:rPr lang="en-US" sz="2000" u="none" strike="noStrike" dirty="0">
                          <a:effectLst/>
                        </a:rPr>
                        <a:t>DAY 1</a:t>
                      </a:r>
                      <a:endParaRPr lang="en-US" sz="2000" b="0" i="0" u="none" strike="noStrike" dirty="0">
                        <a:solidFill>
                          <a:srgbClr val="000000"/>
                        </a:solidFill>
                        <a:effectLst/>
                        <a:latin typeface="Calibri" panose="020F0502020204030204" pitchFamily="34" charset="0"/>
                      </a:endParaRPr>
                    </a:p>
                  </a:txBody>
                  <a:tcPr marL="11715" marR="11715" marT="11715" marB="0" anchor="b"/>
                </a:tc>
                <a:tc hMerge="1">
                  <a:txBody>
                    <a:bodyPr/>
                    <a:lstStyle/>
                    <a:p>
                      <a:endParaRPr lang="en-US"/>
                    </a:p>
                  </a:txBody>
                  <a:tcPr/>
                </a:tc>
                <a:extLst>
                  <a:ext uri="{0D108BD9-81ED-4DB2-BD59-A6C34878D82A}">
                    <a16:rowId xmlns:a16="http://schemas.microsoft.com/office/drawing/2014/main" val="2125977650"/>
                  </a:ext>
                </a:extLst>
              </a:tr>
              <a:tr h="410393">
                <a:tc>
                  <a:txBody>
                    <a:bodyPr/>
                    <a:lstStyle/>
                    <a:p>
                      <a:pPr algn="l" fontAlgn="b"/>
                      <a:r>
                        <a:rPr lang="en-US" sz="2000" u="none" strike="noStrike" dirty="0">
                          <a:effectLst/>
                        </a:rPr>
                        <a:t>Time</a:t>
                      </a:r>
                      <a:endParaRPr lang="en-US" sz="2000" b="1" i="0" u="none" strike="noStrike" dirty="0">
                        <a:solidFill>
                          <a:srgbClr val="000000"/>
                        </a:solidFill>
                        <a:effectLst/>
                        <a:latin typeface="Calibri" panose="020F0502020204030204" pitchFamily="34" charset="0"/>
                      </a:endParaRPr>
                    </a:p>
                  </a:txBody>
                  <a:tcPr marL="11715" marR="11715" marT="11715" marB="0" anchor="b"/>
                </a:tc>
                <a:tc>
                  <a:txBody>
                    <a:bodyPr/>
                    <a:lstStyle/>
                    <a:p>
                      <a:pPr algn="l" fontAlgn="b"/>
                      <a:r>
                        <a:rPr lang="en-US" sz="2000" u="none" strike="noStrike" dirty="0">
                          <a:effectLst/>
                        </a:rPr>
                        <a:t>Topic</a:t>
                      </a:r>
                      <a:endParaRPr lang="en-US" sz="2000" b="1" i="0" u="none" strike="noStrike" dirty="0">
                        <a:solidFill>
                          <a:srgbClr val="000000"/>
                        </a:solidFill>
                        <a:effectLst/>
                        <a:latin typeface="Calibri" panose="020F0502020204030204" pitchFamily="34" charset="0"/>
                      </a:endParaRPr>
                    </a:p>
                  </a:txBody>
                  <a:tcPr marL="11715" marR="11715" marT="11715" marB="0" anchor="b"/>
                </a:tc>
                <a:extLst>
                  <a:ext uri="{0D108BD9-81ED-4DB2-BD59-A6C34878D82A}">
                    <a16:rowId xmlns:a16="http://schemas.microsoft.com/office/drawing/2014/main" val="852158499"/>
                  </a:ext>
                </a:extLst>
              </a:tr>
              <a:tr h="410393">
                <a:tc>
                  <a:txBody>
                    <a:bodyPr/>
                    <a:lstStyle/>
                    <a:p>
                      <a:pPr algn="l" fontAlgn="b"/>
                      <a:r>
                        <a:rPr lang="en-US" sz="2000" u="none" strike="noStrike" dirty="0">
                          <a:effectLst/>
                        </a:rPr>
                        <a:t>8:30AM</a:t>
                      </a:r>
                      <a:endParaRPr lang="en-US" sz="2000" b="0" i="0" u="none" strike="noStrike" dirty="0">
                        <a:solidFill>
                          <a:srgbClr val="000000"/>
                        </a:solidFill>
                        <a:effectLst/>
                        <a:latin typeface="Calibri" panose="020F0502020204030204" pitchFamily="34" charset="0"/>
                      </a:endParaRPr>
                    </a:p>
                  </a:txBody>
                  <a:tcPr marL="11715" marR="11715" marT="11715" marB="0" anchor="b"/>
                </a:tc>
                <a:tc>
                  <a:txBody>
                    <a:bodyPr/>
                    <a:lstStyle/>
                    <a:p>
                      <a:pPr algn="l" fontAlgn="b"/>
                      <a:r>
                        <a:rPr lang="en-US" sz="2000" u="none" strike="noStrike" dirty="0">
                          <a:effectLst/>
                        </a:rPr>
                        <a:t>Icebreaker</a:t>
                      </a:r>
                      <a:endParaRPr lang="en-US" sz="2000" b="0" i="0" u="none" strike="noStrike" dirty="0">
                        <a:solidFill>
                          <a:srgbClr val="000000"/>
                        </a:solidFill>
                        <a:effectLst/>
                        <a:latin typeface="Calibri" panose="020F0502020204030204" pitchFamily="34" charset="0"/>
                      </a:endParaRPr>
                    </a:p>
                  </a:txBody>
                  <a:tcPr marL="11715" marR="11715" marT="11715" marB="0" anchor="b"/>
                </a:tc>
                <a:extLst>
                  <a:ext uri="{0D108BD9-81ED-4DB2-BD59-A6C34878D82A}">
                    <a16:rowId xmlns:a16="http://schemas.microsoft.com/office/drawing/2014/main" val="2077342531"/>
                  </a:ext>
                </a:extLst>
              </a:tr>
              <a:tr h="410393">
                <a:tc>
                  <a:txBody>
                    <a:bodyPr/>
                    <a:lstStyle/>
                    <a:p>
                      <a:pPr algn="l" fontAlgn="b"/>
                      <a:r>
                        <a:rPr lang="en-US" sz="2000" u="none" strike="noStrike" dirty="0">
                          <a:effectLst/>
                        </a:rPr>
                        <a:t>8:35AM</a:t>
                      </a:r>
                      <a:endParaRPr lang="en-US" sz="2000" b="0" i="0" u="none" strike="noStrike" dirty="0">
                        <a:solidFill>
                          <a:srgbClr val="000000"/>
                        </a:solidFill>
                        <a:effectLst/>
                        <a:latin typeface="Calibri" panose="020F0502020204030204" pitchFamily="34" charset="0"/>
                      </a:endParaRPr>
                    </a:p>
                  </a:txBody>
                  <a:tcPr marL="11715" marR="11715" marT="11715" marB="0" anchor="b"/>
                </a:tc>
                <a:tc>
                  <a:txBody>
                    <a:bodyPr/>
                    <a:lstStyle/>
                    <a:p>
                      <a:pPr algn="l" fontAlgn="b"/>
                      <a:r>
                        <a:rPr lang="en-US" sz="2000" u="none" strike="noStrike" dirty="0">
                          <a:effectLst/>
                        </a:rPr>
                        <a:t>Introduction of workshop</a:t>
                      </a:r>
                      <a:endParaRPr lang="en-US" sz="2000" b="0" i="0" u="none" strike="noStrike" dirty="0">
                        <a:solidFill>
                          <a:srgbClr val="000000"/>
                        </a:solidFill>
                        <a:effectLst/>
                        <a:latin typeface="Calibri" panose="020F0502020204030204" pitchFamily="34" charset="0"/>
                      </a:endParaRPr>
                    </a:p>
                  </a:txBody>
                  <a:tcPr marL="11715" marR="11715" marT="11715" marB="0" anchor="b"/>
                </a:tc>
                <a:extLst>
                  <a:ext uri="{0D108BD9-81ED-4DB2-BD59-A6C34878D82A}">
                    <a16:rowId xmlns:a16="http://schemas.microsoft.com/office/drawing/2014/main" val="662144118"/>
                  </a:ext>
                </a:extLst>
              </a:tr>
              <a:tr h="737124">
                <a:tc>
                  <a:txBody>
                    <a:bodyPr/>
                    <a:lstStyle/>
                    <a:p>
                      <a:pPr algn="l" fontAlgn="b"/>
                      <a:r>
                        <a:rPr lang="en-US" sz="2000" u="none" strike="noStrike" dirty="0">
                          <a:effectLst/>
                        </a:rPr>
                        <a:t>8:40AM</a:t>
                      </a:r>
                      <a:endParaRPr lang="en-US" sz="2000" b="0" i="0" u="none" strike="noStrike" dirty="0">
                        <a:solidFill>
                          <a:srgbClr val="000000"/>
                        </a:solidFill>
                        <a:effectLst/>
                        <a:latin typeface="Calibri" panose="020F0502020204030204" pitchFamily="34" charset="0"/>
                      </a:endParaRPr>
                    </a:p>
                  </a:txBody>
                  <a:tcPr marL="11715" marR="11715" marT="11715" marB="0" anchor="b"/>
                </a:tc>
                <a:tc>
                  <a:txBody>
                    <a:bodyPr/>
                    <a:lstStyle/>
                    <a:p>
                      <a:pPr algn="l" fontAlgn="b"/>
                      <a:r>
                        <a:rPr lang="en-US" sz="2000" u="none" strike="noStrike" dirty="0">
                          <a:effectLst/>
                        </a:rPr>
                        <a:t>Why care about Dissemination &amp;Implementation (D&amp;I) Sciences?</a:t>
                      </a:r>
                      <a:endParaRPr lang="en-US" sz="2000" b="0" i="0" u="none" strike="noStrike" dirty="0">
                        <a:solidFill>
                          <a:srgbClr val="000000"/>
                        </a:solidFill>
                        <a:effectLst/>
                        <a:latin typeface="Calibri" panose="020F0502020204030204" pitchFamily="34" charset="0"/>
                      </a:endParaRPr>
                    </a:p>
                  </a:txBody>
                  <a:tcPr marL="11715" marR="11715" marT="11715" marB="0" anchor="b"/>
                </a:tc>
                <a:extLst>
                  <a:ext uri="{0D108BD9-81ED-4DB2-BD59-A6C34878D82A}">
                    <a16:rowId xmlns:a16="http://schemas.microsoft.com/office/drawing/2014/main" val="2001394550"/>
                  </a:ext>
                </a:extLst>
              </a:tr>
              <a:tr h="410393">
                <a:tc>
                  <a:txBody>
                    <a:bodyPr/>
                    <a:lstStyle/>
                    <a:p>
                      <a:pPr algn="l" fontAlgn="b"/>
                      <a:r>
                        <a:rPr lang="en-US" sz="2000" u="none" strike="noStrike" dirty="0">
                          <a:effectLst/>
                        </a:rPr>
                        <a:t>8:50AM</a:t>
                      </a:r>
                      <a:endParaRPr lang="en-US" sz="2000" b="0" i="0" u="none" strike="noStrike" dirty="0">
                        <a:solidFill>
                          <a:srgbClr val="000000"/>
                        </a:solidFill>
                        <a:effectLst/>
                        <a:latin typeface="Calibri" panose="020F0502020204030204" pitchFamily="34" charset="0"/>
                      </a:endParaRPr>
                    </a:p>
                  </a:txBody>
                  <a:tcPr marL="11715" marR="11715" marT="11715" marB="0" anchor="b"/>
                </a:tc>
                <a:tc>
                  <a:txBody>
                    <a:bodyPr/>
                    <a:lstStyle/>
                    <a:p>
                      <a:pPr algn="l" fontAlgn="b"/>
                      <a:r>
                        <a:rPr lang="en-US" sz="2000" u="none" strike="noStrike" dirty="0">
                          <a:effectLst/>
                        </a:rPr>
                        <a:t>Diffusion of Innovation Theory and CFIR Framework</a:t>
                      </a:r>
                      <a:endParaRPr lang="en-US" sz="2000" b="0" i="0" u="none" strike="noStrike" dirty="0">
                        <a:solidFill>
                          <a:srgbClr val="000000"/>
                        </a:solidFill>
                        <a:effectLst/>
                        <a:latin typeface="Calibri" panose="020F0502020204030204" pitchFamily="34" charset="0"/>
                      </a:endParaRPr>
                    </a:p>
                  </a:txBody>
                  <a:tcPr marL="11715" marR="11715" marT="11715" marB="0" anchor="b"/>
                </a:tc>
                <a:extLst>
                  <a:ext uri="{0D108BD9-81ED-4DB2-BD59-A6C34878D82A}">
                    <a16:rowId xmlns:a16="http://schemas.microsoft.com/office/drawing/2014/main" val="3662834616"/>
                  </a:ext>
                </a:extLst>
              </a:tr>
              <a:tr h="410393">
                <a:tc>
                  <a:txBody>
                    <a:bodyPr/>
                    <a:lstStyle/>
                    <a:p>
                      <a:pPr algn="l" fontAlgn="b"/>
                      <a:r>
                        <a:rPr lang="en-US" sz="2000" u="none" strike="noStrike" dirty="0">
                          <a:effectLst/>
                        </a:rPr>
                        <a:t>9:00AM </a:t>
                      </a:r>
                      <a:endParaRPr lang="en-US" sz="2000" b="0" i="0" u="none" strike="noStrike" dirty="0">
                        <a:solidFill>
                          <a:srgbClr val="000000"/>
                        </a:solidFill>
                        <a:effectLst/>
                        <a:latin typeface="Calibri" panose="020F0502020204030204" pitchFamily="34" charset="0"/>
                      </a:endParaRPr>
                    </a:p>
                  </a:txBody>
                  <a:tcPr marL="11715" marR="11715" marT="11715" marB="0" anchor="b"/>
                </a:tc>
                <a:tc>
                  <a:txBody>
                    <a:bodyPr/>
                    <a:lstStyle/>
                    <a:p>
                      <a:pPr algn="l" fontAlgn="b"/>
                      <a:r>
                        <a:rPr lang="en-US" sz="2000" u="none" strike="noStrike" dirty="0">
                          <a:effectLst/>
                        </a:rPr>
                        <a:t>CFIR Framework Group Activity</a:t>
                      </a:r>
                      <a:endParaRPr lang="en-US" sz="2000" b="0" i="0" u="none" strike="noStrike" dirty="0">
                        <a:solidFill>
                          <a:srgbClr val="000000"/>
                        </a:solidFill>
                        <a:effectLst/>
                        <a:latin typeface="Calibri" panose="020F0502020204030204" pitchFamily="34" charset="0"/>
                      </a:endParaRPr>
                    </a:p>
                  </a:txBody>
                  <a:tcPr marL="11715" marR="11715" marT="11715" marB="0" anchor="b"/>
                </a:tc>
                <a:extLst>
                  <a:ext uri="{0D108BD9-81ED-4DB2-BD59-A6C34878D82A}">
                    <a16:rowId xmlns:a16="http://schemas.microsoft.com/office/drawing/2014/main" val="2058227134"/>
                  </a:ext>
                </a:extLst>
              </a:tr>
              <a:tr h="410393">
                <a:tc>
                  <a:txBody>
                    <a:bodyPr/>
                    <a:lstStyle/>
                    <a:p>
                      <a:pPr algn="l" fontAlgn="b"/>
                      <a:r>
                        <a:rPr lang="en-US" sz="2000" u="none" strike="noStrike" dirty="0">
                          <a:effectLst/>
                        </a:rPr>
                        <a:t>9:30AM</a:t>
                      </a:r>
                      <a:endParaRPr lang="en-US" sz="2000" b="0" i="0" u="none" strike="noStrike" dirty="0">
                        <a:solidFill>
                          <a:srgbClr val="000000"/>
                        </a:solidFill>
                        <a:effectLst/>
                        <a:latin typeface="Calibri" panose="020F0502020204030204" pitchFamily="34" charset="0"/>
                      </a:endParaRPr>
                    </a:p>
                  </a:txBody>
                  <a:tcPr marL="11715" marR="11715" marT="11715" marB="0" anchor="b"/>
                </a:tc>
                <a:tc>
                  <a:txBody>
                    <a:bodyPr/>
                    <a:lstStyle/>
                    <a:p>
                      <a:pPr algn="l" fontAlgn="b"/>
                      <a:r>
                        <a:rPr lang="en-US" sz="2000" u="none" strike="noStrike" dirty="0">
                          <a:effectLst/>
                        </a:rPr>
                        <a:t>Report Out and Next Steps</a:t>
                      </a:r>
                      <a:endParaRPr lang="en-US" sz="2000" b="0" i="0" u="none" strike="noStrike" dirty="0">
                        <a:solidFill>
                          <a:srgbClr val="000000"/>
                        </a:solidFill>
                        <a:effectLst/>
                        <a:latin typeface="Calibri" panose="020F0502020204030204" pitchFamily="34" charset="0"/>
                      </a:endParaRPr>
                    </a:p>
                  </a:txBody>
                  <a:tcPr marL="11715" marR="11715" marT="11715" marB="0" anchor="b"/>
                </a:tc>
                <a:extLst>
                  <a:ext uri="{0D108BD9-81ED-4DB2-BD59-A6C34878D82A}">
                    <a16:rowId xmlns:a16="http://schemas.microsoft.com/office/drawing/2014/main" val="2660903791"/>
                  </a:ext>
                </a:extLst>
              </a:tr>
            </a:tbl>
          </a:graphicData>
        </a:graphic>
      </p:graphicFrame>
      <p:sp>
        <p:nvSpPr>
          <p:cNvPr id="3" name="Title 2">
            <a:extLst>
              <a:ext uri="{FF2B5EF4-FFF2-40B4-BE49-F238E27FC236}">
                <a16:creationId xmlns:a16="http://schemas.microsoft.com/office/drawing/2014/main" id="{66E6D43D-5A65-724C-99FF-79ABEC0490C2}"/>
              </a:ext>
            </a:extLst>
          </p:cNvPr>
          <p:cNvSpPr>
            <a:spLocks noGrp="1"/>
          </p:cNvSpPr>
          <p:nvPr>
            <p:ph type="title"/>
          </p:nvPr>
        </p:nvSpPr>
        <p:spPr>
          <a:xfrm>
            <a:off x="368300" y="196538"/>
            <a:ext cx="6400800" cy="939800"/>
          </a:xfrm>
        </p:spPr>
        <p:txBody>
          <a:bodyPr/>
          <a:lstStyle/>
          <a:p>
            <a:r>
              <a:rPr lang="en-US">
                <a:solidFill>
                  <a:schemeClr val="bg1"/>
                </a:solidFill>
              </a:rPr>
              <a:t>Schedule</a:t>
            </a:r>
            <a:br>
              <a:rPr lang="en-US">
                <a:solidFill>
                  <a:schemeClr val="bg1"/>
                </a:solidFill>
              </a:rPr>
            </a:br>
            <a:endParaRPr lang="en-US">
              <a:solidFill>
                <a:schemeClr val="bg1"/>
              </a:solidFill>
            </a:endParaRPr>
          </a:p>
        </p:txBody>
      </p:sp>
    </p:spTree>
    <p:extLst>
      <p:ext uri="{BB962C8B-B14F-4D97-AF65-F5344CB8AC3E}">
        <p14:creationId xmlns:p14="http://schemas.microsoft.com/office/powerpoint/2010/main" val="16898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6E6D43D-5A65-724C-99FF-79ABEC0490C2}"/>
              </a:ext>
            </a:extLst>
          </p:cNvPr>
          <p:cNvSpPr>
            <a:spLocks noGrp="1"/>
          </p:cNvSpPr>
          <p:nvPr>
            <p:ph type="title"/>
          </p:nvPr>
        </p:nvSpPr>
        <p:spPr>
          <a:xfrm>
            <a:off x="368300" y="227989"/>
            <a:ext cx="6400800" cy="939800"/>
          </a:xfrm>
        </p:spPr>
        <p:txBody>
          <a:bodyPr/>
          <a:lstStyle/>
          <a:p>
            <a:r>
              <a:rPr lang="en-US">
                <a:solidFill>
                  <a:schemeClr val="bg1"/>
                </a:solidFill>
              </a:rPr>
              <a:t>Preview of Day 2</a:t>
            </a:r>
          </a:p>
        </p:txBody>
      </p:sp>
      <p:graphicFrame>
        <p:nvGraphicFramePr>
          <p:cNvPr id="8" name="Table 7">
            <a:extLst>
              <a:ext uri="{FF2B5EF4-FFF2-40B4-BE49-F238E27FC236}">
                <a16:creationId xmlns:a16="http://schemas.microsoft.com/office/drawing/2014/main" id="{BFD53834-0160-8543-9086-B4E6380BE922}"/>
              </a:ext>
            </a:extLst>
          </p:cNvPr>
          <p:cNvGraphicFramePr>
            <a:graphicFrameLocks noGrp="1"/>
          </p:cNvGraphicFramePr>
          <p:nvPr/>
        </p:nvGraphicFramePr>
        <p:xfrm>
          <a:off x="493004" y="1373953"/>
          <a:ext cx="8157991" cy="3894463"/>
        </p:xfrm>
        <a:graphic>
          <a:graphicData uri="http://schemas.openxmlformats.org/drawingml/2006/table">
            <a:tbl>
              <a:tblPr firstRow="1" bandRow="1">
                <a:tableStyleId>{5C22544A-7EE6-4342-B048-85BDC9FD1C3A}</a:tableStyleId>
              </a:tblPr>
              <a:tblGrid>
                <a:gridCol w="1070980">
                  <a:extLst>
                    <a:ext uri="{9D8B030D-6E8A-4147-A177-3AD203B41FA5}">
                      <a16:colId xmlns:a16="http://schemas.microsoft.com/office/drawing/2014/main" val="2102964455"/>
                    </a:ext>
                  </a:extLst>
                </a:gridCol>
                <a:gridCol w="7087011">
                  <a:extLst>
                    <a:ext uri="{9D8B030D-6E8A-4147-A177-3AD203B41FA5}">
                      <a16:colId xmlns:a16="http://schemas.microsoft.com/office/drawing/2014/main" val="4193334685"/>
                    </a:ext>
                  </a:extLst>
                </a:gridCol>
              </a:tblGrid>
              <a:tr h="397551">
                <a:tc gridSpan="2">
                  <a:txBody>
                    <a:bodyPr/>
                    <a:lstStyle/>
                    <a:p>
                      <a:pPr algn="ctr" fontAlgn="b"/>
                      <a:r>
                        <a:rPr lang="en-US" sz="1800" u="none" strike="noStrike">
                          <a:effectLst/>
                        </a:rPr>
                        <a:t>DAY 2</a:t>
                      </a:r>
                      <a:endParaRPr lang="en-US" sz="1800" b="0" i="0" u="none" strike="noStrike">
                        <a:solidFill>
                          <a:srgbClr val="000000"/>
                        </a:solidFill>
                        <a:effectLst/>
                        <a:latin typeface="Calibri" panose="020F0502020204030204" pitchFamily="34" charset="0"/>
                      </a:endParaRPr>
                    </a:p>
                  </a:txBody>
                  <a:tcPr marL="10601" marR="10601" marT="10601" marB="0" anchor="b"/>
                </a:tc>
                <a:tc hMerge="1">
                  <a:txBody>
                    <a:bodyPr/>
                    <a:lstStyle/>
                    <a:p>
                      <a:endParaRPr lang="en-US"/>
                    </a:p>
                  </a:txBody>
                  <a:tcPr/>
                </a:tc>
                <a:extLst>
                  <a:ext uri="{0D108BD9-81ED-4DB2-BD59-A6C34878D82A}">
                    <a16:rowId xmlns:a16="http://schemas.microsoft.com/office/drawing/2014/main" val="1742363626"/>
                  </a:ext>
                </a:extLst>
              </a:tr>
              <a:tr h="397551">
                <a:tc>
                  <a:txBody>
                    <a:bodyPr/>
                    <a:lstStyle/>
                    <a:p>
                      <a:pPr algn="l" fontAlgn="b"/>
                      <a:r>
                        <a:rPr lang="en-US" sz="1800" u="none" strike="noStrike">
                          <a:effectLst/>
                        </a:rPr>
                        <a:t>Time</a:t>
                      </a:r>
                      <a:endParaRPr lang="en-US" sz="1800" b="1"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Topic</a:t>
                      </a:r>
                      <a:endParaRPr lang="en-US" sz="1800" b="1"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2782713800"/>
                  </a:ext>
                </a:extLst>
              </a:tr>
              <a:tr h="397551">
                <a:tc>
                  <a:txBody>
                    <a:bodyPr/>
                    <a:lstStyle/>
                    <a:p>
                      <a:pPr algn="l" fontAlgn="b"/>
                      <a:r>
                        <a:rPr lang="en-US" sz="1800" u="none" strike="noStrike">
                          <a:effectLst/>
                        </a:rPr>
                        <a:t>8:00AM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Icebreaker</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2717464791"/>
                  </a:ext>
                </a:extLst>
              </a:tr>
              <a:tr h="397551">
                <a:tc>
                  <a:txBody>
                    <a:bodyPr/>
                    <a:lstStyle/>
                    <a:p>
                      <a:pPr algn="l" fontAlgn="b"/>
                      <a:r>
                        <a:rPr lang="en-US" sz="1800" u="none" strike="noStrike">
                          <a:effectLst/>
                        </a:rPr>
                        <a:t>8:05AM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D&amp;I Science Across Translational Science Spectrum</a:t>
                      </a:r>
                      <a:endParaRPr lang="en-US" sz="1800" b="0" i="0" u="none" strike="noStrike">
                        <a:solidFill>
                          <a:srgbClr val="444444"/>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607210442"/>
                  </a:ext>
                </a:extLst>
              </a:tr>
              <a:tr h="714055">
                <a:tc>
                  <a:txBody>
                    <a:bodyPr/>
                    <a:lstStyle/>
                    <a:p>
                      <a:pPr algn="l" fontAlgn="b"/>
                      <a:r>
                        <a:rPr lang="en-US" sz="1800" u="none" strike="noStrike">
                          <a:effectLst/>
                        </a:rPr>
                        <a:t>8:15AM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Apply D&amp;I Science principles to 3 TL1 Trainee projects – Shift and Share Activity</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3144869079"/>
                  </a:ext>
                </a:extLst>
              </a:tr>
              <a:tr h="397551">
                <a:tc>
                  <a:txBody>
                    <a:bodyPr/>
                    <a:lstStyle/>
                    <a:p>
                      <a:pPr algn="l" fontAlgn="b"/>
                      <a:r>
                        <a:rPr lang="en-US" sz="1800" u="none" strike="noStrike">
                          <a:effectLst/>
                        </a:rPr>
                        <a:t>9:20AM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Facilitator and Trainee Reflection</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1696031882"/>
                  </a:ext>
                </a:extLst>
              </a:tr>
              <a:tr h="397551">
                <a:tc>
                  <a:txBody>
                    <a:bodyPr/>
                    <a:lstStyle/>
                    <a:p>
                      <a:pPr algn="l" fontAlgn="b"/>
                      <a:r>
                        <a:rPr lang="en-US" sz="1800" u="none" strike="noStrike">
                          <a:effectLst/>
                        </a:rPr>
                        <a:t>9:25AM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Report Out</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4211395640"/>
                  </a:ext>
                </a:extLst>
              </a:tr>
              <a:tr h="397551">
                <a:tc>
                  <a:txBody>
                    <a:bodyPr/>
                    <a:lstStyle/>
                    <a:p>
                      <a:pPr algn="l" fontAlgn="b"/>
                      <a:r>
                        <a:rPr lang="en-US" sz="1800" u="none" strike="noStrike">
                          <a:effectLst/>
                        </a:rPr>
                        <a:t>9:45AM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Introduction of Experiential Learning Opportunities</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3152211176"/>
                  </a:ext>
                </a:extLst>
              </a:tr>
              <a:tr h="397551">
                <a:tc>
                  <a:txBody>
                    <a:bodyPr/>
                    <a:lstStyle/>
                    <a:p>
                      <a:pPr algn="l" fontAlgn="b"/>
                      <a:r>
                        <a:rPr lang="en-US" sz="1800" u="none" strike="noStrike">
                          <a:effectLst/>
                        </a:rPr>
                        <a:t>9:59AM</a:t>
                      </a:r>
                      <a:endParaRPr lang="en-US" sz="1800" b="0" i="0" u="none" strike="noStrike">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a:effectLst/>
                        </a:rPr>
                        <a:t>Evaluation</a:t>
                      </a:r>
                      <a:endParaRPr lang="en-US" sz="1800" b="0" i="0" u="none" strike="noStrike">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799746917"/>
                  </a:ext>
                </a:extLst>
              </a:tr>
            </a:tbl>
          </a:graphicData>
        </a:graphic>
      </p:graphicFrame>
    </p:spTree>
    <p:extLst>
      <p:ext uri="{BB962C8B-B14F-4D97-AF65-F5344CB8AC3E}">
        <p14:creationId xmlns:p14="http://schemas.microsoft.com/office/powerpoint/2010/main" val="29472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075"/>
          <a:stretch/>
        </p:blipFill>
        <p:spPr>
          <a:xfrm>
            <a:off x="3928905" y="234579"/>
            <a:ext cx="5132717" cy="5883297"/>
          </a:xfrm>
          <a:prstGeom prst="rect">
            <a:avLst/>
          </a:prstGeom>
        </p:spPr>
      </p:pic>
      <p:sp>
        <p:nvSpPr>
          <p:cNvPr id="8" name="Rectangle 7"/>
          <p:cNvSpPr/>
          <p:nvPr/>
        </p:nvSpPr>
        <p:spPr>
          <a:xfrm>
            <a:off x="0" y="5745193"/>
            <a:ext cx="9144000" cy="11041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969" y="5814286"/>
            <a:ext cx="6169005" cy="974703"/>
          </a:xfrm>
          <a:prstGeom prst="rect">
            <a:avLst/>
          </a:prstGeom>
        </p:spPr>
      </p:pic>
      <p:sp>
        <p:nvSpPr>
          <p:cNvPr id="6" name="TextBox 5"/>
          <p:cNvSpPr txBox="1"/>
          <p:nvPr/>
        </p:nvSpPr>
        <p:spPr>
          <a:xfrm>
            <a:off x="3073344" y="740124"/>
            <a:ext cx="1776127" cy="461665"/>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597543"/>
                </a:solidFill>
                <a:latin typeface="Gotham Book" pitchFamily="50" charset="0"/>
                <a:cs typeface="Gotham Book" pitchFamily="50" charset="0"/>
              </a:rPr>
              <a:t>Thank You</a:t>
            </a:r>
            <a:endParaRPr kumimoji="0" lang="en-US" sz="2400" b="0" i="0" u="none" strike="noStrike" kern="1200" cap="none" spc="0" normalizeH="0" baseline="0" noProof="0">
              <a:ln>
                <a:noFill/>
              </a:ln>
              <a:solidFill>
                <a:srgbClr val="597543"/>
              </a:solidFill>
              <a:effectLst/>
              <a:uLnTx/>
              <a:uFillTx/>
              <a:latin typeface="Gotham Book" pitchFamily="50" charset="0"/>
              <a:ea typeface="+mn-ea"/>
              <a:cs typeface="Gotham Book" pitchFamily="50" charset="0"/>
            </a:endParaRPr>
          </a:p>
        </p:txBody>
      </p:sp>
      <p:cxnSp>
        <p:nvCxnSpPr>
          <p:cNvPr id="9" name="Straight Connector 8"/>
          <p:cNvCxnSpPr/>
          <p:nvPr/>
        </p:nvCxnSpPr>
        <p:spPr>
          <a:xfrm flipH="1" flipV="1">
            <a:off x="0" y="1186166"/>
            <a:ext cx="4774770" cy="15623"/>
          </a:xfrm>
          <a:prstGeom prst="line">
            <a:avLst/>
          </a:prstGeom>
          <a:noFill/>
          <a:ln w="12700" cap="flat" cmpd="sng" algn="ctr">
            <a:solidFill>
              <a:srgbClr val="597543"/>
            </a:solidFill>
            <a:prstDash val="solid"/>
          </a:ln>
          <a:effectLst/>
        </p:spPr>
      </p:cxnSp>
      <p:sp>
        <p:nvSpPr>
          <p:cNvPr id="7" name="TextBox 6">
            <a:extLst>
              <a:ext uri="{FF2B5EF4-FFF2-40B4-BE49-F238E27FC236}">
                <a16:creationId xmlns:a16="http://schemas.microsoft.com/office/drawing/2014/main" id="{90171CAB-2565-5B4E-AA2D-44E8294EF4F5}"/>
              </a:ext>
            </a:extLst>
          </p:cNvPr>
          <p:cNvSpPr txBox="1"/>
          <p:nvPr/>
        </p:nvSpPr>
        <p:spPr>
          <a:xfrm>
            <a:off x="382464" y="1811497"/>
            <a:ext cx="4009841" cy="2893100"/>
          </a:xfrm>
          <a:prstGeom prst="rect">
            <a:avLst/>
          </a:prstGeom>
          <a:noFill/>
          <a:ln>
            <a:noFill/>
          </a:ln>
        </p:spPr>
        <p:txBody>
          <a:bodyPr wrap="square" rtlCol="0">
            <a:spAutoFit/>
          </a:bodyPr>
          <a:lstStyle/>
          <a:p>
            <a:r>
              <a:rPr lang="en-US" sz="1400"/>
              <a:t>ITHS is supported by the National Center For Advancing Translational Sciences of the National Institutes of Health under Award Number UL1 TR002319. </a:t>
            </a:r>
          </a:p>
          <a:p>
            <a:endParaRPr lang="en-US" altLang="zh-CN" sz="1400" i="1">
              <a:solidFill>
                <a:srgbClr val="597543"/>
              </a:solidFill>
              <a:latin typeface="Gotham Book" pitchFamily="50" charset="0"/>
            </a:endParaRPr>
          </a:p>
          <a:p>
            <a:r>
              <a:rPr lang="en-US" sz="1400"/>
              <a:t>This project was supported by the National Center For Advancing Translational Sciences of the National Institutes of Health under Award Number TL1 TR002318. </a:t>
            </a:r>
          </a:p>
          <a:p>
            <a:endParaRPr lang="en-US" sz="1400"/>
          </a:p>
          <a:p>
            <a:r>
              <a:rPr lang="en-US" sz="1400"/>
              <a:t>The content is solely the responsibility of the authors and does not necessarily represent the official views of the National Institutes of Health.</a:t>
            </a:r>
            <a:endParaRPr lang="en-US" altLang="zh-CN" sz="1400" i="1">
              <a:solidFill>
                <a:srgbClr val="597543"/>
              </a:solidFill>
              <a:latin typeface="Gotham Book" pitchFamily="50" charset="0"/>
            </a:endParaRPr>
          </a:p>
        </p:txBody>
      </p:sp>
    </p:spTree>
    <p:extLst>
      <p:ext uri="{BB962C8B-B14F-4D97-AF65-F5344CB8AC3E}">
        <p14:creationId xmlns:p14="http://schemas.microsoft.com/office/powerpoint/2010/main" val="26709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6E6D43D-5A65-724C-99FF-79ABEC0490C2}"/>
              </a:ext>
            </a:extLst>
          </p:cNvPr>
          <p:cNvSpPr>
            <a:spLocks noGrp="1"/>
          </p:cNvSpPr>
          <p:nvPr>
            <p:ph type="title"/>
          </p:nvPr>
        </p:nvSpPr>
        <p:spPr>
          <a:xfrm>
            <a:off x="368300" y="227989"/>
            <a:ext cx="6400800" cy="939800"/>
          </a:xfrm>
        </p:spPr>
        <p:txBody>
          <a:bodyPr/>
          <a:lstStyle/>
          <a:p>
            <a:r>
              <a:rPr lang="en-US">
                <a:solidFill>
                  <a:schemeClr val="bg1"/>
                </a:solidFill>
              </a:rPr>
              <a:t>Schedule</a:t>
            </a:r>
            <a:br>
              <a:rPr lang="en-US">
                <a:solidFill>
                  <a:schemeClr val="bg1"/>
                </a:solidFill>
              </a:rPr>
            </a:br>
            <a:endParaRPr lang="en-US">
              <a:solidFill>
                <a:schemeClr val="bg1"/>
              </a:solidFill>
            </a:endParaRPr>
          </a:p>
        </p:txBody>
      </p:sp>
      <p:graphicFrame>
        <p:nvGraphicFramePr>
          <p:cNvPr id="8" name="Table 7">
            <a:extLst>
              <a:ext uri="{FF2B5EF4-FFF2-40B4-BE49-F238E27FC236}">
                <a16:creationId xmlns:a16="http://schemas.microsoft.com/office/drawing/2014/main" id="{BFD53834-0160-8543-9086-B4E6380BE922}"/>
              </a:ext>
            </a:extLst>
          </p:cNvPr>
          <p:cNvGraphicFramePr>
            <a:graphicFrameLocks noGrp="1"/>
          </p:cNvGraphicFramePr>
          <p:nvPr>
            <p:extLst>
              <p:ext uri="{D42A27DB-BD31-4B8C-83A1-F6EECF244321}">
                <p14:modId xmlns:p14="http://schemas.microsoft.com/office/powerpoint/2010/main" val="2859741871"/>
              </p:ext>
            </p:extLst>
          </p:nvPr>
        </p:nvGraphicFramePr>
        <p:xfrm>
          <a:off x="493004" y="1373953"/>
          <a:ext cx="8157991" cy="3894463"/>
        </p:xfrm>
        <a:graphic>
          <a:graphicData uri="http://schemas.openxmlformats.org/drawingml/2006/table">
            <a:tbl>
              <a:tblPr firstRow="1" bandRow="1">
                <a:tableStyleId>{5C22544A-7EE6-4342-B048-85BDC9FD1C3A}</a:tableStyleId>
              </a:tblPr>
              <a:tblGrid>
                <a:gridCol w="1070980">
                  <a:extLst>
                    <a:ext uri="{9D8B030D-6E8A-4147-A177-3AD203B41FA5}">
                      <a16:colId xmlns:a16="http://schemas.microsoft.com/office/drawing/2014/main" val="2102964455"/>
                    </a:ext>
                  </a:extLst>
                </a:gridCol>
                <a:gridCol w="7087011">
                  <a:extLst>
                    <a:ext uri="{9D8B030D-6E8A-4147-A177-3AD203B41FA5}">
                      <a16:colId xmlns:a16="http://schemas.microsoft.com/office/drawing/2014/main" val="4193334685"/>
                    </a:ext>
                  </a:extLst>
                </a:gridCol>
              </a:tblGrid>
              <a:tr h="397551">
                <a:tc gridSpan="2">
                  <a:txBody>
                    <a:bodyPr/>
                    <a:lstStyle/>
                    <a:p>
                      <a:pPr algn="ctr" fontAlgn="b"/>
                      <a:r>
                        <a:rPr lang="en-US" sz="1800" u="none" strike="noStrike" dirty="0">
                          <a:effectLst/>
                        </a:rPr>
                        <a:t>DAY 2</a:t>
                      </a:r>
                      <a:endParaRPr lang="en-US" sz="1800" b="0" i="0" u="none" strike="noStrike" dirty="0">
                        <a:solidFill>
                          <a:srgbClr val="000000"/>
                        </a:solidFill>
                        <a:effectLst/>
                        <a:latin typeface="Calibri" panose="020F0502020204030204" pitchFamily="34" charset="0"/>
                      </a:endParaRPr>
                    </a:p>
                  </a:txBody>
                  <a:tcPr marL="10601" marR="10601" marT="10601" marB="0" anchor="b"/>
                </a:tc>
                <a:tc hMerge="1">
                  <a:txBody>
                    <a:bodyPr/>
                    <a:lstStyle/>
                    <a:p>
                      <a:endParaRPr lang="en-US"/>
                    </a:p>
                  </a:txBody>
                  <a:tcPr/>
                </a:tc>
                <a:extLst>
                  <a:ext uri="{0D108BD9-81ED-4DB2-BD59-A6C34878D82A}">
                    <a16:rowId xmlns:a16="http://schemas.microsoft.com/office/drawing/2014/main" val="1742363626"/>
                  </a:ext>
                </a:extLst>
              </a:tr>
              <a:tr h="397551">
                <a:tc>
                  <a:txBody>
                    <a:bodyPr/>
                    <a:lstStyle/>
                    <a:p>
                      <a:pPr algn="l" fontAlgn="b"/>
                      <a:r>
                        <a:rPr lang="en-US" sz="1800" u="none" strike="noStrike" dirty="0">
                          <a:effectLst/>
                        </a:rPr>
                        <a:t>Time</a:t>
                      </a:r>
                      <a:endParaRPr lang="en-US" sz="1800" b="1"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Topic</a:t>
                      </a:r>
                      <a:endParaRPr lang="en-US" sz="1800" b="1" i="0" u="none" strike="noStrike" dirty="0">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2782713800"/>
                  </a:ext>
                </a:extLst>
              </a:tr>
              <a:tr h="397551">
                <a:tc>
                  <a:txBody>
                    <a:bodyPr/>
                    <a:lstStyle/>
                    <a:p>
                      <a:pPr algn="l" fontAlgn="b"/>
                      <a:r>
                        <a:rPr lang="en-US" sz="1800" u="none" strike="noStrike" dirty="0">
                          <a:effectLst/>
                        </a:rPr>
                        <a:t>8:30AM</a:t>
                      </a:r>
                      <a:endParaRPr lang="en-US" sz="1800" b="0"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Icebreaker</a:t>
                      </a:r>
                      <a:endParaRPr lang="en-US" sz="1800" b="0" i="0" u="none" strike="noStrike" dirty="0">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2717464791"/>
                  </a:ext>
                </a:extLst>
              </a:tr>
              <a:tr h="397551">
                <a:tc>
                  <a:txBody>
                    <a:bodyPr/>
                    <a:lstStyle/>
                    <a:p>
                      <a:pPr algn="l" fontAlgn="b"/>
                      <a:r>
                        <a:rPr lang="en-US" sz="1800" u="none" strike="noStrike" dirty="0">
                          <a:effectLst/>
                        </a:rPr>
                        <a:t>8:35AM</a:t>
                      </a:r>
                      <a:endParaRPr lang="en-US" sz="1800" b="0"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D&amp;I Sciences Across Translational Science Spectrum</a:t>
                      </a:r>
                      <a:endParaRPr lang="en-US" sz="1800" b="0" i="0" u="none" strike="noStrike" dirty="0">
                        <a:solidFill>
                          <a:srgbClr val="444444"/>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607210442"/>
                  </a:ext>
                </a:extLst>
              </a:tr>
              <a:tr h="714055">
                <a:tc>
                  <a:txBody>
                    <a:bodyPr/>
                    <a:lstStyle/>
                    <a:p>
                      <a:pPr algn="l" fontAlgn="b"/>
                      <a:r>
                        <a:rPr lang="en-US" sz="1800" u="none" strike="noStrike" dirty="0">
                          <a:effectLst/>
                        </a:rPr>
                        <a:t>8:45AM</a:t>
                      </a:r>
                      <a:endParaRPr lang="en-US" sz="1800" b="0"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Apply D&amp;I Science principles to TL1 Trainee projects</a:t>
                      </a:r>
                      <a:endParaRPr lang="en-US" sz="1800" b="0" i="0" u="none" strike="noStrike" dirty="0">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3144869079"/>
                  </a:ext>
                </a:extLst>
              </a:tr>
              <a:tr h="397551">
                <a:tc>
                  <a:txBody>
                    <a:bodyPr/>
                    <a:lstStyle/>
                    <a:p>
                      <a:pPr algn="l" fontAlgn="b"/>
                      <a:r>
                        <a:rPr lang="en-US" sz="1800" u="none" strike="noStrike" dirty="0">
                          <a:effectLst/>
                        </a:rPr>
                        <a:t>9:15AM</a:t>
                      </a:r>
                      <a:endParaRPr lang="en-US" sz="1800" b="0"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Facilitator and Trainee Reflection</a:t>
                      </a:r>
                      <a:endParaRPr lang="en-US" sz="1800" b="0" i="0" u="none" strike="noStrike" dirty="0">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1696031882"/>
                  </a:ext>
                </a:extLst>
              </a:tr>
              <a:tr h="397551">
                <a:tc>
                  <a:txBody>
                    <a:bodyPr/>
                    <a:lstStyle/>
                    <a:p>
                      <a:pPr algn="l" fontAlgn="b"/>
                      <a:r>
                        <a:rPr lang="en-US" sz="1800" u="none" strike="noStrike" dirty="0">
                          <a:effectLst/>
                        </a:rPr>
                        <a:t>9:25AM</a:t>
                      </a:r>
                      <a:endParaRPr lang="en-US" sz="1800" b="0"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Report Out</a:t>
                      </a:r>
                      <a:endParaRPr lang="en-US" sz="1800" b="0" i="0" u="none" strike="noStrike" dirty="0">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4211395640"/>
                  </a:ext>
                </a:extLst>
              </a:tr>
              <a:tr h="397551">
                <a:tc>
                  <a:txBody>
                    <a:bodyPr/>
                    <a:lstStyle/>
                    <a:p>
                      <a:pPr algn="l" fontAlgn="b"/>
                      <a:r>
                        <a:rPr lang="en-US" sz="1800" u="none" strike="noStrike" dirty="0">
                          <a:effectLst/>
                        </a:rPr>
                        <a:t>9:45AM</a:t>
                      </a:r>
                      <a:endParaRPr lang="en-US" sz="1800" b="0"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Introduction of Experiential Learning Opportunities</a:t>
                      </a:r>
                      <a:endParaRPr lang="en-US" sz="1800" b="0" i="0" u="none" strike="noStrike" dirty="0">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3152211176"/>
                  </a:ext>
                </a:extLst>
              </a:tr>
              <a:tr h="397551">
                <a:tc>
                  <a:txBody>
                    <a:bodyPr/>
                    <a:lstStyle/>
                    <a:p>
                      <a:pPr algn="l" fontAlgn="b"/>
                      <a:r>
                        <a:rPr lang="en-US" sz="1800" u="none" strike="noStrike" dirty="0">
                          <a:effectLst/>
                        </a:rPr>
                        <a:t>9:59AM</a:t>
                      </a:r>
                      <a:endParaRPr lang="en-US" sz="1800" b="0" i="0" u="none" strike="noStrike" dirty="0">
                        <a:solidFill>
                          <a:srgbClr val="000000"/>
                        </a:solidFill>
                        <a:effectLst/>
                        <a:latin typeface="Calibri" panose="020F0502020204030204" pitchFamily="34" charset="0"/>
                      </a:endParaRPr>
                    </a:p>
                  </a:txBody>
                  <a:tcPr marL="10601" marR="10601" marT="10601" marB="0" anchor="b"/>
                </a:tc>
                <a:tc>
                  <a:txBody>
                    <a:bodyPr/>
                    <a:lstStyle/>
                    <a:p>
                      <a:pPr algn="l" fontAlgn="b"/>
                      <a:r>
                        <a:rPr lang="en-US" sz="1800" u="none" strike="noStrike" dirty="0">
                          <a:effectLst/>
                        </a:rPr>
                        <a:t>Evaluation</a:t>
                      </a:r>
                      <a:endParaRPr lang="en-US" sz="1800" b="0" i="0" u="none" strike="noStrike" dirty="0">
                        <a:solidFill>
                          <a:srgbClr val="000000"/>
                        </a:solidFill>
                        <a:effectLst/>
                        <a:latin typeface="Calibri" panose="020F0502020204030204" pitchFamily="34" charset="0"/>
                      </a:endParaRPr>
                    </a:p>
                  </a:txBody>
                  <a:tcPr marL="10601" marR="10601" marT="10601" marB="0" anchor="b"/>
                </a:tc>
                <a:extLst>
                  <a:ext uri="{0D108BD9-81ED-4DB2-BD59-A6C34878D82A}">
                    <a16:rowId xmlns:a16="http://schemas.microsoft.com/office/drawing/2014/main" val="799746917"/>
                  </a:ext>
                </a:extLst>
              </a:tr>
            </a:tbl>
          </a:graphicData>
        </a:graphic>
      </p:graphicFrame>
    </p:spTree>
    <p:extLst>
      <p:ext uri="{BB962C8B-B14F-4D97-AF65-F5344CB8AC3E}">
        <p14:creationId xmlns:p14="http://schemas.microsoft.com/office/powerpoint/2010/main" val="19340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99" y="1114588"/>
            <a:ext cx="8122557" cy="4720961"/>
          </a:xfrm>
        </p:spPr>
        <p:txBody>
          <a:bodyPr/>
          <a:lstStyle/>
          <a:p>
            <a:pPr algn="ctr">
              <a:defRPr/>
            </a:pPr>
            <a:r>
              <a:rPr lang="en-US" sz="3200">
                <a:effectLst>
                  <a:outerShdw blurRad="38100" dist="38100" dir="2700000" algn="tl">
                    <a:srgbClr val="000000">
                      <a:alpha val="43137"/>
                    </a:srgbClr>
                  </a:outerShdw>
                </a:effectLst>
                <a:latin typeface="Arial" charset="0"/>
                <a:cs typeface="Arial" charset="0"/>
              </a:rPr>
              <a:t>Take 1 minute to TYPE your answer into the chat box fo</a:t>
            </a:r>
            <a:r>
              <a:rPr lang="en-US" sz="3200">
                <a:latin typeface="Arial" charset="0"/>
                <a:cs typeface="Arial" charset="0"/>
              </a:rPr>
              <a:t>r the following questions. </a:t>
            </a:r>
            <a:br>
              <a:rPr lang="en-US" sz="3200">
                <a:latin typeface="Arial" charset="0"/>
                <a:cs typeface="Arial" charset="0"/>
              </a:rPr>
            </a:br>
            <a:r>
              <a:rPr lang="en-US" sz="3200" b="1" u="sng">
                <a:latin typeface="Arial" charset="0"/>
                <a:cs typeface="Arial" charset="0"/>
              </a:rPr>
              <a:t>DO NOT </a:t>
            </a:r>
            <a:r>
              <a:rPr lang="en-US" sz="3200">
                <a:latin typeface="Arial" charset="0"/>
                <a:cs typeface="Arial" charset="0"/>
              </a:rPr>
              <a:t>hit enter</a:t>
            </a:r>
            <a:r>
              <a:rPr lang="en-US" sz="3200">
                <a:effectLst>
                  <a:outerShdw blurRad="38100" dist="38100" dir="2700000" algn="tl">
                    <a:srgbClr val="000000">
                      <a:alpha val="43137"/>
                    </a:srgbClr>
                  </a:outerShdw>
                </a:effectLst>
                <a:latin typeface="Arial" charset="0"/>
                <a:cs typeface="Arial" charset="0"/>
              </a:rPr>
              <a:t>.</a:t>
            </a:r>
            <a:br>
              <a:rPr lang="en-US" sz="3200">
                <a:effectLst>
                  <a:outerShdw blurRad="38100" dist="38100" dir="2700000" algn="tl">
                    <a:srgbClr val="000000">
                      <a:alpha val="43137"/>
                    </a:srgbClr>
                  </a:outerShdw>
                </a:effectLst>
                <a:latin typeface="Arial" charset="0"/>
                <a:cs typeface="Arial" charset="0"/>
              </a:rPr>
            </a:br>
            <a:br>
              <a:rPr lang="en-US" sz="3200">
                <a:effectLst>
                  <a:outerShdw blurRad="38100" dist="38100" dir="2700000" algn="tl">
                    <a:srgbClr val="000000">
                      <a:alpha val="43137"/>
                    </a:srgbClr>
                  </a:outerShdw>
                </a:effectLst>
                <a:latin typeface="Arial" charset="0"/>
                <a:cs typeface="Arial" charset="0"/>
              </a:rPr>
            </a:br>
            <a:br>
              <a:rPr lang="en-US" sz="3200">
                <a:latin typeface="Arial" charset="0"/>
                <a:cs typeface="Arial" charset="0"/>
              </a:rPr>
            </a:br>
            <a:r>
              <a:rPr lang="en-US" sz="3200">
                <a:latin typeface="Arial" charset="0"/>
                <a:cs typeface="Arial" charset="0"/>
              </a:rPr>
              <a:t>What made you smile this week?</a:t>
            </a:r>
            <a:endParaRPr lang="en-US" sz="3200">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299" y="196538"/>
            <a:ext cx="8775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Ice Breaker –</a:t>
            </a:r>
          </a:p>
        </p:txBody>
      </p:sp>
    </p:spTree>
    <p:extLst>
      <p:ext uri="{BB962C8B-B14F-4D97-AF65-F5344CB8AC3E}">
        <p14:creationId xmlns:p14="http://schemas.microsoft.com/office/powerpoint/2010/main" val="210511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99" y="1114588"/>
            <a:ext cx="8122557" cy="4720961"/>
          </a:xfrm>
        </p:spPr>
        <p:txBody>
          <a:bodyPr/>
          <a:lstStyle/>
          <a:p>
            <a:pPr algn="ctr">
              <a:defRPr/>
            </a:pPr>
            <a:r>
              <a:rPr lang="en-US" sz="3400">
                <a:effectLst>
                  <a:outerShdw blurRad="38100" dist="38100" dir="2700000" algn="tl">
                    <a:srgbClr val="000000">
                      <a:alpha val="43137"/>
                    </a:srgbClr>
                  </a:outerShdw>
                </a:effectLst>
                <a:latin typeface="Arial" charset="0"/>
                <a:cs typeface="Arial" charset="0"/>
              </a:rPr>
              <a:t>Take 1 minute to TYPE your answer into the chat box fo</a:t>
            </a:r>
            <a:r>
              <a:rPr lang="en-US" sz="3400">
                <a:latin typeface="Arial" charset="0"/>
                <a:cs typeface="Arial" charset="0"/>
              </a:rPr>
              <a:t>r the following questions. </a:t>
            </a:r>
            <a:br>
              <a:rPr lang="en-US" sz="3400">
                <a:latin typeface="Arial" charset="0"/>
                <a:cs typeface="Arial" charset="0"/>
              </a:rPr>
            </a:br>
            <a:r>
              <a:rPr lang="en-US" sz="3400" b="1" u="sng">
                <a:latin typeface="Arial" charset="0"/>
                <a:cs typeface="Arial" charset="0"/>
              </a:rPr>
              <a:t>DO NOT </a:t>
            </a:r>
            <a:r>
              <a:rPr lang="en-US" sz="3400">
                <a:latin typeface="Arial" charset="0"/>
                <a:cs typeface="Arial" charset="0"/>
              </a:rPr>
              <a:t>hit enter</a:t>
            </a:r>
            <a:r>
              <a:rPr lang="en-US" sz="3400">
                <a:effectLst>
                  <a:outerShdw blurRad="38100" dist="38100" dir="2700000" algn="tl">
                    <a:srgbClr val="000000">
                      <a:alpha val="43137"/>
                    </a:srgbClr>
                  </a:outerShdw>
                </a:effectLst>
                <a:latin typeface="Arial" charset="0"/>
                <a:cs typeface="Arial" charset="0"/>
              </a:rPr>
              <a:t>.</a:t>
            </a: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r>
              <a:rPr lang="en-US" sz="3400">
                <a:effectLst>
                  <a:outerShdw blurRad="38100" dist="38100" dir="2700000" algn="tl">
                    <a:srgbClr val="000000">
                      <a:alpha val="43137"/>
                    </a:srgbClr>
                  </a:outerShdw>
                </a:effectLst>
                <a:latin typeface="Arial" charset="0"/>
                <a:cs typeface="Arial" charset="0"/>
              </a:rPr>
              <a:t>What does self-care look like for you? </a:t>
            </a: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r>
              <a:rPr lang="en-US" sz="3400">
                <a:effectLst>
                  <a:outerShdw blurRad="38100" dist="38100" dir="2700000" algn="tl">
                    <a:srgbClr val="000000">
                      <a:alpha val="43137"/>
                    </a:srgbClr>
                  </a:outerShdw>
                </a:effectLst>
                <a:latin typeface="Arial" charset="0"/>
                <a:cs typeface="Arial" charset="0"/>
              </a:rPr>
              <a:t> </a:t>
            </a:r>
            <a:br>
              <a:rPr lang="en-US" sz="3400">
                <a:effectLst>
                  <a:outerShdw blurRad="38100" dist="38100" dir="2700000" algn="tl">
                    <a:srgbClr val="000000">
                      <a:alpha val="43137"/>
                    </a:srgbClr>
                  </a:outerShdw>
                </a:effectLst>
                <a:latin typeface="Arial" charset="0"/>
                <a:cs typeface="Arial" charset="0"/>
              </a:rPr>
            </a:br>
            <a:br>
              <a:rPr lang="en-US" sz="3400">
                <a:effectLst>
                  <a:outerShdw blurRad="38100" dist="38100" dir="2700000" algn="tl">
                    <a:srgbClr val="000000">
                      <a:alpha val="43137"/>
                    </a:srgbClr>
                  </a:outerShdw>
                </a:effectLst>
                <a:latin typeface="Arial" charset="0"/>
                <a:cs typeface="Arial" charset="0"/>
              </a:rPr>
            </a:br>
            <a:endParaRPr lang="en-US" sz="3400">
              <a:effectLst>
                <a:outerShdw blurRad="38100" dist="38100" dir="2700000" algn="tl">
                  <a:srgbClr val="000000">
                    <a:alpha val="43137"/>
                  </a:srgbClr>
                </a:outerShdw>
              </a:effectLst>
            </a:endParaRPr>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299" y="196538"/>
            <a:ext cx="8775701"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Ice Breaker –</a:t>
            </a:r>
          </a:p>
        </p:txBody>
      </p:sp>
    </p:spTree>
    <p:extLst>
      <p:ext uri="{BB962C8B-B14F-4D97-AF65-F5344CB8AC3E}">
        <p14:creationId xmlns:p14="http://schemas.microsoft.com/office/powerpoint/2010/main" val="417319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132464" y="194277"/>
            <a:ext cx="9011536"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Dissemination and Implementation Science Competencies</a:t>
            </a:r>
          </a:p>
        </p:txBody>
      </p:sp>
      <p:graphicFrame>
        <p:nvGraphicFramePr>
          <p:cNvPr id="3" name="Diagram 2">
            <a:extLst>
              <a:ext uri="{FF2B5EF4-FFF2-40B4-BE49-F238E27FC236}">
                <a16:creationId xmlns:a16="http://schemas.microsoft.com/office/drawing/2014/main" id="{E52BB315-FDC3-9341-836E-7909E91BC073}"/>
              </a:ext>
            </a:extLst>
          </p:cNvPr>
          <p:cNvGraphicFramePr/>
          <p:nvPr>
            <p:extLst>
              <p:ext uri="{D42A27DB-BD31-4B8C-83A1-F6EECF244321}">
                <p14:modId xmlns:p14="http://schemas.microsoft.com/office/powerpoint/2010/main" val="1604939364"/>
              </p:ext>
            </p:extLst>
          </p:nvPr>
        </p:nvGraphicFramePr>
        <p:xfrm>
          <a:off x="368300" y="1674610"/>
          <a:ext cx="8407400" cy="3269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3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368300" y="163184"/>
            <a:ext cx="6400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a:solidFill>
                  <a:schemeClr val="bg1"/>
                </a:solidFill>
              </a:rPr>
              <a:t>The Translational Research Spectrum</a:t>
            </a:r>
          </a:p>
        </p:txBody>
      </p:sp>
      <p:pic>
        <p:nvPicPr>
          <p:cNvPr id="8" name="Picture 6" descr="Paradigm Lost: A Perspective on the Design and Interpretation of  Regenerative Endodontic Research - ScienceDirect">
            <a:extLst>
              <a:ext uri="{FF2B5EF4-FFF2-40B4-BE49-F238E27FC236}">
                <a16:creationId xmlns:a16="http://schemas.microsoft.com/office/drawing/2014/main" id="{A6EE6649-8890-A344-B396-48A088AFA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2" y="2097467"/>
            <a:ext cx="8985696" cy="266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02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p:cNvSpPr txBox="1">
            <a:spLocks/>
          </p:cNvSpPr>
          <p:nvPr/>
        </p:nvSpPr>
        <p:spPr bwMode="auto">
          <a:xfrm>
            <a:off x="368300" y="2034716"/>
            <a:ext cx="4935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0" indent="0" algn="l" rtl="0" eaLnBrk="0" fontAlgn="base" hangingPunct="0">
              <a:spcBef>
                <a:spcPct val="0"/>
              </a:spcBef>
              <a:spcAft>
                <a:spcPts val="1000"/>
              </a:spcAft>
              <a:buClr>
                <a:srgbClr val="191919"/>
              </a:buClr>
              <a:buFont typeface="Wingdings" pitchFamily="2" charset="2"/>
              <a:buNone/>
              <a:defRPr sz="2200" kern="1200">
                <a:solidFill>
                  <a:schemeClr val="tx2"/>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0"/>
              </a:spcBef>
              <a:spcAft>
                <a:spcPts val="800"/>
              </a:spcAft>
              <a:buClr>
                <a:srgbClr val="191919"/>
              </a:buClr>
              <a:buSzPct val="85000"/>
              <a:buFont typeface="Arial" charset="0"/>
              <a:buNone/>
              <a:defRPr sz="19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0"/>
              </a:spcBef>
              <a:spcAft>
                <a:spcPts val="600"/>
              </a:spcAft>
              <a:buClr>
                <a:schemeClr val="tx2"/>
              </a:buClr>
              <a:buFont typeface="Wingdings 2" pitchFamily="18" charset="2"/>
              <a:buNone/>
              <a:defRPr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0"/>
              </a:spcBef>
              <a:spcAft>
                <a:spcPts val="600"/>
              </a:spcAft>
              <a:buClr>
                <a:schemeClr val="tx2"/>
              </a:buClr>
              <a:buFont typeface="Arial" charset="0"/>
              <a:buNone/>
              <a:defRPr sz="17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0"/>
              </a:spcBef>
              <a:spcAft>
                <a:spcPts val="400"/>
              </a:spcAft>
              <a:buClr>
                <a:schemeClr val="tx2"/>
              </a:buClr>
              <a:buFont typeface="Wingdings 3" pitchFamily="18"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ts val="0"/>
              </a:spcBef>
              <a:spcAft>
                <a:spcPts val="400"/>
              </a:spcAft>
              <a:buClr>
                <a:schemeClr val="tx2"/>
              </a:buClr>
              <a:buFont typeface="Courier New" panose="02070309020205020404" pitchFamily="49" charset="0"/>
              <a:buNone/>
              <a:defRPr sz="15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200" b="0" i="1"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altLang="zh-CN" sz="1800"/>
          </a:p>
        </p:txBody>
      </p:sp>
      <p:cxnSp>
        <p:nvCxnSpPr>
          <p:cNvPr id="5" name="Straight Connector 4"/>
          <p:cNvCxnSpPr/>
          <p:nvPr/>
        </p:nvCxnSpPr>
        <p:spPr>
          <a:xfrm>
            <a:off x="368300" y="5965308"/>
            <a:ext cx="8304028" cy="0"/>
          </a:xfrm>
          <a:prstGeom prst="line">
            <a:avLst/>
          </a:prstGeom>
          <a:ln w="127000" cmpd="thickThi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594"/>
            <a:ext cx="9144000" cy="9942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BB1FA9B9-8402-E646-B0FE-C31305891263}"/>
              </a:ext>
            </a:extLst>
          </p:cNvPr>
          <p:cNvSpPr txBox="1">
            <a:spLocks/>
          </p:cNvSpPr>
          <p:nvPr/>
        </p:nvSpPr>
        <p:spPr bwMode="auto">
          <a:xfrm>
            <a:off x="281354" y="200458"/>
            <a:ext cx="8783494"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spcBef>
                <a:spcPct val="0"/>
              </a:spcBef>
              <a:spcAft>
                <a:spcPct val="0"/>
              </a:spcAft>
              <a:defRPr sz="2700" b="0" kern="1200">
                <a:solidFill>
                  <a:schemeClr val="accent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700">
                <a:solidFill>
                  <a:schemeClr val="accent1"/>
                </a:solidFill>
                <a:latin typeface="Arial" charset="0"/>
                <a:cs typeface="Arial" charset="0"/>
              </a:defRPr>
            </a:lvl2pPr>
            <a:lvl3pPr algn="l" rtl="0" eaLnBrk="0" fontAlgn="base" hangingPunct="0">
              <a:spcBef>
                <a:spcPct val="0"/>
              </a:spcBef>
              <a:spcAft>
                <a:spcPct val="0"/>
              </a:spcAft>
              <a:defRPr sz="2700">
                <a:solidFill>
                  <a:schemeClr val="accent1"/>
                </a:solidFill>
                <a:latin typeface="Arial" charset="0"/>
                <a:cs typeface="Arial" charset="0"/>
              </a:defRPr>
            </a:lvl3pPr>
            <a:lvl4pPr algn="l" rtl="0" eaLnBrk="0" fontAlgn="base" hangingPunct="0">
              <a:spcBef>
                <a:spcPct val="0"/>
              </a:spcBef>
              <a:spcAft>
                <a:spcPct val="0"/>
              </a:spcAft>
              <a:defRPr sz="2700">
                <a:solidFill>
                  <a:schemeClr val="accent1"/>
                </a:solidFill>
                <a:latin typeface="Arial" charset="0"/>
                <a:cs typeface="Arial" charset="0"/>
              </a:defRPr>
            </a:lvl4pPr>
            <a:lvl5pPr algn="l" rtl="0" eaLnBrk="0" fontAlgn="base" hangingPunct="0">
              <a:spcBef>
                <a:spcPct val="0"/>
              </a:spcBef>
              <a:spcAft>
                <a:spcPct val="0"/>
              </a:spcAft>
              <a:defRPr sz="2700">
                <a:solidFill>
                  <a:schemeClr val="accent1"/>
                </a:solidFill>
                <a:latin typeface="Arial" charset="0"/>
                <a:cs typeface="Arial" charset="0"/>
              </a:defRPr>
            </a:lvl5pPr>
            <a:lvl6pPr marL="457200" algn="l" rtl="0" eaLnBrk="1" fontAlgn="base" hangingPunct="1">
              <a:spcBef>
                <a:spcPct val="0"/>
              </a:spcBef>
              <a:spcAft>
                <a:spcPct val="0"/>
              </a:spcAft>
              <a:defRPr sz="2700">
                <a:solidFill>
                  <a:srgbClr val="009CCB"/>
                </a:solidFill>
                <a:latin typeface="Arial" charset="0"/>
                <a:cs typeface="Arial" charset="0"/>
              </a:defRPr>
            </a:lvl6pPr>
            <a:lvl7pPr marL="914400" algn="l" rtl="0" eaLnBrk="1" fontAlgn="base" hangingPunct="1">
              <a:spcBef>
                <a:spcPct val="0"/>
              </a:spcBef>
              <a:spcAft>
                <a:spcPct val="0"/>
              </a:spcAft>
              <a:defRPr sz="2700">
                <a:solidFill>
                  <a:srgbClr val="009CCB"/>
                </a:solidFill>
                <a:latin typeface="Arial" charset="0"/>
                <a:cs typeface="Arial" charset="0"/>
              </a:defRPr>
            </a:lvl7pPr>
            <a:lvl8pPr marL="1371600" algn="l" rtl="0" eaLnBrk="1" fontAlgn="base" hangingPunct="1">
              <a:spcBef>
                <a:spcPct val="0"/>
              </a:spcBef>
              <a:spcAft>
                <a:spcPct val="0"/>
              </a:spcAft>
              <a:defRPr sz="2700">
                <a:solidFill>
                  <a:srgbClr val="009CCB"/>
                </a:solidFill>
                <a:latin typeface="Arial" charset="0"/>
                <a:cs typeface="Arial" charset="0"/>
              </a:defRPr>
            </a:lvl8pPr>
            <a:lvl9pPr marL="1828800" algn="l" rtl="0" eaLnBrk="1" fontAlgn="base" hangingPunct="1">
              <a:spcBef>
                <a:spcPct val="0"/>
              </a:spcBef>
              <a:spcAft>
                <a:spcPct val="0"/>
              </a:spcAft>
              <a:defRPr sz="2700">
                <a:solidFill>
                  <a:srgbClr val="009CCB"/>
                </a:solidFill>
                <a:latin typeface="Arial" charset="0"/>
                <a:cs typeface="Arial" charset="0"/>
              </a:defRPr>
            </a:lvl9pPr>
          </a:lstStyle>
          <a:p>
            <a:r>
              <a:rPr lang="en-US" sz="2800">
                <a:solidFill>
                  <a:srgbClr val="FFFFFF"/>
                </a:solidFill>
              </a:rPr>
              <a:t>A Continuum: Diffusion-Dissemination-Implementation </a:t>
            </a:r>
          </a:p>
        </p:txBody>
      </p:sp>
      <p:sp>
        <p:nvSpPr>
          <p:cNvPr id="9" name="TextBox 5">
            <a:extLst>
              <a:ext uri="{FF2B5EF4-FFF2-40B4-BE49-F238E27FC236}">
                <a16:creationId xmlns:a16="http://schemas.microsoft.com/office/drawing/2014/main" id="{DCE46A12-C1A3-1342-A283-778033E7CE4B}"/>
              </a:ext>
            </a:extLst>
          </p:cNvPr>
          <p:cNvSpPr txBox="1"/>
          <p:nvPr/>
        </p:nvSpPr>
        <p:spPr>
          <a:xfrm>
            <a:off x="808655" y="1628480"/>
            <a:ext cx="1600200" cy="461665"/>
          </a:xfrm>
          <a:prstGeom prst="rect">
            <a:avLst/>
          </a:prstGeom>
          <a:noFill/>
        </p:spPr>
        <p:txBody>
          <a:bodyPr wrap="square" rtlCol="0">
            <a:spAutoFit/>
          </a:bodyPr>
          <a:lstStyle/>
          <a:p>
            <a:r>
              <a:rPr lang="en-US" sz="2400" b="1"/>
              <a:t>Diffusion</a:t>
            </a:r>
          </a:p>
        </p:txBody>
      </p:sp>
      <p:sp>
        <p:nvSpPr>
          <p:cNvPr id="10" name="TextBox 6">
            <a:extLst>
              <a:ext uri="{FF2B5EF4-FFF2-40B4-BE49-F238E27FC236}">
                <a16:creationId xmlns:a16="http://schemas.microsoft.com/office/drawing/2014/main" id="{09D44077-ABA0-2045-BBFF-E31FCA458BA7}"/>
              </a:ext>
            </a:extLst>
          </p:cNvPr>
          <p:cNvSpPr txBox="1"/>
          <p:nvPr/>
        </p:nvSpPr>
        <p:spPr>
          <a:xfrm>
            <a:off x="3209371" y="1628480"/>
            <a:ext cx="2347365" cy="461665"/>
          </a:xfrm>
          <a:prstGeom prst="rect">
            <a:avLst/>
          </a:prstGeom>
          <a:noFill/>
        </p:spPr>
        <p:txBody>
          <a:bodyPr wrap="square" rtlCol="0">
            <a:spAutoFit/>
          </a:bodyPr>
          <a:lstStyle/>
          <a:p>
            <a:r>
              <a:rPr lang="en-US" sz="2400" b="1"/>
              <a:t>Dissemination</a:t>
            </a:r>
          </a:p>
        </p:txBody>
      </p:sp>
      <p:sp>
        <p:nvSpPr>
          <p:cNvPr id="11" name="TextBox 7">
            <a:extLst>
              <a:ext uri="{FF2B5EF4-FFF2-40B4-BE49-F238E27FC236}">
                <a16:creationId xmlns:a16="http://schemas.microsoft.com/office/drawing/2014/main" id="{B2C0CDFB-D870-3548-8E4C-A52D9D170CC8}"/>
              </a:ext>
            </a:extLst>
          </p:cNvPr>
          <p:cNvSpPr txBox="1"/>
          <p:nvPr/>
        </p:nvSpPr>
        <p:spPr>
          <a:xfrm>
            <a:off x="6109996" y="1644644"/>
            <a:ext cx="2438400" cy="461665"/>
          </a:xfrm>
          <a:prstGeom prst="rect">
            <a:avLst/>
          </a:prstGeom>
          <a:noFill/>
        </p:spPr>
        <p:txBody>
          <a:bodyPr wrap="square" rtlCol="0">
            <a:spAutoFit/>
          </a:bodyPr>
          <a:lstStyle/>
          <a:p>
            <a:r>
              <a:rPr lang="en-US" sz="2400" b="1"/>
              <a:t>Implementation</a:t>
            </a:r>
          </a:p>
        </p:txBody>
      </p:sp>
      <p:sp>
        <p:nvSpPr>
          <p:cNvPr id="12" name="Right Arrow 8">
            <a:extLst>
              <a:ext uri="{FF2B5EF4-FFF2-40B4-BE49-F238E27FC236}">
                <a16:creationId xmlns:a16="http://schemas.microsoft.com/office/drawing/2014/main" id="{056A8E1F-9C70-0D41-8F66-065A50B12316}"/>
              </a:ext>
            </a:extLst>
          </p:cNvPr>
          <p:cNvSpPr/>
          <p:nvPr/>
        </p:nvSpPr>
        <p:spPr>
          <a:xfrm>
            <a:off x="808655" y="2348181"/>
            <a:ext cx="7756272" cy="224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a:extLst>
              <a:ext uri="{FF2B5EF4-FFF2-40B4-BE49-F238E27FC236}">
                <a16:creationId xmlns:a16="http://schemas.microsoft.com/office/drawing/2014/main" id="{97F35C82-CCE6-E74A-AC3D-A90A107C85AE}"/>
              </a:ext>
            </a:extLst>
          </p:cNvPr>
          <p:cNvSpPr txBox="1"/>
          <p:nvPr/>
        </p:nvSpPr>
        <p:spPr>
          <a:xfrm>
            <a:off x="808655" y="2791483"/>
            <a:ext cx="1752600" cy="1477328"/>
          </a:xfrm>
          <a:prstGeom prst="rect">
            <a:avLst/>
          </a:prstGeom>
          <a:noFill/>
        </p:spPr>
        <p:txBody>
          <a:bodyPr wrap="square" rtlCol="0">
            <a:spAutoFit/>
          </a:bodyPr>
          <a:lstStyle/>
          <a:p>
            <a:r>
              <a:rPr lang="en-US"/>
              <a:t>The passive, untargeted and unplanned spread of new practices </a:t>
            </a:r>
          </a:p>
        </p:txBody>
      </p:sp>
      <p:sp>
        <p:nvSpPr>
          <p:cNvPr id="14" name="TextBox 10">
            <a:extLst>
              <a:ext uri="{FF2B5EF4-FFF2-40B4-BE49-F238E27FC236}">
                <a16:creationId xmlns:a16="http://schemas.microsoft.com/office/drawing/2014/main" id="{35D93A71-64D3-9549-9FDF-39B77A029F38}"/>
              </a:ext>
            </a:extLst>
          </p:cNvPr>
          <p:cNvSpPr txBox="1"/>
          <p:nvPr/>
        </p:nvSpPr>
        <p:spPr>
          <a:xfrm>
            <a:off x="3322638" y="2749091"/>
            <a:ext cx="1981200" cy="1754326"/>
          </a:xfrm>
          <a:prstGeom prst="rect">
            <a:avLst/>
          </a:prstGeom>
          <a:noFill/>
        </p:spPr>
        <p:txBody>
          <a:bodyPr wrap="square" rtlCol="0">
            <a:spAutoFit/>
          </a:bodyPr>
          <a:lstStyle/>
          <a:p>
            <a:r>
              <a:rPr lang="en-US"/>
              <a:t>Active spread of new practices to the target audience using planned strategies</a:t>
            </a:r>
          </a:p>
        </p:txBody>
      </p:sp>
      <p:sp>
        <p:nvSpPr>
          <p:cNvPr id="15" name="TextBox 11">
            <a:extLst>
              <a:ext uri="{FF2B5EF4-FFF2-40B4-BE49-F238E27FC236}">
                <a16:creationId xmlns:a16="http://schemas.microsoft.com/office/drawing/2014/main" id="{18DA5ACC-B0CC-EB4D-8D33-652DF5CA2360}"/>
              </a:ext>
            </a:extLst>
          </p:cNvPr>
          <p:cNvSpPr txBox="1"/>
          <p:nvPr/>
        </p:nvSpPr>
        <p:spPr>
          <a:xfrm>
            <a:off x="6109996" y="2791483"/>
            <a:ext cx="2286000" cy="1477328"/>
          </a:xfrm>
          <a:prstGeom prst="rect">
            <a:avLst/>
          </a:prstGeom>
          <a:noFill/>
        </p:spPr>
        <p:txBody>
          <a:bodyPr wrap="square" rtlCol="0">
            <a:spAutoFit/>
          </a:bodyPr>
          <a:lstStyle/>
          <a:p>
            <a:r>
              <a:rPr lang="en-US"/>
              <a:t>The process of adoption, integration and use of new practices within a setting</a:t>
            </a:r>
          </a:p>
        </p:txBody>
      </p:sp>
    </p:spTree>
    <p:extLst>
      <p:ext uri="{BB962C8B-B14F-4D97-AF65-F5344CB8AC3E}">
        <p14:creationId xmlns:p14="http://schemas.microsoft.com/office/powerpoint/2010/main" val="31990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heme/theme1.xml><?xml version="1.0" encoding="utf-8"?>
<a:theme xmlns:a="http://schemas.openxmlformats.org/drawingml/2006/main" name="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2.xml><?xml version="1.0" encoding="utf-8"?>
<a:theme xmlns:a="http://schemas.openxmlformats.org/drawingml/2006/main" name="1_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3.xml><?xml version="1.0" encoding="utf-8"?>
<a:theme xmlns:a="http://schemas.openxmlformats.org/drawingml/2006/main" name="2_NCFS Capabilities 5c">
  <a:themeElements>
    <a:clrScheme name="Custom 4">
      <a:dk1>
        <a:srgbClr val="0A0A0A"/>
      </a:dk1>
      <a:lt1>
        <a:srgbClr val="FFFFFF"/>
      </a:lt1>
      <a:dk2>
        <a:srgbClr val="1A1A1A"/>
      </a:dk2>
      <a:lt2>
        <a:srgbClr val="707070"/>
      </a:lt2>
      <a:accent1>
        <a:srgbClr val="002060"/>
      </a:accent1>
      <a:accent2>
        <a:srgbClr val="4A66AC"/>
      </a:accent2>
      <a:accent3>
        <a:srgbClr val="597543"/>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4.xml><?xml version="1.0" encoding="utf-8"?>
<a:theme xmlns:a="http://schemas.openxmlformats.org/drawingml/2006/main" name="4_NCFS Capabilities 5c">
  <a:themeElements>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spcBef>
            <a:spcPts val="400"/>
          </a:spcBef>
          <a:buClr>
            <a:schemeClr val="tx1"/>
          </a:buClr>
          <a:buSzPct val="85000"/>
          <a:defRPr sz="1400" dirty="0" smtClean="0"/>
        </a:defPPr>
      </a:lstStyle>
    </a:txDef>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vance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2">
    <a:dk1>
      <a:srgbClr val="0A0A0A"/>
    </a:dk1>
    <a:lt1>
      <a:srgbClr val="FFFFFF"/>
    </a:lt1>
    <a:dk2>
      <a:srgbClr val="1A1A1A"/>
    </a:dk2>
    <a:lt2>
      <a:srgbClr val="707070"/>
    </a:lt2>
    <a:accent1>
      <a:srgbClr val="002060"/>
    </a:accent1>
    <a:accent2>
      <a:srgbClr val="4A66AC"/>
    </a:accent2>
    <a:accent3>
      <a:srgbClr val="718C58"/>
    </a:accent3>
    <a:accent4>
      <a:srgbClr val="E47823"/>
    </a:accent4>
    <a:accent5>
      <a:srgbClr val="707070"/>
    </a:accent5>
    <a:accent6>
      <a:srgbClr val="D63D25"/>
    </a:accent6>
    <a:hlink>
      <a:srgbClr val="381750"/>
    </a:hlink>
    <a:folHlink>
      <a:srgbClr val="7030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6FE13B77D9CC41A32F967A4212C792" ma:contentTypeVersion="3" ma:contentTypeDescription="Create a new document." ma:contentTypeScope="" ma:versionID="d9f417d40a9389d0bb6bf8ef36cd4484">
  <xsd:schema xmlns:xsd="http://www.w3.org/2001/XMLSchema" xmlns:p="http://schemas.microsoft.com/office/2006/metadata/properties" xmlns:ns1="http://schemas.microsoft.com/sharepoint/v3" targetNamespace="http://schemas.microsoft.com/office/2006/metadata/properties" ma:root="true" ma:fieldsID="7568fb1a064a761e0548b2df3396228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262224-6FB2-4C20-9285-41CE7CB04945}">
  <ds:schemaRefs>
    <ds:schemaRef ds:uri="http://purl.org/dc/elements/1.1/"/>
    <ds:schemaRef ds:uri="http://purl.org/dc/terms/"/>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1C035A-5AE2-4772-B38D-91FB93A0605D}">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219AE6-058D-412E-8CA8-38B2336D50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NCFS Capabilities 5c</Template>
  <Application>Microsoft Office PowerPoint</Application>
  <PresentationFormat>On-screen Show (4:3)</PresentationFormat>
  <Slides>31</Slides>
  <Notes>26</Notes>
  <HiddenSlides>0</HiddenSlide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NCFS Capabilities 5c</vt:lpstr>
      <vt:lpstr>1_NCFS Capabilities 5c</vt:lpstr>
      <vt:lpstr>2_NCFS Capabilities 5c</vt:lpstr>
      <vt:lpstr>4_NCFS Capabilities 5c</vt:lpstr>
      <vt:lpstr>Office Theme</vt:lpstr>
      <vt:lpstr>PowerPoint Presentation</vt:lpstr>
      <vt:lpstr>Disclosures/Conflicts of Interest</vt:lpstr>
      <vt:lpstr>Schedule </vt:lpstr>
      <vt:lpstr>Schedule </vt:lpstr>
      <vt:lpstr>Take 1 minute to TYPE your answer into the chat box for the following questions.  DO NOT hit enter.   What made you smile this week?</vt:lpstr>
      <vt:lpstr>Take 1 minute to TYPE your answer into the chat box for the following questions.  DO NOT hit enter.   What does self-care look like for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Day 2</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ITHS Template</dc:title>
  <dc:creator>Marita Graube</dc:creator>
  <cp:revision>19</cp:revision>
  <cp:lastPrinted>2015-09-29T16:35:22Z</cp:lastPrinted>
  <dcterms:created xsi:type="dcterms:W3CDTF">2014-10-29T11:38:15Z</dcterms:created>
  <dcterms:modified xsi:type="dcterms:W3CDTF">2022-01-13T17:18:12Z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0x010100056FE13B77D9CC41A32F967A4212C792</vt:lpwstr>
  </property>
  <property fmtid="{D5CDD505-2E9C-101B-9397-08002B2CF9AE}" pid="3" name="ArticulateGUID">
    <vt:lpwstr>1247A880-191F-4698-944B-51A886EB5105</vt:lpwstr>
  </property>
  <property fmtid="{D5CDD505-2E9C-101B-9397-08002B2CF9AE}" pid="4" name="ArticulatePath">
    <vt:lpwstr>ED Capabilities_Nov_2014_v2</vt:lpwstr>
  </property>
</Properties>
</file>