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4"/>
    <p:sldMasterId id="2147484062" r:id="rId5"/>
    <p:sldMasterId id="2147484071" r:id="rId6"/>
    <p:sldMasterId id="2147484080" r:id="rId7"/>
  </p:sldMasterIdLst>
  <p:notesMasterIdLst>
    <p:notesMasterId r:id="rId48"/>
  </p:notesMasterIdLst>
  <p:handoutMasterIdLst>
    <p:handoutMasterId r:id="rId49"/>
  </p:handoutMasterIdLst>
  <p:sldIdLst>
    <p:sldId id="410" r:id="rId8"/>
    <p:sldId id="408" r:id="rId9"/>
    <p:sldId id="313" r:id="rId10"/>
    <p:sldId id="533" r:id="rId11"/>
    <p:sldId id="256" r:id="rId12"/>
    <p:sldId id="257" r:id="rId13"/>
    <p:sldId id="531" r:id="rId14"/>
    <p:sldId id="259" r:id="rId15"/>
    <p:sldId id="532" r:id="rId16"/>
    <p:sldId id="262" r:id="rId17"/>
    <p:sldId id="263" r:id="rId18"/>
    <p:sldId id="534" r:id="rId19"/>
    <p:sldId id="265" r:id="rId20"/>
    <p:sldId id="519" r:id="rId21"/>
    <p:sldId id="525" r:id="rId22"/>
    <p:sldId id="586" r:id="rId23"/>
    <p:sldId id="587" r:id="rId24"/>
    <p:sldId id="574" r:id="rId25"/>
    <p:sldId id="521" r:id="rId26"/>
    <p:sldId id="575" r:id="rId27"/>
    <p:sldId id="518" r:id="rId28"/>
    <p:sldId id="526" r:id="rId29"/>
    <p:sldId id="522" r:id="rId30"/>
    <p:sldId id="585" r:id="rId31"/>
    <p:sldId id="584" r:id="rId32"/>
    <p:sldId id="553" r:id="rId33"/>
    <p:sldId id="569" r:id="rId34"/>
    <p:sldId id="542" r:id="rId35"/>
    <p:sldId id="543" r:id="rId36"/>
    <p:sldId id="562" r:id="rId37"/>
    <p:sldId id="546" r:id="rId38"/>
    <p:sldId id="564" r:id="rId39"/>
    <p:sldId id="547" r:id="rId40"/>
    <p:sldId id="565" r:id="rId41"/>
    <p:sldId id="544" r:id="rId42"/>
    <p:sldId id="570" r:id="rId43"/>
    <p:sldId id="551" r:id="rId44"/>
    <p:sldId id="552" r:id="rId45"/>
    <p:sldId id="566" r:id="rId46"/>
    <p:sldId id="567" r:id="rId47"/>
  </p:sldIdLst>
  <p:sldSz cx="9144000" cy="6858000" type="screen4x3"/>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orient="horz" pos="632">
          <p15:clr>
            <a:srgbClr val="A4A3A4"/>
          </p15:clr>
        </p15:guide>
        <p15:guide id="3" pos="575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Sauer"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49"/>
    <a:srgbClr val="9A9A9A"/>
    <a:srgbClr val="707070"/>
    <a:srgbClr val="FFFFFF"/>
    <a:srgbClr val="1A1A1A"/>
    <a:srgbClr val="910043"/>
    <a:srgbClr val="E8E8E8"/>
    <a:srgbClr val="ABABAB"/>
    <a:srgbClr val="58C6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4" dt="2021-04-03T23:53:17.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947"/>
  </p:normalViewPr>
  <p:slideViewPr>
    <p:cSldViewPr snapToGrid="0">
      <p:cViewPr varScale="1">
        <p:scale>
          <a:sx n="67" d="100"/>
          <a:sy n="67" d="100"/>
        </p:scale>
        <p:origin x="918" y="78"/>
      </p:cViewPr>
      <p:guideLst>
        <p:guide orient="horz" pos="4319"/>
        <p:guide orient="horz" pos="632"/>
        <p:guide pos="5759"/>
      </p:guideLst>
    </p:cSldViewPr>
  </p:slideViewPr>
  <p:notesTextViewPr>
    <p:cViewPr>
      <p:scale>
        <a:sx n="1" d="1"/>
        <a:sy n="1" d="1"/>
      </p:scale>
      <p:origin x="0" y="0"/>
    </p:cViewPr>
  </p:notesTextViewPr>
  <p:sorterViewPr>
    <p:cViewPr>
      <p:scale>
        <a:sx n="100" d="100"/>
        <a:sy n="100" d="100"/>
      </p:scale>
      <p:origin x="0" y="-4056"/>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Mae Baldwin" userId="S::lmb@uw.edu::0d921531-471e-43a6-81b3-18f9285f33a1" providerId="AD" clId="Web-{00000000-0000-0000-0000-000000000000}"/>
    <pc:docChg chg="modSld">
      <pc:chgData name="Laura-Mae Baldwin" userId="S::lmb@uw.edu::0d921531-471e-43a6-81b3-18f9285f33a1" providerId="AD" clId="Web-{00000000-0000-0000-0000-000000000000}" dt="2021-04-03T23:53:16.972" v="1013"/>
      <pc:docMkLst>
        <pc:docMk/>
      </pc:docMkLst>
      <pc:sldChg chg="modNotes">
        <pc:chgData name="Laura-Mae Baldwin" userId="S::lmb@uw.edu::0d921531-471e-43a6-81b3-18f9285f33a1" providerId="AD" clId="Web-{00000000-0000-0000-0000-000000000000}" dt="2021-04-03T23:33:27.586" v="316"/>
        <pc:sldMkLst>
          <pc:docMk/>
          <pc:sldMk cId="3806357129" sldId="542"/>
        </pc:sldMkLst>
      </pc:sldChg>
      <pc:sldChg chg="modSp modNotes">
        <pc:chgData name="Laura-Mae Baldwin" userId="S::lmb@uw.edu::0d921531-471e-43a6-81b3-18f9285f33a1" providerId="AD" clId="Web-{00000000-0000-0000-0000-000000000000}" dt="2021-04-03T23:51:27.482" v="852"/>
        <pc:sldMkLst>
          <pc:docMk/>
          <pc:sldMk cId="2064903555" sldId="544"/>
        </pc:sldMkLst>
        <pc:graphicFrameChg chg="mod modGraphic">
          <ac:chgData name="Laura-Mae Baldwin" userId="S::lmb@uw.edu::0d921531-471e-43a6-81b3-18f9285f33a1" providerId="AD" clId="Web-{00000000-0000-0000-0000-000000000000}" dt="2021-04-03T23:50:57.559" v="811"/>
          <ac:graphicFrameMkLst>
            <pc:docMk/>
            <pc:sldMk cId="2064903555" sldId="544"/>
            <ac:graphicFrameMk id="2" creationId="{733FA65E-F372-8348-B80B-24AB521CDC85}"/>
          </ac:graphicFrameMkLst>
        </pc:graphicFrameChg>
      </pc:sldChg>
      <pc:sldChg chg="modNotes">
        <pc:chgData name="Laura-Mae Baldwin" userId="S::lmb@uw.edu::0d921531-471e-43a6-81b3-18f9285f33a1" providerId="AD" clId="Web-{00000000-0000-0000-0000-000000000000}" dt="2021-04-03T23:43:20.464" v="387"/>
        <pc:sldMkLst>
          <pc:docMk/>
          <pc:sldMk cId="2966879963" sldId="546"/>
        </pc:sldMkLst>
      </pc:sldChg>
      <pc:sldChg chg="modNotes">
        <pc:chgData name="Laura-Mae Baldwin" userId="S::lmb@uw.edu::0d921531-471e-43a6-81b3-18f9285f33a1" providerId="AD" clId="Web-{00000000-0000-0000-0000-000000000000}" dt="2021-04-03T23:48:52.090" v="762"/>
        <pc:sldMkLst>
          <pc:docMk/>
          <pc:sldMk cId="48823645" sldId="547"/>
        </pc:sldMkLst>
      </pc:sldChg>
      <pc:sldChg chg="modNotes">
        <pc:chgData name="Laura-Mae Baldwin" userId="S::lmb@uw.edu::0d921531-471e-43a6-81b3-18f9285f33a1" providerId="AD" clId="Web-{00000000-0000-0000-0000-000000000000}" dt="2021-04-03T23:32:48.023" v="309"/>
        <pc:sldMkLst>
          <pc:docMk/>
          <pc:sldMk cId="3909783772" sldId="553"/>
        </pc:sldMkLst>
      </pc:sldChg>
      <pc:sldChg chg="modNotes">
        <pc:chgData name="Laura-Mae Baldwin" userId="S::lmb@uw.edu::0d921531-471e-43a6-81b3-18f9285f33a1" providerId="AD" clId="Web-{00000000-0000-0000-0000-000000000000}" dt="2021-04-03T23:42:43.105" v="376"/>
        <pc:sldMkLst>
          <pc:docMk/>
          <pc:sldMk cId="3753301468" sldId="562"/>
        </pc:sldMkLst>
      </pc:sldChg>
      <pc:sldChg chg="modNotes">
        <pc:chgData name="Laura-Mae Baldwin" userId="S::lmb@uw.edu::0d921531-471e-43a6-81b3-18f9285f33a1" providerId="AD" clId="Web-{00000000-0000-0000-0000-000000000000}" dt="2021-04-03T23:45:49.933" v="529"/>
        <pc:sldMkLst>
          <pc:docMk/>
          <pc:sldMk cId="1845101788" sldId="564"/>
        </pc:sldMkLst>
      </pc:sldChg>
      <pc:sldChg chg="modNotes">
        <pc:chgData name="Laura-Mae Baldwin" userId="S::lmb@uw.edu::0d921531-471e-43a6-81b3-18f9285f33a1" providerId="AD" clId="Web-{00000000-0000-0000-0000-000000000000}" dt="2021-04-03T23:49:59.637" v="772"/>
        <pc:sldMkLst>
          <pc:docMk/>
          <pc:sldMk cId="3710352193" sldId="565"/>
        </pc:sldMkLst>
      </pc:sldChg>
      <pc:sldChg chg="modNotes">
        <pc:chgData name="Laura-Mae Baldwin" userId="S::lmb@uw.edu::0d921531-471e-43a6-81b3-18f9285f33a1" providerId="AD" clId="Web-{00000000-0000-0000-0000-000000000000}" dt="2021-04-03T23:31:56.101" v="233"/>
        <pc:sldMkLst>
          <pc:docMk/>
          <pc:sldMk cId="2868983061" sldId="569"/>
        </pc:sldMkLst>
      </pc:sldChg>
      <pc:sldChg chg="modNotes">
        <pc:chgData name="Laura-Mae Baldwin" userId="S::lmb@uw.edu::0d921531-471e-43a6-81b3-18f9285f33a1" providerId="AD" clId="Web-{00000000-0000-0000-0000-000000000000}" dt="2021-04-03T23:53:16.972" v="1013"/>
        <pc:sldMkLst>
          <pc:docMk/>
          <pc:sldMk cId="667922708" sldId="570"/>
        </pc:sldMkLst>
      </pc:sldChg>
      <pc:sldChg chg="modNotes">
        <pc:chgData name="Laura-Mae Baldwin" userId="S::lmb@uw.edu::0d921531-471e-43a6-81b3-18f9285f33a1" providerId="AD" clId="Web-{00000000-0000-0000-0000-000000000000}" dt="2021-04-03T23:29:15.922" v="93"/>
        <pc:sldMkLst>
          <pc:docMk/>
          <pc:sldMk cId="2715228494" sldId="5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DBC7977-3A10-4C6D-BDB0-16121CAB2354}" type="datetimeFigureOut">
              <a:rPr lang="en-US"/>
              <a:pPr>
                <a:defRPr/>
              </a:pPr>
              <a:t>5/24/2021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6AF2947-C2E1-4E02-BA88-10B56361E1C5}" type="slidenum">
              <a:rPr lang="en-US"/>
              <a:pPr>
                <a:defRPr/>
              </a:pPr>
              <a:t>‹#›</a:t>
            </a:fld>
            <a:endParaRPr lang="en-US"/>
          </a:p>
        </p:txBody>
      </p:sp>
    </p:spTree>
    <p:extLst>
      <p:ext uri="{BB962C8B-B14F-4D97-AF65-F5344CB8AC3E}">
        <p14:creationId xmlns:p14="http://schemas.microsoft.com/office/powerpoint/2010/main" val="979254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030B582-5604-44BA-92E4-FEEA1896BA9C}" type="datetimeFigureOut">
              <a:rPr lang="en-US"/>
              <a:pPr>
                <a:defRPr/>
              </a:pPr>
              <a:t>5/24/2021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187F84C-A79A-4B69-A811-CA2F9D1E0C81}" type="slidenum">
              <a:rPr lang="en-US"/>
              <a:pPr>
                <a:defRPr/>
              </a:pPr>
              <a:t>‹#›</a:t>
            </a:fld>
            <a:endParaRPr lang="en-US"/>
          </a:p>
        </p:txBody>
      </p:sp>
    </p:spTree>
    <p:extLst>
      <p:ext uri="{BB962C8B-B14F-4D97-AF65-F5344CB8AC3E}">
        <p14:creationId xmlns:p14="http://schemas.microsoft.com/office/powerpoint/2010/main" val="35802098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as needed.</a:t>
            </a:r>
          </a:p>
        </p:txBody>
      </p:sp>
    </p:spTree>
    <p:extLst>
      <p:ext uri="{BB962C8B-B14F-4D97-AF65-F5344CB8AC3E}">
        <p14:creationId xmlns:p14="http://schemas.microsoft.com/office/powerpoint/2010/main" val="5490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Drawn from </a:t>
            </a:r>
            <a:r>
              <a:rPr lang="en-US" sz="1200" b="0" i="0" u="none" strike="noStrike" kern="1200" dirty="0" err="1">
                <a:solidFill>
                  <a:schemeClr val="tx1"/>
                </a:solidFill>
                <a:effectLst/>
                <a:latin typeface="+mn-lt"/>
                <a:ea typeface="+mn-ea"/>
                <a:cs typeface="+mn-cs"/>
              </a:rPr>
              <a:t>Leppin</a:t>
            </a:r>
            <a:r>
              <a:rPr lang="en-US" sz="1200" b="0" i="0" u="none" strike="noStrike" kern="1200" dirty="0">
                <a:solidFill>
                  <a:schemeClr val="tx1"/>
                </a:solidFill>
                <a:effectLst/>
                <a:latin typeface="+mn-lt"/>
                <a:ea typeface="+mn-ea"/>
                <a:cs typeface="+mn-cs"/>
              </a:rPr>
              <a:t>, A., Mahoney, J., Stevens, K., Bartels, S., Baldwin, L., Dolor, R., . . . Meissner, P. (2020). Situating dissemination and implementation sciences within and across the translational research spectrum. </a:t>
            </a:r>
            <a:r>
              <a:rPr lang="en-US" sz="1200" b="0" i="1" u="none" strike="noStrike" kern="1200" dirty="0">
                <a:solidFill>
                  <a:schemeClr val="tx1"/>
                </a:solidFill>
                <a:effectLst/>
                <a:latin typeface="+mn-lt"/>
                <a:ea typeface="+mn-ea"/>
                <a:cs typeface="+mn-cs"/>
              </a:rPr>
              <a:t>Journal of Clinical and Translational Science,4</a:t>
            </a:r>
            <a:r>
              <a:rPr lang="en-US" sz="1200" b="0" i="0" u="none" strike="noStrike" kern="1200" dirty="0">
                <a:solidFill>
                  <a:schemeClr val="tx1"/>
                </a:solidFill>
                <a:effectLst/>
                <a:latin typeface="+mn-lt"/>
                <a:ea typeface="+mn-ea"/>
                <a:cs typeface="+mn-cs"/>
              </a:rPr>
              <a:t>(3), 152-158. doi:10.1017/cts.2019.392</a:t>
            </a:r>
            <a:endParaRPr lang="en-US" dirty="0"/>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11</a:t>
            </a:fld>
            <a:endParaRPr lang="en-US"/>
          </a:p>
        </p:txBody>
      </p:sp>
    </p:spTree>
    <p:extLst>
      <p:ext uri="{BB962C8B-B14F-4D97-AF65-F5344CB8AC3E}">
        <p14:creationId xmlns:p14="http://schemas.microsoft.com/office/powerpoint/2010/main" val="402013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12</a:t>
            </a:fld>
            <a:endParaRPr lang="en-US"/>
          </a:p>
        </p:txBody>
      </p:sp>
    </p:spTree>
    <p:extLst>
      <p:ext uri="{BB962C8B-B14F-4D97-AF65-F5344CB8AC3E}">
        <p14:creationId xmlns:p14="http://schemas.microsoft.com/office/powerpoint/2010/main" val="347764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are going to transition to an interactive session that will allow us to explore how applying D&amp;I science principles can inform translational research, using three TL1 trainee projects.</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14</a:t>
            </a:fld>
            <a:endParaRPr lang="en-US"/>
          </a:p>
        </p:txBody>
      </p:sp>
    </p:spTree>
    <p:extLst>
      <p:ext uri="{BB962C8B-B14F-4D97-AF65-F5344CB8AC3E}">
        <p14:creationId xmlns:p14="http://schemas.microsoft.com/office/powerpoint/2010/main" val="400307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CFIR and its key components</a:t>
            </a:r>
          </a:p>
          <a:p>
            <a:r>
              <a:rPr lang="en-US" sz="1200" b="0" i="0" u="none" strike="noStrike" kern="1200" dirty="0">
                <a:solidFill>
                  <a:schemeClr val="tx1"/>
                </a:solidFill>
                <a:effectLst/>
                <a:latin typeface="+mn-lt"/>
                <a:ea typeface="+mn-ea"/>
                <a:cs typeface="+mn-cs"/>
              </a:rPr>
              <a:t>Drawn from:</a:t>
            </a:r>
          </a:p>
          <a:p>
            <a:r>
              <a:rPr lang="en-US" sz="1200" b="0" i="0" u="none" strike="noStrike" kern="1200" dirty="0">
                <a:solidFill>
                  <a:schemeClr val="tx1"/>
                </a:solidFill>
                <a:effectLst/>
                <a:latin typeface="+mn-lt"/>
                <a:ea typeface="+mn-ea"/>
                <a:cs typeface="+mn-cs"/>
              </a:rPr>
              <a:t>Damschroder, L.J., Aron, D.C., Keith, R.E. </a:t>
            </a:r>
            <a:r>
              <a:rPr lang="en-US" sz="1200" b="0" i="1" u="none" strike="noStrike" kern="1200" dirty="0">
                <a:solidFill>
                  <a:schemeClr val="tx1"/>
                </a:solidFill>
                <a:effectLst/>
                <a:latin typeface="+mn-lt"/>
                <a:ea typeface="+mn-ea"/>
                <a:cs typeface="+mn-cs"/>
              </a:rPr>
              <a:t>et al.</a:t>
            </a:r>
            <a:r>
              <a:rPr lang="en-US" sz="1200" b="0" i="0" u="none" strike="noStrike" kern="1200" dirty="0">
                <a:solidFill>
                  <a:schemeClr val="tx1"/>
                </a:solidFill>
                <a:effectLst/>
                <a:latin typeface="+mn-lt"/>
                <a:ea typeface="+mn-ea"/>
                <a:cs typeface="+mn-cs"/>
              </a:rPr>
              <a:t> Fostering implementation of health services research findings into practice: a consolidated framework for advancing implementation science. </a:t>
            </a:r>
            <a:r>
              <a:rPr lang="en-US" sz="1200" b="0" i="1" u="none" strike="noStrike" kern="1200" dirty="0">
                <a:solidFill>
                  <a:schemeClr val="tx1"/>
                </a:solidFill>
                <a:effectLst/>
                <a:latin typeface="+mn-lt"/>
                <a:ea typeface="+mn-ea"/>
                <a:cs typeface="+mn-cs"/>
              </a:rPr>
              <a:t>Implementation Sci</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4, </a:t>
            </a:r>
            <a:r>
              <a:rPr lang="en-US" sz="1200" b="0" i="0" u="none" strike="noStrike" kern="1200" dirty="0">
                <a:solidFill>
                  <a:schemeClr val="tx1"/>
                </a:solidFill>
                <a:effectLst/>
                <a:latin typeface="+mn-lt"/>
                <a:ea typeface="+mn-ea"/>
                <a:cs typeface="+mn-cs"/>
              </a:rPr>
              <a:t>50 (2009). 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/10.1186/1748-5908-4-50</a:t>
            </a:r>
            <a:endParaRPr lang="en-US" dirty="0"/>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15</a:t>
            </a:fld>
            <a:endParaRPr lang="en-US"/>
          </a:p>
        </p:txBody>
      </p:sp>
    </p:spTree>
    <p:extLst>
      <p:ext uri="{BB962C8B-B14F-4D97-AF65-F5344CB8AC3E}">
        <p14:creationId xmlns:p14="http://schemas.microsoft.com/office/powerpoint/2010/main" val="309058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overview of small group activities.  Delete this slide for presentation.</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16</a:t>
            </a:fld>
            <a:endParaRPr lang="en-US"/>
          </a:p>
        </p:txBody>
      </p:sp>
    </p:spTree>
    <p:extLst>
      <p:ext uri="{BB962C8B-B14F-4D97-AF65-F5344CB8AC3E}">
        <p14:creationId xmlns:p14="http://schemas.microsoft.com/office/powerpoint/2010/main" val="95633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translational researcher presentation</a:t>
            </a:r>
          </a:p>
        </p:txBody>
      </p:sp>
    </p:spTree>
    <p:extLst>
      <p:ext uri="{BB962C8B-B14F-4D97-AF65-F5344CB8AC3E}">
        <p14:creationId xmlns:p14="http://schemas.microsoft.com/office/powerpoint/2010/main" val="248576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6C97D2-E2D6-4C7D-994B-B1E3112BF986}" type="slidenum">
              <a:rPr lang="en-US" smtClean="0"/>
              <a:t>21</a:t>
            </a:fld>
            <a:endParaRPr lang="en-US"/>
          </a:p>
        </p:txBody>
      </p:sp>
    </p:spTree>
    <p:extLst>
      <p:ext uri="{BB962C8B-B14F-4D97-AF65-F5344CB8AC3E}">
        <p14:creationId xmlns:p14="http://schemas.microsoft.com/office/powerpoint/2010/main" val="427373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short break, while workshop participants rejoin the large group, each facilitator should spend a few minutes reflecting with the presenting trainee about the challenges that were identified and potential solutions developed.  Help the trainee solidify a selection of items to include in the report out.</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22</a:t>
            </a:fld>
            <a:endParaRPr lang="en-US"/>
          </a:p>
        </p:txBody>
      </p:sp>
    </p:spTree>
    <p:extLst>
      <p:ext uri="{BB962C8B-B14F-4D97-AF65-F5344CB8AC3E}">
        <p14:creationId xmlns:p14="http://schemas.microsoft.com/office/powerpoint/2010/main" val="71537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scholar that presented should share a 2 minute summary of the challenges/solutions that were discussed in the groups and provide an example of how D&amp;I science principles could be applied.</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23</a:t>
            </a:fld>
            <a:endParaRPr lang="en-US"/>
          </a:p>
        </p:txBody>
      </p:sp>
    </p:spTree>
    <p:extLst>
      <p:ext uri="{BB962C8B-B14F-4D97-AF65-F5344CB8AC3E}">
        <p14:creationId xmlns:p14="http://schemas.microsoft.com/office/powerpoint/2010/main" val="418403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change for the presenter to reflect on the report out and highlight how any potential solutions applied the core principles of D&amp;I science.</a:t>
            </a:r>
          </a:p>
          <a:p>
            <a:r>
              <a:rPr lang="en-US" dirty="0"/>
              <a:t>1) </a:t>
            </a:r>
            <a:r>
              <a:rPr lang="en-US" sz="1200" kern="1200" dirty="0">
                <a:solidFill>
                  <a:schemeClr val="tx1"/>
                </a:solidFill>
                <a:effectLst/>
                <a:latin typeface="+mn-lt"/>
                <a:ea typeface="+mn-ea"/>
                <a:cs typeface="+mn-cs"/>
              </a:rPr>
              <a:t>Successful dissemination of research knowledge and</a:t>
            </a:r>
          </a:p>
          <a:p>
            <a:r>
              <a:rPr lang="en-US" sz="1200" kern="1200" dirty="0">
                <a:solidFill>
                  <a:schemeClr val="tx1"/>
                </a:solidFill>
                <a:effectLst/>
                <a:latin typeface="+mn-lt"/>
                <a:ea typeface="+mn-ea"/>
                <a:cs typeface="+mn-cs"/>
              </a:rPr>
              <a:t>implementation of scientific discoveries are profoundly affected</a:t>
            </a:r>
          </a:p>
          <a:p>
            <a:r>
              <a:rPr lang="en-US" sz="1200" kern="1200" dirty="0">
                <a:solidFill>
                  <a:schemeClr val="tx1"/>
                </a:solidFill>
                <a:effectLst/>
                <a:latin typeface="+mn-lt"/>
                <a:ea typeface="+mn-ea"/>
                <a:cs typeface="+mn-cs"/>
              </a:rPr>
              <a:t>by healthcare policy, organizational and</a:t>
            </a:r>
          </a:p>
          <a:p>
            <a:r>
              <a:rPr lang="en-US" sz="1200" kern="1200" dirty="0">
                <a:solidFill>
                  <a:schemeClr val="tx1"/>
                </a:solidFill>
                <a:effectLst/>
                <a:latin typeface="+mn-lt"/>
                <a:ea typeface="+mn-ea"/>
                <a:cs typeface="+mn-cs"/>
              </a:rPr>
              <a:t>community culture and climate, and attitudes and</a:t>
            </a:r>
          </a:p>
          <a:p>
            <a:r>
              <a:rPr lang="en-US" sz="1200" kern="1200" dirty="0">
                <a:solidFill>
                  <a:schemeClr val="tx1"/>
                </a:solidFill>
                <a:effectLst/>
                <a:latin typeface="+mn-lt"/>
                <a:ea typeface="+mn-ea"/>
                <a:cs typeface="+mn-cs"/>
              </a:rPr>
              <a:t>behaviors of key stakeholders</a:t>
            </a:r>
          </a:p>
          <a:p>
            <a:r>
              <a:rPr lang="en-US" dirty="0"/>
              <a:t>2) </a:t>
            </a:r>
            <a:r>
              <a:rPr lang="en-US" sz="1200" kern="1200" dirty="0">
                <a:solidFill>
                  <a:schemeClr val="tx1"/>
                </a:solidFill>
                <a:effectLst/>
                <a:latin typeface="+mn-lt"/>
                <a:ea typeface="+mn-ea"/>
                <a:cs typeface="+mn-cs"/>
              </a:rPr>
              <a:t>We must be equally concerned with whether evidence can</a:t>
            </a:r>
          </a:p>
          <a:p>
            <a:r>
              <a:rPr lang="en-US" sz="1200" kern="1200" dirty="0">
                <a:solidFill>
                  <a:schemeClr val="tx1"/>
                </a:solidFill>
                <a:effectLst/>
                <a:latin typeface="+mn-lt"/>
                <a:ea typeface="+mn-ea"/>
                <a:cs typeface="+mn-cs"/>
              </a:rPr>
              <a:t>be disseminated to reach key stakeholders and whether</a:t>
            </a:r>
          </a:p>
          <a:p>
            <a:r>
              <a:rPr lang="en-US" sz="1200" kern="1200" dirty="0">
                <a:solidFill>
                  <a:schemeClr val="tx1"/>
                </a:solidFill>
                <a:effectLst/>
                <a:latin typeface="+mn-lt"/>
                <a:ea typeface="+mn-ea"/>
                <a:cs typeface="+mn-cs"/>
              </a:rPr>
              <a:t>practices can be taken up and delivered in real-world settings.</a:t>
            </a:r>
          </a:p>
          <a:p>
            <a:r>
              <a:rPr lang="en-US" sz="1200" kern="1200" dirty="0">
                <a:solidFill>
                  <a:schemeClr val="tx1"/>
                </a:solidFill>
                <a:effectLst/>
                <a:latin typeface="+mn-lt"/>
                <a:ea typeface="+mn-ea"/>
                <a:cs typeface="+mn-cs"/>
              </a:rPr>
              <a:t>This compels accompanying lines of inquiry</a:t>
            </a:r>
          </a:p>
          <a:p>
            <a:r>
              <a:rPr lang="en-US" dirty="0"/>
              <a:t>3) </a:t>
            </a:r>
            <a:r>
              <a:rPr lang="en-US" sz="1200" kern="1200" dirty="0">
                <a:solidFill>
                  <a:schemeClr val="tx1"/>
                </a:solidFill>
                <a:effectLst/>
                <a:latin typeface="+mn-lt"/>
                <a:ea typeface="+mn-ea"/>
                <a:cs typeface="+mn-cs"/>
              </a:rPr>
              <a:t>To facilitate the adoption, spread, and sustainment of improved</a:t>
            </a:r>
          </a:p>
          <a:p>
            <a:r>
              <a:rPr lang="en-US" sz="1200" kern="1200" dirty="0">
                <a:solidFill>
                  <a:schemeClr val="tx1"/>
                </a:solidFill>
                <a:effectLst/>
                <a:latin typeface="+mn-lt"/>
                <a:ea typeface="+mn-ea"/>
                <a:cs typeface="+mn-cs"/>
              </a:rPr>
              <a:t>diagnostics, therapeutic, and service delivery interventions,</a:t>
            </a:r>
          </a:p>
          <a:p>
            <a:r>
              <a:rPr lang="en-US" sz="1200" kern="1200" dirty="0">
                <a:solidFill>
                  <a:schemeClr val="tx1"/>
                </a:solidFill>
                <a:effectLst/>
                <a:latin typeface="+mn-lt"/>
                <a:ea typeface="+mn-ea"/>
                <a:cs typeface="+mn-cs"/>
              </a:rPr>
              <a:t>strategies must be developed, used, and continually improved</a:t>
            </a:r>
          </a:p>
          <a:p>
            <a:r>
              <a:rPr lang="en-US" sz="1200" kern="1200" dirty="0">
                <a:solidFill>
                  <a:schemeClr val="tx1"/>
                </a:solidFill>
                <a:effectLst/>
                <a:latin typeface="+mn-lt"/>
                <a:ea typeface="+mn-ea"/>
                <a:cs typeface="+mn-cs"/>
              </a:rPr>
              <a:t>through scientific inquiry</a:t>
            </a:r>
          </a:p>
          <a:p>
            <a:r>
              <a:rPr lang="en-US" dirty="0"/>
              <a:t>4) </a:t>
            </a:r>
            <a:r>
              <a:rPr lang="en-US" sz="1200" kern="1200" dirty="0">
                <a:solidFill>
                  <a:schemeClr val="tx1"/>
                </a:solidFill>
                <a:effectLst/>
                <a:latin typeface="+mn-lt"/>
                <a:ea typeface="+mn-ea"/>
                <a:cs typeface="+mn-cs"/>
              </a:rPr>
              <a:t>Implementation practice requires iterative engagement and</a:t>
            </a:r>
          </a:p>
          <a:p>
            <a:r>
              <a:rPr lang="en-US" sz="1200" kern="1200" dirty="0">
                <a:solidFill>
                  <a:schemeClr val="tx1"/>
                </a:solidFill>
                <a:effectLst/>
                <a:latin typeface="+mn-lt"/>
                <a:ea typeface="+mn-ea"/>
                <a:cs typeface="+mn-cs"/>
              </a:rPr>
              <a:t>involvement of a range of stakeholders, including patients,</a:t>
            </a:r>
          </a:p>
          <a:p>
            <a:r>
              <a:rPr lang="en-US" sz="1200" kern="1200" dirty="0">
                <a:solidFill>
                  <a:schemeClr val="tx1"/>
                </a:solidFill>
                <a:effectLst/>
                <a:latin typeface="+mn-lt"/>
                <a:ea typeface="+mn-ea"/>
                <a:cs typeface="+mn-cs"/>
              </a:rPr>
              <a:t>clinicians, administrators, researchers, and policymakers.</a:t>
            </a:r>
          </a:p>
          <a:p>
            <a:r>
              <a:rPr lang="en-US" sz="1200" kern="1200" dirty="0">
                <a:solidFill>
                  <a:schemeClr val="tx1"/>
                </a:solidFill>
                <a:effectLst/>
                <a:latin typeface="+mn-lt"/>
                <a:ea typeface="+mn-ea"/>
                <a:cs typeface="+mn-cs"/>
              </a:rPr>
              <a:t>Similarly, implementation science is inherently transdisciplinary,</a:t>
            </a:r>
          </a:p>
          <a:p>
            <a:r>
              <a:rPr lang="en-US" sz="1200" kern="1200" dirty="0">
                <a:solidFill>
                  <a:schemeClr val="tx1"/>
                </a:solidFill>
                <a:effectLst/>
                <a:latin typeface="+mn-lt"/>
                <a:ea typeface="+mn-ea"/>
                <a:cs typeface="+mn-cs"/>
              </a:rPr>
              <a:t>involving treatment developers and researchers, health services</a:t>
            </a:r>
          </a:p>
          <a:p>
            <a:r>
              <a:rPr lang="en-US" sz="1200" kern="1200" dirty="0">
                <a:solidFill>
                  <a:schemeClr val="tx1"/>
                </a:solidFill>
                <a:effectLst/>
                <a:latin typeface="+mn-lt"/>
                <a:ea typeface="+mn-ea"/>
                <a:cs typeface="+mn-cs"/>
              </a:rPr>
              <a:t>researchers, and experts from closely related fields such as</a:t>
            </a:r>
          </a:p>
          <a:p>
            <a:r>
              <a:rPr lang="en-US" sz="1200" kern="1200" dirty="0">
                <a:solidFill>
                  <a:schemeClr val="tx1"/>
                </a:solidFill>
                <a:effectLst/>
                <a:latin typeface="+mn-lt"/>
                <a:ea typeface="+mn-ea"/>
                <a:cs typeface="+mn-cs"/>
              </a:rPr>
              <a:t>industrial psychology and communications research</a:t>
            </a:r>
          </a:p>
          <a:p>
            <a:endParaRPr lang="en-US" dirty="0"/>
          </a:p>
        </p:txBody>
      </p:sp>
      <p:sp>
        <p:nvSpPr>
          <p:cNvPr id="4" name="Slide Number Placeholder 3"/>
          <p:cNvSpPr>
            <a:spLocks noGrp="1"/>
          </p:cNvSpPr>
          <p:nvPr>
            <p:ph type="sldNum" sz="quarter" idx="5"/>
          </p:nvPr>
        </p:nvSpPr>
        <p:spPr/>
        <p:txBody>
          <a:bodyPr/>
          <a:lstStyle/>
          <a:p>
            <a:fld id="{0764A72E-467F-3242-B231-455DBB70E804}" type="slidenum">
              <a:rPr lang="en-US" smtClean="0"/>
              <a:t>24</a:t>
            </a:fld>
            <a:endParaRPr lang="en-US"/>
          </a:p>
        </p:txBody>
      </p:sp>
    </p:spTree>
    <p:extLst>
      <p:ext uri="{BB962C8B-B14F-4D97-AF65-F5344CB8AC3E}">
        <p14:creationId xmlns:p14="http://schemas.microsoft.com/office/powerpoint/2010/main" val="132922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a:rPr>
              <a:t>Provide an overview of the activities for the workshop.  Timing may vary depending on implementation</a:t>
            </a:r>
            <a:endParaRPr lang="en-GB" dirty="0"/>
          </a:p>
          <a:p>
            <a:endParaRPr lang="en-GB" altLang="en-US" dirty="0">
              <a:cs typeface="Arial"/>
            </a:endParaRPr>
          </a:p>
        </p:txBody>
      </p:sp>
    </p:spTree>
    <p:extLst>
      <p:ext uri="{BB962C8B-B14F-4D97-AF65-F5344CB8AC3E}">
        <p14:creationId xmlns:p14="http://schemas.microsoft.com/office/powerpoint/2010/main" val="74240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section of the presentation introduces the experiential learning exercise that comprises the second component of the D&amp;I science curriculum.</a:t>
            </a:r>
          </a:p>
        </p:txBody>
      </p:sp>
      <p:sp>
        <p:nvSpPr>
          <p:cNvPr id="4" name="Slide Number Placeholder 3"/>
          <p:cNvSpPr>
            <a:spLocks noGrp="1"/>
          </p:cNvSpPr>
          <p:nvPr>
            <p:ph type="sldNum" sz="quarter" idx="5"/>
          </p:nvPr>
        </p:nvSpPr>
        <p:spPr/>
        <p:txBody>
          <a:bodyPr/>
          <a:lstStyle/>
          <a:p>
            <a:pPr>
              <a:defRPr/>
            </a:pPr>
            <a:fld id="{6187F84C-A79A-4B69-A811-CA2F9D1E0C81}" type="slidenum">
              <a:rPr lang="en-US"/>
              <a:pPr>
                <a:defRPr/>
              </a:pPr>
              <a:t>25</a:t>
            </a:fld>
            <a:endParaRPr lang="en-US"/>
          </a:p>
        </p:txBody>
      </p:sp>
    </p:spTree>
    <p:extLst>
      <p:ext uri="{BB962C8B-B14F-4D97-AF65-F5344CB8AC3E}">
        <p14:creationId xmlns:p14="http://schemas.microsoft.com/office/powerpoint/2010/main" val="134184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There are three experiential learning opportunities.</a:t>
            </a:r>
          </a:p>
          <a:p>
            <a:r>
              <a:rPr lang="en-US" dirty="0">
                <a:cs typeface="Arial"/>
              </a:rPr>
              <a:t>The goal of the session is to present the opportunities so scholars can choose which one is most relevant to their own TL1 scientific project.</a:t>
            </a: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26</a:t>
            </a:fld>
            <a:endParaRPr lang="en-US"/>
          </a:p>
        </p:txBody>
      </p:sp>
    </p:spTree>
    <p:extLst>
      <p:ext uri="{BB962C8B-B14F-4D97-AF65-F5344CB8AC3E}">
        <p14:creationId xmlns:p14="http://schemas.microsoft.com/office/powerpoint/2010/main" val="7414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solidFill>
                  <a:srgbClr val="002060"/>
                </a:solidFill>
                <a:latin typeface="Calibri"/>
                <a:cs typeface="Calibri"/>
              </a:rPr>
              <a:t>On </a:t>
            </a:r>
            <a:r>
              <a:rPr lang="en-US" sz="1200" dirty="0">
                <a:solidFill>
                  <a:schemeClr val="accent1"/>
                </a:solidFill>
                <a:latin typeface="Calibri"/>
                <a:cs typeface="Calibri"/>
              </a:rPr>
              <a:t>December 1, you will attend an orientation to your chosen experiential opportunity</a:t>
            </a:r>
            <a:endParaRPr lang="en-US" sz="1200">
              <a:solidFill>
                <a:schemeClr val="accent1"/>
              </a:solidFill>
              <a:latin typeface="Calibri"/>
              <a:cs typeface="Calibri"/>
            </a:endParaRPr>
          </a:p>
          <a:p>
            <a:pPr marL="285750" indent="-285750">
              <a:buFont typeface="Arial" panose="020B0604020202020204" pitchFamily="34" charset="0"/>
              <a:buChar char="•"/>
            </a:pPr>
            <a:r>
              <a:rPr lang="en-US" sz="1200" dirty="0">
                <a:solidFill>
                  <a:schemeClr val="accent1"/>
                </a:solidFill>
                <a:latin typeface="Calibri"/>
                <a:cs typeface="Calibri"/>
              </a:rPr>
              <a:t>You will have two months to complete it</a:t>
            </a:r>
            <a:endParaRPr lang="en-US" dirty="0">
              <a:solidFill>
                <a:schemeClr val="accent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accent1"/>
                </a:solidFill>
                <a:latin typeface="Calibri"/>
                <a:cs typeface="Calibri"/>
              </a:rPr>
              <a:t>In January there will be a shared learning session for all in your experiential learning group. This session will provide an opportunity to share the progress you've made and troubleshoot any challenges you are having in doing the work. </a:t>
            </a:r>
            <a:endParaRPr lang="en-US" sz="1200" dirty="0">
              <a:solidFill>
                <a:schemeClr val="accent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dirty="0">
                <a:solidFill>
                  <a:schemeClr val="accent1"/>
                </a:solidFill>
                <a:latin typeface="Calibri"/>
                <a:cs typeface="Calibri"/>
              </a:rPr>
              <a:t>At a February TL1 Seminar, you will give a Capstone presentation of your learnings to your peers</a:t>
            </a:r>
            <a:endParaRPr lang="en-US" sz="1200">
              <a:solidFill>
                <a:schemeClr val="accent1"/>
              </a:solidFill>
              <a:latin typeface="Calibri"/>
              <a:cs typeface="Calibri"/>
            </a:endParaRP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27</a:t>
            </a:fld>
            <a:endParaRPr lang="en-US"/>
          </a:p>
        </p:txBody>
      </p:sp>
    </p:spTree>
    <p:extLst>
      <p:ext uri="{BB962C8B-B14F-4D97-AF65-F5344CB8AC3E}">
        <p14:creationId xmlns:p14="http://schemas.microsoft.com/office/powerpoint/2010/main" val="190019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experiential opportunities are:</a:t>
            </a:r>
          </a:p>
          <a:p>
            <a:pPr marL="228600" indent="-228600">
              <a:buAutoNum type="arabicPeriod"/>
            </a:pPr>
            <a:r>
              <a:rPr lang="en-US" dirty="0"/>
              <a:t>Design a Stakeholder assessment</a:t>
            </a:r>
            <a:endParaRPr lang="en-US" dirty="0">
              <a:cs typeface="Arial"/>
            </a:endParaRPr>
          </a:p>
          <a:p>
            <a:pPr marL="228600" indent="-228600">
              <a:buAutoNum type="arabicPeriod"/>
            </a:pPr>
            <a:r>
              <a:rPr lang="en-US" dirty="0"/>
              <a:t>Plan one component of and intervention implementation</a:t>
            </a:r>
            <a:endParaRPr lang="en-US" dirty="0">
              <a:cs typeface="Arial"/>
            </a:endParaRPr>
          </a:p>
          <a:p>
            <a:pPr marL="228600" indent="-228600">
              <a:buAutoNum type="arabicPeriod"/>
            </a:pPr>
            <a:r>
              <a:rPr lang="en-US" dirty="0"/>
              <a:t>Create a dissemination plan for the TL1 trainee study findings</a:t>
            </a:r>
            <a:endParaRPr lang="en-US" dirty="0">
              <a:cs typeface="Arial"/>
            </a:endParaRPr>
          </a:p>
          <a:p>
            <a:endParaRPr lang="en-US"/>
          </a:p>
          <a:p>
            <a:endParaRPr lang="en-US" dirty="0">
              <a:cs typeface="Arial"/>
            </a:endParaRP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28</a:t>
            </a:fld>
            <a:endParaRPr lang="en-US"/>
          </a:p>
        </p:txBody>
      </p:sp>
    </p:spTree>
    <p:extLst>
      <p:ext uri="{BB962C8B-B14F-4D97-AF65-F5344CB8AC3E}">
        <p14:creationId xmlns:p14="http://schemas.microsoft.com/office/powerpoint/2010/main" val="24462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For the stakeholder assessment, trainees will learn how to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742950" lvl="1" indent="-285750">
              <a:buFont typeface="Arial" panose="020B0604020202020204" pitchFamily="34" charset="0"/>
              <a:buChar char="•"/>
            </a:pPr>
            <a:r>
              <a:rPr lang="en-US" sz="2800">
                <a:solidFill>
                  <a:schemeClr val="accent1"/>
                </a:solidFill>
                <a:latin typeface="Calibri" panose="020F0502020204030204" pitchFamily="34" charset="0"/>
                <a:cs typeface="Calibri" panose="020F0502020204030204" pitchFamily="34" charset="0"/>
              </a:rPr>
              <a:t>Identify stakeholder(s) who might impact or influence the implementation or dissemination of an innovation </a:t>
            </a:r>
          </a:p>
          <a:p>
            <a:pPr marL="742950" lvl="1" indent="-285750">
              <a:buFont typeface="Arial" panose="020B0604020202020204" pitchFamily="34" charset="0"/>
              <a:buChar char="•"/>
            </a:pPr>
            <a:r>
              <a:rPr lang="en-US" sz="2800">
                <a:solidFill>
                  <a:schemeClr val="accent1"/>
                </a:solidFill>
                <a:latin typeface="Calibri" panose="020F0502020204030204" pitchFamily="34" charset="0"/>
                <a:cs typeface="Calibri" panose="020F0502020204030204" pitchFamily="34" charset="0"/>
              </a:rPr>
              <a:t>Analyze how the innovation might be impacted or influenced by stakeholder(s)</a:t>
            </a:r>
          </a:p>
          <a:p>
            <a:pPr marL="742950" lvl="1" indent="-285750">
              <a:buFont typeface="Arial" panose="020B0604020202020204" pitchFamily="34" charset="0"/>
              <a:buChar char="•"/>
            </a:pPr>
            <a:r>
              <a:rPr lang="en-US" sz="2800">
                <a:solidFill>
                  <a:schemeClr val="accent1"/>
                </a:solidFill>
                <a:latin typeface="Calibri" panose="020F0502020204030204" pitchFamily="34" charset="0"/>
                <a:cs typeface="Calibri" panose="020F0502020204030204" pitchFamily="34" charset="0"/>
              </a:rPr>
              <a:t>Create strategies to engage appropriate stakeholder(s)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After trainees complete this exercise, trainees wil</a:t>
            </a:r>
            <a:r>
              <a:rPr lang="en-US" sz="1200">
                <a:solidFill>
                  <a:schemeClr val="tx1"/>
                </a:solidFill>
                <a:latin typeface="+mn-lt"/>
                <a:cs typeface="+mn-cs"/>
              </a:rPr>
              <a:t>l </a:t>
            </a:r>
            <a:r>
              <a:rPr lang="en-US" sz="1200">
                <a:solidFill>
                  <a:srgbClr val="002060"/>
                </a:solidFill>
                <a:latin typeface="Calibri"/>
                <a:cs typeface="Calibri"/>
              </a:rPr>
              <a:t>be able to identify stakeholders who will need to be engaged if efforts to implement a clinical innovation are to be successful. </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29</a:t>
            </a:fld>
            <a:endParaRPr lang="en-US"/>
          </a:p>
        </p:txBody>
      </p:sp>
    </p:spTree>
    <p:extLst>
      <p:ext uri="{BB962C8B-B14F-4D97-AF65-F5344CB8AC3E}">
        <p14:creationId xmlns:p14="http://schemas.microsoft.com/office/powerpoint/2010/main" val="295727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 the work of the Stakeholder Assessment exercise.</a:t>
            </a:r>
          </a:p>
          <a:p>
            <a:pPr>
              <a:defRPr/>
            </a:pPr>
            <a:r>
              <a:rPr lang="en-US" dirty="0"/>
              <a:t>The stakeholder grid is a 2x2 grid that plots stakeholders in terms of their influence over the project and their interest in the project. This helps you identify what kind of action you should take with them. </a:t>
            </a: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30</a:t>
            </a:fld>
            <a:endParaRPr lang="en-US"/>
          </a:p>
        </p:txBody>
      </p:sp>
    </p:spTree>
    <p:extLst>
      <p:ext uri="{BB962C8B-B14F-4D97-AF65-F5344CB8AC3E}">
        <p14:creationId xmlns:p14="http://schemas.microsoft.com/office/powerpoint/2010/main" val="403071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For planning a component of and intervention implementation, trainees will learn how to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742950" lvl="1" indent="-285750">
              <a:buFont typeface="Arial" panose="020B0604020202020204" pitchFamily="34" charset="0"/>
              <a:buChar char="•"/>
            </a:pPr>
            <a:r>
              <a:rPr lang="en-US" sz="2800" dirty="0">
                <a:solidFill>
                  <a:srgbClr val="002060"/>
                </a:solidFill>
                <a:latin typeface="Calibri"/>
                <a:cs typeface="Calibri"/>
              </a:rPr>
              <a:t>Explain the steps in planning implementation of a health innovation or intervention in clinical or community-based settings</a:t>
            </a:r>
          </a:p>
          <a:p>
            <a:pPr marL="742950" lvl="1" indent="-285750">
              <a:buFont typeface="Arial" panose="020B0604020202020204" pitchFamily="34" charset="0"/>
              <a:buChar char="•"/>
            </a:pPr>
            <a:r>
              <a:rPr lang="en-US" sz="2800" dirty="0">
                <a:solidFill>
                  <a:srgbClr val="002060"/>
                </a:solidFill>
                <a:latin typeface="Calibri"/>
                <a:cs typeface="Calibri"/>
              </a:rPr>
              <a:t>Apply principles of D&amp;I science to one or more implementation planning stages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r>
              <a:rPr lang="en-US" dirty="0"/>
              <a:t>After trainees complete this exercise, trainees wil</a:t>
            </a:r>
            <a:r>
              <a:rPr lang="en-US" sz="1200" dirty="0">
                <a:solidFill>
                  <a:schemeClr val="tx1"/>
                </a:solidFill>
                <a:latin typeface="+mn-lt"/>
                <a:cs typeface="+mn-cs"/>
              </a:rPr>
              <a:t>l </a:t>
            </a:r>
            <a:r>
              <a:rPr lang="en-US" sz="1200" dirty="0">
                <a:solidFill>
                  <a:srgbClr val="002060"/>
                </a:solidFill>
                <a:latin typeface="Calibri"/>
                <a:cs typeface="Calibri"/>
              </a:rPr>
              <a:t>be able to apply principles of D&amp;I science to </a:t>
            </a:r>
            <a:r>
              <a:rPr lang="en-US" dirty="0">
                <a:solidFill>
                  <a:srgbClr val="002060"/>
                </a:solidFill>
                <a:latin typeface="Calibri"/>
                <a:cs typeface="Calibri"/>
              </a:rPr>
              <a:t>the process</a:t>
            </a:r>
            <a:r>
              <a:rPr lang="en-US" sz="1200" dirty="0">
                <a:solidFill>
                  <a:srgbClr val="002060"/>
                </a:solidFill>
                <a:latin typeface="Calibri"/>
                <a:cs typeface="Calibri"/>
              </a:rPr>
              <a:t> of planning implementation of a health innovation in clinical or community-based settings.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31</a:t>
            </a:fld>
            <a:endParaRPr lang="en-US"/>
          </a:p>
        </p:txBody>
      </p:sp>
    </p:spTree>
    <p:extLst>
      <p:ext uri="{BB962C8B-B14F-4D97-AF65-F5344CB8AC3E}">
        <p14:creationId xmlns:p14="http://schemas.microsoft.com/office/powerpoint/2010/main" val="3024847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slide talks about the work for this experiential learning activity.</a:t>
            </a:r>
          </a:p>
          <a:p>
            <a:pPr>
              <a:defRPr/>
            </a:pPr>
            <a:r>
              <a:rPr lang="en-US" dirty="0"/>
              <a:t>Scholars will use the Implementing Health Innovations in Clinical Practice toolkit for this activity.</a:t>
            </a:r>
            <a:endParaRPr lang="en-US" dirty="0">
              <a:cs typeface="Arial"/>
            </a:endParaRPr>
          </a:p>
          <a:p>
            <a:pPr>
              <a:defRPr/>
            </a:pPr>
            <a:r>
              <a:rPr lang="en-US" dirty="0">
                <a:cs typeface="Arial"/>
              </a:rPr>
              <a:t>They can choose from two activities in the toolkit. </a:t>
            </a:r>
          </a:p>
          <a:p>
            <a:pPr>
              <a:defRPr/>
            </a:pPr>
            <a:r>
              <a:rPr lang="en-US" dirty="0"/>
              <a:t>This opportunity is appropriate for scholars who have a clinical or community-based interventions.</a:t>
            </a:r>
            <a:endParaRPr lang="en-US" dirty="0">
              <a:cs typeface="Arial"/>
            </a:endParaRPr>
          </a:p>
          <a:p>
            <a:pPr>
              <a:defRPr/>
            </a:pPr>
            <a:r>
              <a:rPr lang="en-US" dirty="0">
                <a:cs typeface="Arial"/>
              </a:rPr>
              <a:t>They may need guidance in how to use the toolkit to complete their chosen activity.</a:t>
            </a: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32</a:t>
            </a:fld>
            <a:endParaRPr lang="en-US"/>
          </a:p>
        </p:txBody>
      </p:sp>
    </p:spTree>
    <p:extLst>
      <p:ext uri="{BB962C8B-B14F-4D97-AF65-F5344CB8AC3E}">
        <p14:creationId xmlns:p14="http://schemas.microsoft.com/office/powerpoint/2010/main" val="3336646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learning opportunity uses a Dissemination Workbook that supports the Scholar to be able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742950" lvl="1" indent="-285750">
              <a:buFont typeface="Arial" panose="020B0604020202020204" pitchFamily="34" charset="0"/>
              <a:buChar char="•"/>
            </a:pPr>
            <a:r>
              <a:rPr lang="en-US" sz="2800" dirty="0">
                <a:solidFill>
                  <a:srgbClr val="002060"/>
                </a:solidFill>
                <a:latin typeface="Calibri"/>
                <a:cs typeface="Calibri"/>
              </a:rPr>
              <a:t>Apply principles of dissemination to trainees’ research project</a:t>
            </a:r>
          </a:p>
          <a:p>
            <a:pPr marL="742950" lvl="1" indent="-285750">
              <a:buFont typeface="Arial" panose="020B0604020202020204" pitchFamily="34" charset="0"/>
              <a:buChar char="•"/>
            </a:pPr>
            <a:endParaRPr lang="en-US" sz="2800">
              <a:solidFill>
                <a:srgbClr val="002060"/>
              </a:solidFill>
              <a:latin typeface="Calibri" panose="020F0502020204030204" pitchFamily="34" charset="0"/>
              <a:cs typeface="Calibri" panose="020F0502020204030204" pitchFamily="34" charset="0"/>
            </a:endParaRPr>
          </a:p>
          <a:p>
            <a:r>
              <a:rPr lang="en-US" dirty="0"/>
              <a:t>After trainees complete this exercise, trainees will be able to </a:t>
            </a:r>
            <a:r>
              <a:rPr lang="en-US" sz="1200" dirty="0">
                <a:solidFill>
                  <a:srgbClr val="002060"/>
                </a:solidFill>
                <a:latin typeface="Calibri"/>
                <a:cs typeface="Calibri"/>
              </a:rPr>
              <a:t>create a real-world dissemination plan for their study findings</a:t>
            </a:r>
          </a:p>
          <a:p>
            <a:pPr marL="0" marR="0" lvl="0" indent="0" algn="l" defTabSz="914400">
              <a:lnSpc>
                <a:spcPct val="100000"/>
              </a:lnSpc>
              <a:spcBef>
                <a:spcPct val="30000"/>
              </a:spcBef>
              <a:spcAft>
                <a:spcPct val="0"/>
              </a:spcAft>
              <a:buClrTx/>
              <a:buSzTx/>
              <a:buFontTx/>
              <a:buNone/>
              <a:tabLst/>
              <a:defRPr/>
            </a:pPr>
            <a:endParaRPr lang="en-US" dirty="0">
              <a:solidFill>
                <a:srgbClr val="002060"/>
              </a:solidFill>
              <a:latin typeface="Calibri"/>
              <a:cs typeface="Calibri"/>
            </a:endParaRPr>
          </a:p>
          <a:p>
            <a:r>
              <a:rPr lang="en-US" dirty="0">
                <a:solidFill>
                  <a:srgbClr val="002060"/>
                </a:solidFill>
                <a:latin typeface="Calibri"/>
                <a:cs typeface="Calibri"/>
              </a:rPr>
              <a:t>This opportunity can be used by Scholars at any point along the translational research spectrum.</a:t>
            </a:r>
          </a:p>
          <a:p>
            <a:r>
              <a:rPr lang="en-US" dirty="0">
                <a:solidFill>
                  <a:srgbClr val="002060"/>
                </a:solidFill>
                <a:latin typeface="Calibri"/>
                <a:cs typeface="Calibri"/>
              </a:rPr>
              <a:t>They can create a dissemination plan for the product of their basic science project (e.g., a new assay) or a public health project (e.g., a community-based intervention). This exercise will help the Scholar take their product to the next step in the translational spectrum.</a:t>
            </a:r>
          </a:p>
          <a:p>
            <a:endParaRPr lang="en-US">
              <a:cs typeface="Arial"/>
            </a:endParaRPr>
          </a:p>
          <a:p>
            <a:endParaRPr lang="en-US">
              <a:cs typeface="Arial"/>
            </a:endParaRP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33</a:t>
            </a:fld>
            <a:endParaRPr lang="en-US"/>
          </a:p>
        </p:txBody>
      </p:sp>
    </p:spTree>
    <p:extLst>
      <p:ext uri="{BB962C8B-B14F-4D97-AF65-F5344CB8AC3E}">
        <p14:creationId xmlns:p14="http://schemas.microsoft.com/office/powerpoint/2010/main" val="14774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the work for this experiential learning activity.</a:t>
            </a:r>
          </a:p>
          <a:p>
            <a:r>
              <a:rPr lang="en-US" dirty="0"/>
              <a:t>Scholars will use the Dissemination Workbook\ for this activity.</a:t>
            </a:r>
            <a:endParaRPr lang="en-US" dirty="0">
              <a:cs typeface="Arial"/>
            </a:endParaRPr>
          </a:p>
          <a:p>
            <a:endParaRPr lang="en-US" dirty="0">
              <a:cs typeface="Arial"/>
            </a:endParaRP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34</a:t>
            </a:fld>
            <a:endParaRPr lang="en-US"/>
          </a:p>
        </p:txBody>
      </p:sp>
    </p:spTree>
    <p:extLst>
      <p:ext uri="{BB962C8B-B14F-4D97-AF65-F5344CB8AC3E}">
        <p14:creationId xmlns:p14="http://schemas.microsoft.com/office/powerpoint/2010/main" val="303486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engage participants in reflecting on activities and lessons learned from previous day’s workshop.  </a:t>
            </a:r>
          </a:p>
          <a:p>
            <a:r>
              <a:rPr lang="en-US" dirty="0"/>
              <a:t>After one minute, facilitator instructs everyone to hit “enter”</a:t>
            </a:r>
          </a:p>
          <a:p>
            <a:r>
              <a:rPr lang="en-US" dirty="0"/>
              <a:t>Facilitator reflects on responses, highlights ones of interest</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4</a:t>
            </a:fld>
            <a:endParaRPr lang="en-US"/>
          </a:p>
        </p:txBody>
      </p:sp>
    </p:spTree>
    <p:extLst>
      <p:ext uri="{BB962C8B-B14F-4D97-AF65-F5344CB8AC3E}">
        <p14:creationId xmlns:p14="http://schemas.microsoft.com/office/powerpoint/2010/main" val="1169747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cs typeface="Arial"/>
              </a:rPr>
              <a:t>This slide helps the Scholars think through which of the three learning opportunities they should choose.</a:t>
            </a:r>
            <a:endParaRPr lang="en-US" dirty="0"/>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35</a:t>
            </a:fld>
            <a:endParaRPr lang="en-US"/>
          </a:p>
        </p:txBody>
      </p:sp>
    </p:spTree>
    <p:extLst>
      <p:ext uri="{BB962C8B-B14F-4D97-AF65-F5344CB8AC3E}">
        <p14:creationId xmlns:p14="http://schemas.microsoft.com/office/powerpoint/2010/main" val="640026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a:rPr>
              <a:t>After this presentation, we sent each Scholar a short survey asking them to rank these learning opportunities.</a:t>
            </a:r>
            <a:endParaRPr lang="en-US" dirty="0"/>
          </a:p>
          <a:p>
            <a:r>
              <a:rPr lang="en-US" dirty="0">
                <a:cs typeface="Arial"/>
              </a:rPr>
              <a:t>Then the group could place the scholars in appropriate learning opportunity groups.</a:t>
            </a:r>
          </a:p>
          <a:p>
            <a:r>
              <a:rPr lang="en-US" dirty="0">
                <a:cs typeface="Arial"/>
              </a:rPr>
              <a:t>We provided access for the Scholars to the materials (e.g., toolkit, workbook) in case they wanted to review them before ranking the learning opportunities.</a:t>
            </a:r>
          </a:p>
          <a:p>
            <a:endParaRPr lang="en-US">
              <a:cs typeface="Arial"/>
            </a:endParaRPr>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36</a:t>
            </a:fld>
            <a:endParaRPr lang="en-US"/>
          </a:p>
        </p:txBody>
      </p:sp>
    </p:spTree>
    <p:extLst>
      <p:ext uri="{BB962C8B-B14F-4D97-AF65-F5344CB8AC3E}">
        <p14:creationId xmlns:p14="http://schemas.microsoft.com/office/powerpoint/2010/main" val="3250762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37</a:t>
            </a:fld>
            <a:endParaRPr lang="en-US"/>
          </a:p>
        </p:txBody>
      </p:sp>
    </p:spTree>
    <p:extLst>
      <p:ext uri="{BB962C8B-B14F-4D97-AF65-F5344CB8AC3E}">
        <p14:creationId xmlns:p14="http://schemas.microsoft.com/office/powerpoint/2010/main" val="4231422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38</a:t>
            </a:fld>
            <a:endParaRPr lang="en-US"/>
          </a:p>
        </p:txBody>
      </p:sp>
    </p:spTree>
    <p:extLst>
      <p:ext uri="{BB962C8B-B14F-4D97-AF65-F5344CB8AC3E}">
        <p14:creationId xmlns:p14="http://schemas.microsoft.com/office/powerpoint/2010/main" val="314800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5</a:t>
            </a:fld>
            <a:endParaRPr lang="en-US"/>
          </a:p>
        </p:txBody>
      </p:sp>
    </p:spTree>
    <p:extLst>
      <p:ext uri="{BB962C8B-B14F-4D97-AF65-F5344CB8AC3E}">
        <p14:creationId xmlns:p14="http://schemas.microsoft.com/office/powerpoint/2010/main" val="418181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learning objectives</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6</a:t>
            </a:fld>
            <a:endParaRPr lang="en-US"/>
          </a:p>
        </p:txBody>
      </p:sp>
    </p:spTree>
    <p:extLst>
      <p:ext uri="{BB962C8B-B14F-4D97-AF65-F5344CB8AC3E}">
        <p14:creationId xmlns:p14="http://schemas.microsoft.com/office/powerpoint/2010/main" val="15095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key points from first part of workshop series</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7</a:t>
            </a:fld>
            <a:endParaRPr lang="en-US"/>
          </a:p>
        </p:txBody>
      </p:sp>
    </p:spTree>
    <p:extLst>
      <p:ext uri="{BB962C8B-B14F-4D97-AF65-F5344CB8AC3E}">
        <p14:creationId xmlns:p14="http://schemas.microsoft.com/office/powerpoint/2010/main" val="378016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kern="1200" dirty="0">
                <a:solidFill>
                  <a:schemeClr val="tx1"/>
                </a:solidFill>
                <a:effectLst/>
                <a:latin typeface="+mn-lt"/>
                <a:ea typeface="+mn-ea"/>
                <a:cs typeface="+mn-cs"/>
              </a:rPr>
              <a:t>Successful dissemination of research knowledge and</a:t>
            </a:r>
          </a:p>
          <a:p>
            <a:r>
              <a:rPr lang="en-US" sz="1200" kern="1200" dirty="0">
                <a:solidFill>
                  <a:schemeClr val="tx1"/>
                </a:solidFill>
                <a:effectLst/>
                <a:latin typeface="+mn-lt"/>
                <a:ea typeface="+mn-ea"/>
                <a:cs typeface="+mn-cs"/>
              </a:rPr>
              <a:t>implementation of scientific discoveries are profoundly affected</a:t>
            </a:r>
          </a:p>
          <a:p>
            <a:r>
              <a:rPr lang="en-US" sz="1200" kern="1200" dirty="0">
                <a:solidFill>
                  <a:schemeClr val="tx1"/>
                </a:solidFill>
                <a:effectLst/>
                <a:latin typeface="+mn-lt"/>
                <a:ea typeface="+mn-ea"/>
                <a:cs typeface="+mn-cs"/>
              </a:rPr>
              <a:t>by healthcare policy, organizational and</a:t>
            </a:r>
          </a:p>
          <a:p>
            <a:r>
              <a:rPr lang="en-US" sz="1200" kern="1200" dirty="0">
                <a:solidFill>
                  <a:schemeClr val="tx1"/>
                </a:solidFill>
                <a:effectLst/>
                <a:latin typeface="+mn-lt"/>
                <a:ea typeface="+mn-ea"/>
                <a:cs typeface="+mn-cs"/>
              </a:rPr>
              <a:t>community culture and climate, and attitudes and</a:t>
            </a:r>
          </a:p>
          <a:p>
            <a:r>
              <a:rPr lang="en-US" sz="1200" kern="1200" dirty="0">
                <a:solidFill>
                  <a:schemeClr val="tx1"/>
                </a:solidFill>
                <a:effectLst/>
                <a:latin typeface="+mn-lt"/>
                <a:ea typeface="+mn-ea"/>
                <a:cs typeface="+mn-cs"/>
              </a:rPr>
              <a:t>behaviors of key stakeholders</a:t>
            </a:r>
          </a:p>
          <a:p>
            <a:r>
              <a:rPr lang="en-US" dirty="0"/>
              <a:t>2) </a:t>
            </a:r>
            <a:r>
              <a:rPr lang="en-US" sz="1200" kern="1200" dirty="0">
                <a:solidFill>
                  <a:schemeClr val="tx1"/>
                </a:solidFill>
                <a:effectLst/>
                <a:latin typeface="+mn-lt"/>
                <a:ea typeface="+mn-ea"/>
                <a:cs typeface="+mn-cs"/>
              </a:rPr>
              <a:t>We must be equally concerned with whether evidence can</a:t>
            </a:r>
          </a:p>
          <a:p>
            <a:r>
              <a:rPr lang="en-US" sz="1200" kern="1200" dirty="0">
                <a:solidFill>
                  <a:schemeClr val="tx1"/>
                </a:solidFill>
                <a:effectLst/>
                <a:latin typeface="+mn-lt"/>
                <a:ea typeface="+mn-ea"/>
                <a:cs typeface="+mn-cs"/>
              </a:rPr>
              <a:t>be disseminated to reach key stakeholders and whether</a:t>
            </a:r>
          </a:p>
          <a:p>
            <a:r>
              <a:rPr lang="en-US" sz="1200" kern="1200" dirty="0">
                <a:solidFill>
                  <a:schemeClr val="tx1"/>
                </a:solidFill>
                <a:effectLst/>
                <a:latin typeface="+mn-lt"/>
                <a:ea typeface="+mn-ea"/>
                <a:cs typeface="+mn-cs"/>
              </a:rPr>
              <a:t>practices can be taken up and delivered in real-world settings.</a:t>
            </a:r>
          </a:p>
          <a:p>
            <a:r>
              <a:rPr lang="en-US" sz="1200" kern="1200" dirty="0">
                <a:solidFill>
                  <a:schemeClr val="tx1"/>
                </a:solidFill>
                <a:effectLst/>
                <a:latin typeface="+mn-lt"/>
                <a:ea typeface="+mn-ea"/>
                <a:cs typeface="+mn-cs"/>
              </a:rPr>
              <a:t>This compels accompanying lines of inquiry</a:t>
            </a:r>
          </a:p>
          <a:p>
            <a:r>
              <a:rPr lang="en-US" dirty="0"/>
              <a:t>3) </a:t>
            </a:r>
            <a:r>
              <a:rPr lang="en-US" sz="1200" kern="1200" dirty="0">
                <a:solidFill>
                  <a:schemeClr val="tx1"/>
                </a:solidFill>
                <a:effectLst/>
                <a:latin typeface="+mn-lt"/>
                <a:ea typeface="+mn-ea"/>
                <a:cs typeface="+mn-cs"/>
              </a:rPr>
              <a:t>To facilitate the adoption, spread, and sustainment of improved</a:t>
            </a:r>
          </a:p>
          <a:p>
            <a:r>
              <a:rPr lang="en-US" sz="1200" kern="1200" dirty="0">
                <a:solidFill>
                  <a:schemeClr val="tx1"/>
                </a:solidFill>
                <a:effectLst/>
                <a:latin typeface="+mn-lt"/>
                <a:ea typeface="+mn-ea"/>
                <a:cs typeface="+mn-cs"/>
              </a:rPr>
              <a:t>diagnostics, therapeutic, and service delivery interventions,</a:t>
            </a:r>
          </a:p>
          <a:p>
            <a:r>
              <a:rPr lang="en-US" sz="1200" kern="1200" dirty="0">
                <a:solidFill>
                  <a:schemeClr val="tx1"/>
                </a:solidFill>
                <a:effectLst/>
                <a:latin typeface="+mn-lt"/>
                <a:ea typeface="+mn-ea"/>
                <a:cs typeface="+mn-cs"/>
              </a:rPr>
              <a:t>strategies must be developed, used, and continually improved</a:t>
            </a:r>
          </a:p>
          <a:p>
            <a:r>
              <a:rPr lang="en-US" sz="1200" kern="1200" dirty="0">
                <a:solidFill>
                  <a:schemeClr val="tx1"/>
                </a:solidFill>
                <a:effectLst/>
                <a:latin typeface="+mn-lt"/>
                <a:ea typeface="+mn-ea"/>
                <a:cs typeface="+mn-cs"/>
              </a:rPr>
              <a:t>through scientific inquiry</a:t>
            </a:r>
          </a:p>
          <a:p>
            <a:r>
              <a:rPr lang="en-US" dirty="0"/>
              <a:t>4) </a:t>
            </a:r>
            <a:r>
              <a:rPr lang="en-US" sz="1200" kern="1200" dirty="0">
                <a:solidFill>
                  <a:schemeClr val="tx1"/>
                </a:solidFill>
                <a:effectLst/>
                <a:latin typeface="+mn-lt"/>
                <a:ea typeface="+mn-ea"/>
                <a:cs typeface="+mn-cs"/>
              </a:rPr>
              <a:t>Implementation practice requires iterative engagement and</a:t>
            </a:r>
          </a:p>
          <a:p>
            <a:r>
              <a:rPr lang="en-US" sz="1200" kern="1200" dirty="0">
                <a:solidFill>
                  <a:schemeClr val="tx1"/>
                </a:solidFill>
                <a:effectLst/>
                <a:latin typeface="+mn-lt"/>
                <a:ea typeface="+mn-ea"/>
                <a:cs typeface="+mn-cs"/>
              </a:rPr>
              <a:t>involvement of a range of stakeholders, including patients,</a:t>
            </a:r>
          </a:p>
          <a:p>
            <a:r>
              <a:rPr lang="en-US" sz="1200" kern="1200" dirty="0">
                <a:solidFill>
                  <a:schemeClr val="tx1"/>
                </a:solidFill>
                <a:effectLst/>
                <a:latin typeface="+mn-lt"/>
                <a:ea typeface="+mn-ea"/>
                <a:cs typeface="+mn-cs"/>
              </a:rPr>
              <a:t>clinicians, administrators, researchers, and policymakers.</a:t>
            </a:r>
          </a:p>
          <a:p>
            <a:r>
              <a:rPr lang="en-US" sz="1200" kern="1200" dirty="0">
                <a:solidFill>
                  <a:schemeClr val="tx1"/>
                </a:solidFill>
                <a:effectLst/>
                <a:latin typeface="+mn-lt"/>
                <a:ea typeface="+mn-ea"/>
                <a:cs typeface="+mn-cs"/>
              </a:rPr>
              <a:t>Similarly, implementation science is inherently transdisciplinary,</a:t>
            </a:r>
          </a:p>
          <a:p>
            <a:r>
              <a:rPr lang="en-US" sz="1200" kern="1200" dirty="0">
                <a:solidFill>
                  <a:schemeClr val="tx1"/>
                </a:solidFill>
                <a:effectLst/>
                <a:latin typeface="+mn-lt"/>
                <a:ea typeface="+mn-ea"/>
                <a:cs typeface="+mn-cs"/>
              </a:rPr>
              <a:t>involving treatment developers and researchers, health services</a:t>
            </a:r>
          </a:p>
          <a:p>
            <a:r>
              <a:rPr lang="en-US" sz="1200" kern="1200" dirty="0">
                <a:solidFill>
                  <a:schemeClr val="tx1"/>
                </a:solidFill>
                <a:effectLst/>
                <a:latin typeface="+mn-lt"/>
                <a:ea typeface="+mn-ea"/>
                <a:cs typeface="+mn-cs"/>
              </a:rPr>
              <a:t>researchers, and experts from closely related fields such as</a:t>
            </a:r>
          </a:p>
          <a:p>
            <a:r>
              <a:rPr lang="en-US" sz="1200" kern="1200" dirty="0">
                <a:solidFill>
                  <a:schemeClr val="tx1"/>
                </a:solidFill>
                <a:effectLst/>
                <a:latin typeface="+mn-lt"/>
                <a:ea typeface="+mn-ea"/>
                <a:cs typeface="+mn-cs"/>
              </a:rPr>
              <a:t>industrial psychology and communications research</a:t>
            </a:r>
          </a:p>
          <a:p>
            <a:endParaRPr lang="en-US" dirty="0"/>
          </a:p>
        </p:txBody>
      </p:sp>
      <p:sp>
        <p:nvSpPr>
          <p:cNvPr id="4" name="Slide Number Placeholder 3"/>
          <p:cNvSpPr>
            <a:spLocks noGrp="1"/>
          </p:cNvSpPr>
          <p:nvPr>
            <p:ph type="sldNum" sz="quarter" idx="5"/>
          </p:nvPr>
        </p:nvSpPr>
        <p:spPr/>
        <p:txBody>
          <a:bodyPr/>
          <a:lstStyle/>
          <a:p>
            <a:fld id="{0764A72E-467F-3242-B231-455DBB70E804}" type="slidenum">
              <a:rPr lang="en-US" smtClean="0"/>
              <a:t>8</a:t>
            </a:fld>
            <a:endParaRPr lang="en-US"/>
          </a:p>
        </p:txBody>
      </p:sp>
    </p:spTree>
    <p:extLst>
      <p:ext uri="{BB962C8B-B14F-4D97-AF65-F5344CB8AC3E}">
        <p14:creationId xmlns:p14="http://schemas.microsoft.com/office/powerpoint/2010/main" val="217681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Integrative Framework of Dissemination, Implementation and Translation.  This framework integrates and expands current understanding related to dissemination, implementation and translational sciences to optimize their contributions to translational research.</a:t>
            </a:r>
          </a:p>
          <a:p>
            <a:r>
              <a:rPr lang="en-US" dirty="0"/>
              <a:t>Research conduct – processes that occur </a:t>
            </a:r>
            <a:r>
              <a:rPr lang="en-US" i="1" dirty="0"/>
              <a:t>within</a:t>
            </a:r>
            <a:r>
              <a:rPr lang="en-US" i="0" dirty="0"/>
              <a:t> a translational research stage</a:t>
            </a:r>
          </a:p>
          <a:p>
            <a:r>
              <a:rPr lang="en-US" i="0" dirty="0"/>
              <a:t>Research application – using knowledge to guide the next translational research stage</a:t>
            </a:r>
          </a:p>
          <a:p>
            <a:endParaRPr lang="en-US" i="0" dirty="0"/>
          </a:p>
          <a:p>
            <a:r>
              <a:rPr lang="en-US" i="0" dirty="0"/>
              <a:t>Consider including a live poll asking workshop participants to report what translational research stage their work falls into.  Highlight diversity of participants.  </a:t>
            </a:r>
          </a:p>
          <a:p>
            <a:endParaRPr lang="en-US" dirty="0"/>
          </a:p>
        </p:txBody>
      </p:sp>
      <p:sp>
        <p:nvSpPr>
          <p:cNvPr id="4" name="Slide Number Placeholder 3"/>
          <p:cNvSpPr>
            <a:spLocks noGrp="1"/>
          </p:cNvSpPr>
          <p:nvPr>
            <p:ph type="sldNum" sz="quarter" idx="5"/>
          </p:nvPr>
        </p:nvSpPr>
        <p:spPr/>
        <p:txBody>
          <a:bodyPr/>
          <a:lstStyle/>
          <a:p>
            <a:fld id="{0764A72E-467F-3242-B231-455DBB70E804}" type="slidenum">
              <a:rPr lang="en-US" smtClean="0"/>
              <a:t>9</a:t>
            </a:fld>
            <a:endParaRPr lang="en-US"/>
          </a:p>
        </p:txBody>
      </p:sp>
    </p:spTree>
    <p:extLst>
      <p:ext uri="{BB962C8B-B14F-4D97-AF65-F5344CB8AC3E}">
        <p14:creationId xmlns:p14="http://schemas.microsoft.com/office/powerpoint/2010/main" val="363250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*Drawn from </a:t>
            </a:r>
            <a:r>
              <a:rPr lang="en-US" sz="1200" b="0" i="0" u="none" strike="noStrike" kern="1200" dirty="0" err="1">
                <a:solidFill>
                  <a:schemeClr val="tx1"/>
                </a:solidFill>
                <a:effectLst/>
                <a:latin typeface="+mn-lt"/>
                <a:ea typeface="+mn-ea"/>
                <a:cs typeface="+mn-cs"/>
              </a:rPr>
              <a:t>Leppin</a:t>
            </a:r>
            <a:r>
              <a:rPr lang="en-US" sz="1200" b="0" i="0" u="none" strike="noStrike" kern="1200" dirty="0">
                <a:solidFill>
                  <a:schemeClr val="tx1"/>
                </a:solidFill>
                <a:effectLst/>
                <a:latin typeface="+mn-lt"/>
                <a:ea typeface="+mn-ea"/>
                <a:cs typeface="+mn-cs"/>
              </a:rPr>
              <a:t>, A., Mahoney, J., Stevens, K., Bartels, S., Baldwin, L., Dolor, R., . . . Meissner, P. (2020). Situating dissemination and implementation sciences within and across the translational research spectrum. </a:t>
            </a:r>
            <a:r>
              <a:rPr lang="en-US" sz="1200" b="0" i="1" u="none" strike="noStrike" kern="1200" dirty="0">
                <a:solidFill>
                  <a:schemeClr val="tx1"/>
                </a:solidFill>
                <a:effectLst/>
                <a:latin typeface="+mn-lt"/>
                <a:ea typeface="+mn-ea"/>
                <a:cs typeface="+mn-cs"/>
              </a:rPr>
              <a:t>Journal of Clinical and Translational Science,4</a:t>
            </a:r>
            <a:r>
              <a:rPr lang="en-US" sz="1200" b="0" i="0" u="none" strike="noStrike" kern="1200" dirty="0">
                <a:solidFill>
                  <a:schemeClr val="tx1"/>
                </a:solidFill>
                <a:effectLst/>
                <a:latin typeface="+mn-lt"/>
                <a:ea typeface="+mn-ea"/>
                <a:cs typeface="+mn-cs"/>
              </a:rPr>
              <a:t>(3), 152-158. doi:10.1017/cts.2019.392</a:t>
            </a:r>
            <a:endParaRPr lang="en-US" dirty="0"/>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10</a:t>
            </a:fld>
            <a:endParaRPr lang="en-US"/>
          </a:p>
        </p:txBody>
      </p:sp>
    </p:spTree>
    <p:extLst>
      <p:ext uri="{BB962C8B-B14F-4D97-AF65-F5344CB8AC3E}">
        <p14:creationId xmlns:p14="http://schemas.microsoft.com/office/powerpoint/2010/main" val="118622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9780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146073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8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8902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4498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2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852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8944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9022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p>
            <a:r>
              <a:rPr lang="en-US"/>
              <a:t>Click to edit Master title style</a:t>
            </a:r>
          </a:p>
        </p:txBody>
      </p:sp>
    </p:spTree>
    <p:extLst>
      <p:ext uri="{BB962C8B-B14F-4D97-AF65-F5344CB8AC3E}">
        <p14:creationId xmlns:p14="http://schemas.microsoft.com/office/powerpoint/2010/main" val="37580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7994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96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0629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1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0460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14209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54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F4AD-7EDF-854A-9A84-475E2128105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91A06E8-A800-974E-9871-B1B6BDA6965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6F8CDA-87E2-B544-9B3D-A65EF180532B}"/>
              </a:ext>
            </a:extLst>
          </p:cNvPr>
          <p:cNvSpPr>
            <a:spLocks noGrp="1"/>
          </p:cNvSpPr>
          <p:nvPr>
            <p:ph type="dt" sz="half" idx="10"/>
          </p:nvPr>
        </p:nvSpPr>
        <p:spPr/>
        <p:txBody>
          <a:bodyPr/>
          <a:lstStyle/>
          <a:p>
            <a:fld id="{C256569E-2436-E442-B40F-3B18C0CD8DFD}" type="datetimeFigureOut">
              <a:rPr lang="en-US" smtClean="0"/>
              <a:t>5/24/2021</a:t>
            </a:fld>
            <a:endParaRPr lang="en-US"/>
          </a:p>
        </p:txBody>
      </p:sp>
      <p:sp>
        <p:nvSpPr>
          <p:cNvPr id="5" name="Footer Placeholder 4">
            <a:extLst>
              <a:ext uri="{FF2B5EF4-FFF2-40B4-BE49-F238E27FC236}">
                <a16:creationId xmlns:a16="http://schemas.microsoft.com/office/drawing/2014/main" id="{DED378D8-725C-F745-8D06-410C6F02C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44946-AC66-4940-8DC3-3643F70750CA}"/>
              </a:ext>
            </a:extLst>
          </p:cNvPr>
          <p:cNvSpPr>
            <a:spLocks noGrp="1"/>
          </p:cNvSpPr>
          <p:nvPr>
            <p:ph type="sldNum" sz="quarter" idx="12"/>
          </p:nvPr>
        </p:nvSpPr>
        <p:spPr/>
        <p:txBody>
          <a:bodyPr/>
          <a:lstStyle/>
          <a:p>
            <a:fld id="{3B9E74E9-FDD7-C141-AD7A-69D94D7627C1}" type="slidenum">
              <a:rPr lang="en-US" smtClean="0"/>
              <a:t>‹#›</a:t>
            </a:fld>
            <a:endParaRPr lang="en-US"/>
          </a:p>
        </p:txBody>
      </p:sp>
    </p:spTree>
    <p:extLst>
      <p:ext uri="{BB962C8B-B14F-4D97-AF65-F5344CB8AC3E}">
        <p14:creationId xmlns:p14="http://schemas.microsoft.com/office/powerpoint/2010/main" val="409934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D612-D000-2B45-AB4C-9BB934A43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3F39F-7969-C743-AFB6-928779DC0D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A1D2B-D9CA-0A40-AD26-A8DA7F4942CE}"/>
              </a:ext>
            </a:extLst>
          </p:cNvPr>
          <p:cNvSpPr>
            <a:spLocks noGrp="1"/>
          </p:cNvSpPr>
          <p:nvPr>
            <p:ph type="dt" sz="half" idx="10"/>
          </p:nvPr>
        </p:nvSpPr>
        <p:spPr/>
        <p:txBody>
          <a:bodyPr/>
          <a:lstStyle/>
          <a:p>
            <a:fld id="{C256569E-2436-E442-B40F-3B18C0CD8DFD}" type="datetimeFigureOut">
              <a:rPr lang="en-US" smtClean="0"/>
              <a:t>5/24/2021</a:t>
            </a:fld>
            <a:endParaRPr lang="en-US"/>
          </a:p>
        </p:txBody>
      </p:sp>
      <p:sp>
        <p:nvSpPr>
          <p:cNvPr id="5" name="Footer Placeholder 4">
            <a:extLst>
              <a:ext uri="{FF2B5EF4-FFF2-40B4-BE49-F238E27FC236}">
                <a16:creationId xmlns:a16="http://schemas.microsoft.com/office/drawing/2014/main" id="{C94C9406-6366-B04D-A3DE-A29955E05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FA87D-66E5-3649-B457-C9932071CF69}"/>
              </a:ext>
            </a:extLst>
          </p:cNvPr>
          <p:cNvSpPr>
            <a:spLocks noGrp="1"/>
          </p:cNvSpPr>
          <p:nvPr>
            <p:ph type="sldNum" sz="quarter" idx="12"/>
          </p:nvPr>
        </p:nvSpPr>
        <p:spPr/>
        <p:txBody>
          <a:bodyPr/>
          <a:lstStyle/>
          <a:p>
            <a:fld id="{3B9E74E9-FDD7-C141-AD7A-69D94D7627C1}" type="slidenum">
              <a:rPr lang="en-US" smtClean="0"/>
              <a:t>‹#›</a:t>
            </a:fld>
            <a:endParaRPr lang="en-US"/>
          </a:p>
        </p:txBody>
      </p:sp>
    </p:spTree>
    <p:extLst>
      <p:ext uri="{BB962C8B-B14F-4D97-AF65-F5344CB8AC3E}">
        <p14:creationId xmlns:p14="http://schemas.microsoft.com/office/powerpoint/2010/main" val="410764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41059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58435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17593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cSld>
  <p:clrMap bg1="lt1" tx1="dk1" bg2="lt2" tx2="dk2" accent1="accent1" accent2="accent2" accent3="accent3" accent4="accent4" accent5="accent5" accent6="accent6" hlink="hlink" folHlink="folHlink"/>
  <p:sldLayoutIdLst>
    <p:sldLayoutId id="2147484040" r:id="rId1"/>
    <p:sldLayoutId id="2147484044" r:id="rId2"/>
    <p:sldLayoutId id="2147484045" r:id="rId3"/>
    <p:sldLayoutId id="2147484052" r:id="rId4"/>
    <p:sldLayoutId id="2147484097" r:id="rId5"/>
    <p:sldLayoutId id="2147484098" r:id="rId6"/>
    <p:sldLayoutId id="214748409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654789635"/>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59783231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8" r:id="rId6"/>
    <p:sldLayoutId id="21474840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59701803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011283" y="0"/>
            <a:ext cx="5132717" cy="5883297"/>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3A198D60-0AA9-45E3-B140-7531122C58FA}"/>
              </a:ext>
            </a:extLst>
          </p:cNvPr>
          <p:cNvSpPr txBox="1"/>
          <p:nvPr/>
        </p:nvSpPr>
        <p:spPr>
          <a:xfrm>
            <a:off x="320040" y="636545"/>
            <a:ext cx="4873752" cy="1246495"/>
          </a:xfrm>
          <a:prstGeom prst="rect">
            <a:avLst/>
          </a:prstGeom>
          <a:noFill/>
        </p:spPr>
        <p:txBody>
          <a:bodyPr wrap="square">
            <a:spAutoFit/>
          </a:bodyPr>
          <a:lstStyle/>
          <a:p>
            <a:pPr algn="ctr"/>
            <a:r>
              <a:rPr lang="en-US" sz="2500" b="1" dirty="0"/>
              <a:t>An Introduction to Dissemination &amp; Implementation Research</a:t>
            </a:r>
          </a:p>
        </p:txBody>
      </p:sp>
      <p:sp>
        <p:nvSpPr>
          <p:cNvPr id="9" name="TextBox 8">
            <a:extLst>
              <a:ext uri="{FF2B5EF4-FFF2-40B4-BE49-F238E27FC236}">
                <a16:creationId xmlns:a16="http://schemas.microsoft.com/office/drawing/2014/main" id="{44614713-2659-4929-B0F8-7E0A6A87BA29}"/>
              </a:ext>
            </a:extLst>
          </p:cNvPr>
          <p:cNvSpPr txBox="1"/>
          <p:nvPr/>
        </p:nvSpPr>
        <p:spPr>
          <a:xfrm>
            <a:off x="320040" y="2593160"/>
            <a:ext cx="4590288" cy="1754326"/>
          </a:xfrm>
          <a:prstGeom prst="rect">
            <a:avLst/>
          </a:prstGeom>
          <a:noFill/>
        </p:spPr>
        <p:txBody>
          <a:bodyPr wrap="square">
            <a:spAutoFit/>
          </a:bodyPr>
          <a:lstStyle/>
          <a:p>
            <a:r>
              <a:rPr lang="en-US" altLang="zh-CN" sz="1800" b="1">
                <a:solidFill>
                  <a:schemeClr val="tx1"/>
                </a:solidFill>
              </a:rPr>
              <a:t>Allison Cole, MD</a:t>
            </a:r>
          </a:p>
          <a:p>
            <a:pPr algn="l"/>
            <a:r>
              <a:rPr lang="en-US" altLang="zh-CN" sz="1800" b="1">
                <a:solidFill>
                  <a:schemeClr val="tx1"/>
                </a:solidFill>
              </a:rPr>
              <a:t>Michael </a:t>
            </a:r>
            <a:r>
              <a:rPr lang="en-US" altLang="zh-CN" sz="1800" b="1" err="1">
                <a:solidFill>
                  <a:schemeClr val="tx1"/>
                </a:solidFill>
              </a:rPr>
              <a:t>Parchman</a:t>
            </a:r>
            <a:r>
              <a:rPr lang="en-US" altLang="zh-CN" sz="1800" b="1">
                <a:solidFill>
                  <a:schemeClr val="tx1"/>
                </a:solidFill>
              </a:rPr>
              <a:t>, MD, MPH</a:t>
            </a:r>
          </a:p>
          <a:p>
            <a:pPr algn="l"/>
            <a:r>
              <a:rPr lang="en-US" altLang="zh-CN" sz="1800" dirty="0">
                <a:solidFill>
                  <a:schemeClr val="tx1">
                    <a:lumMod val="75000"/>
                    <a:lumOff val="25000"/>
                  </a:schemeClr>
                </a:solidFill>
              </a:rPr>
              <a:t>TL1 Scholars October 2020</a:t>
            </a:r>
          </a:p>
          <a:p>
            <a:pPr algn="l"/>
            <a:r>
              <a:rPr lang="en-US" altLang="zh-CN" sz="1800" dirty="0">
                <a:solidFill>
                  <a:schemeClr val="tx1">
                    <a:lumMod val="75000"/>
                    <a:lumOff val="25000"/>
                  </a:schemeClr>
                </a:solidFill>
              </a:rPr>
              <a:t>University of Washington</a:t>
            </a:r>
          </a:p>
          <a:p>
            <a:pPr algn="l"/>
            <a:r>
              <a:rPr lang="en-US" altLang="zh-CN" sz="1800" dirty="0">
                <a:solidFill>
                  <a:schemeClr val="tx1">
                    <a:lumMod val="75000"/>
                    <a:lumOff val="25000"/>
                  </a:schemeClr>
                </a:solidFill>
              </a:rPr>
              <a:t>Kaiser Permanente of Washington Health Research Institute, Seattle</a:t>
            </a:r>
          </a:p>
        </p:txBody>
      </p:sp>
    </p:spTree>
    <p:extLst>
      <p:ext uri="{BB962C8B-B14F-4D97-AF65-F5344CB8AC3E}">
        <p14:creationId xmlns:p14="http://schemas.microsoft.com/office/powerpoint/2010/main" val="3757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52D83C-2599-B74F-A752-759A8539E324}"/>
              </a:ext>
            </a:extLst>
          </p:cNvPr>
          <p:cNvGraphicFramePr>
            <a:graphicFrameLocks noGrp="1"/>
          </p:cNvGraphicFramePr>
          <p:nvPr>
            <p:ph idx="1"/>
            <p:extLst>
              <p:ext uri="{D42A27DB-BD31-4B8C-83A1-F6EECF244321}">
                <p14:modId xmlns:p14="http://schemas.microsoft.com/office/powerpoint/2010/main" val="2213551537"/>
              </p:ext>
            </p:extLst>
          </p:nvPr>
        </p:nvGraphicFramePr>
        <p:xfrm>
          <a:off x="353366" y="1447555"/>
          <a:ext cx="8459038" cy="4169473"/>
        </p:xfrm>
        <a:graphic>
          <a:graphicData uri="http://schemas.openxmlformats.org/drawingml/2006/table">
            <a:tbl>
              <a:tblPr firstRow="1" bandRow="1">
                <a:tableStyleId>{5C22544A-7EE6-4342-B048-85BDC9FD1C3A}</a:tableStyleId>
              </a:tblPr>
              <a:tblGrid>
                <a:gridCol w="2801816">
                  <a:extLst>
                    <a:ext uri="{9D8B030D-6E8A-4147-A177-3AD203B41FA5}">
                      <a16:colId xmlns:a16="http://schemas.microsoft.com/office/drawing/2014/main" val="1493155533"/>
                    </a:ext>
                  </a:extLst>
                </a:gridCol>
                <a:gridCol w="5657222">
                  <a:extLst>
                    <a:ext uri="{9D8B030D-6E8A-4147-A177-3AD203B41FA5}">
                      <a16:colId xmlns:a16="http://schemas.microsoft.com/office/drawing/2014/main" val="4251521114"/>
                    </a:ext>
                  </a:extLst>
                </a:gridCol>
              </a:tblGrid>
              <a:tr h="328706">
                <a:tc>
                  <a:txBody>
                    <a:bodyPr/>
                    <a:lstStyle/>
                    <a:p>
                      <a:endParaRPr lang="en-US" sz="1600"/>
                    </a:p>
                  </a:txBody>
                  <a:tcPr marL="68580" marR="68580" marT="34290" marB="34290"/>
                </a:tc>
                <a:tc>
                  <a:txBody>
                    <a:bodyPr/>
                    <a:lstStyle/>
                    <a:p>
                      <a:r>
                        <a:rPr lang="en-US" sz="1600"/>
                        <a:t>Application of D&amp;I Principles</a:t>
                      </a:r>
                    </a:p>
                  </a:txBody>
                  <a:tcPr marL="68580" marR="68580" marT="34290" marB="34290"/>
                </a:tc>
                <a:extLst>
                  <a:ext uri="{0D108BD9-81ED-4DB2-BD59-A6C34878D82A}">
                    <a16:rowId xmlns:a16="http://schemas.microsoft.com/office/drawing/2014/main" val="3533212859"/>
                  </a:ext>
                </a:extLst>
              </a:tr>
              <a:tr h="1098360">
                <a:tc>
                  <a:txBody>
                    <a:bodyPr/>
                    <a:lstStyle/>
                    <a:p>
                      <a:r>
                        <a:rPr lang="en-US" sz="1600" b="1"/>
                        <a:t>Basic research to pre-clinical research</a:t>
                      </a:r>
                    </a:p>
                  </a:txBody>
                  <a:tcPr marL="68580" marR="68580" marT="34290" marB="34290"/>
                </a:tc>
                <a:tc>
                  <a:txBody>
                    <a:bodyPr/>
                    <a:lstStyle/>
                    <a:p>
                      <a:r>
                        <a:rPr lang="en-US" sz="1600"/>
                        <a:t>Engage stakeholders and understand stakeholder needs for a potential clinical intervention</a:t>
                      </a:r>
                    </a:p>
                    <a:p>
                      <a:r>
                        <a:rPr lang="en-US" sz="1600"/>
                        <a:t>Design a clinical intervention (e.g. drug, device) to meet these needs</a:t>
                      </a:r>
                    </a:p>
                  </a:txBody>
                  <a:tcPr marL="68580" marR="68580" marT="34290" marB="34290"/>
                </a:tc>
                <a:extLst>
                  <a:ext uri="{0D108BD9-81ED-4DB2-BD59-A6C34878D82A}">
                    <a16:rowId xmlns:a16="http://schemas.microsoft.com/office/drawing/2014/main" val="3659375934"/>
                  </a:ext>
                </a:extLst>
              </a:tr>
              <a:tr h="1098360">
                <a:tc>
                  <a:txBody>
                    <a:bodyPr/>
                    <a:lstStyle/>
                    <a:p>
                      <a:r>
                        <a:rPr lang="en-US" sz="1600" b="1"/>
                        <a:t>Pre-clinical research to clinical research</a:t>
                      </a:r>
                    </a:p>
                  </a:txBody>
                  <a:tcPr marL="68580" marR="68580" marT="34290" marB="34290"/>
                </a:tc>
                <a:tc>
                  <a:txBody>
                    <a:bodyPr/>
                    <a:lstStyle/>
                    <a:p>
                      <a:r>
                        <a:rPr lang="en-US" sz="1600"/>
                        <a:t>Identify potential barriers to use of a new clinical intervention</a:t>
                      </a:r>
                    </a:p>
                    <a:p>
                      <a:r>
                        <a:rPr lang="en-US" sz="1600"/>
                        <a:t>Modify the intervention, setting or research design to address barriers</a:t>
                      </a:r>
                    </a:p>
                  </a:txBody>
                  <a:tcPr marL="68580" marR="68580" marT="34290" marB="34290"/>
                </a:tc>
                <a:extLst>
                  <a:ext uri="{0D108BD9-81ED-4DB2-BD59-A6C34878D82A}">
                    <a16:rowId xmlns:a16="http://schemas.microsoft.com/office/drawing/2014/main" val="2949169648"/>
                  </a:ext>
                </a:extLst>
              </a:tr>
              <a:tr h="841809">
                <a:tc>
                  <a:txBody>
                    <a:bodyPr/>
                    <a:lstStyle/>
                    <a:p>
                      <a:r>
                        <a:rPr lang="en-US" sz="1600" b="1"/>
                        <a:t>Clinical research to clinical implementation</a:t>
                      </a:r>
                    </a:p>
                  </a:txBody>
                  <a:tcPr marL="68580" marR="68580" marT="34290" marB="34290"/>
                </a:tc>
                <a:tc>
                  <a:txBody>
                    <a:bodyPr/>
                    <a:lstStyle/>
                    <a:p>
                      <a:r>
                        <a:rPr lang="en-US" sz="1600"/>
                        <a:t>Select and understand the clinical settings for implementation</a:t>
                      </a:r>
                    </a:p>
                    <a:p>
                      <a:r>
                        <a:rPr lang="en-US" sz="1600"/>
                        <a:t>Plan strategies for successful implementation</a:t>
                      </a:r>
                    </a:p>
                  </a:txBody>
                  <a:tcPr marL="68580" marR="68580" marT="34290" marB="34290"/>
                </a:tc>
                <a:extLst>
                  <a:ext uri="{0D108BD9-81ED-4DB2-BD59-A6C34878D82A}">
                    <a16:rowId xmlns:a16="http://schemas.microsoft.com/office/drawing/2014/main" val="2168890757"/>
                  </a:ext>
                </a:extLst>
              </a:tr>
              <a:tr h="802238">
                <a:tc>
                  <a:txBody>
                    <a:bodyPr/>
                    <a:lstStyle/>
                    <a:p>
                      <a:r>
                        <a:rPr lang="en-US" sz="1600" b="1"/>
                        <a:t>Clinical implementation to public health</a:t>
                      </a:r>
                    </a:p>
                  </a:txBody>
                  <a:tcPr marL="68580" marR="68580" marT="34290" marB="34290"/>
                </a:tc>
                <a:tc>
                  <a:txBody>
                    <a:bodyPr/>
                    <a:lstStyle/>
                    <a:p>
                      <a:r>
                        <a:rPr lang="en-US" sz="1600"/>
                        <a:t>Compare implementation approaches</a:t>
                      </a:r>
                    </a:p>
                    <a:p>
                      <a:r>
                        <a:rPr lang="en-US" sz="1600"/>
                        <a:t>Develop sustainability plans</a:t>
                      </a:r>
                    </a:p>
                  </a:txBody>
                  <a:tcPr marL="68580" marR="68580" marT="34290" marB="34290"/>
                </a:tc>
                <a:extLst>
                  <a:ext uri="{0D108BD9-81ED-4DB2-BD59-A6C34878D82A}">
                    <a16:rowId xmlns:a16="http://schemas.microsoft.com/office/drawing/2014/main" val="3786174428"/>
                  </a:ext>
                </a:extLst>
              </a:tr>
            </a:tbl>
          </a:graphicData>
        </a:graphic>
      </p:graphicFrame>
      <p:sp>
        <p:nvSpPr>
          <p:cNvPr id="5" name="Rectangle 4">
            <a:extLst>
              <a:ext uri="{FF2B5EF4-FFF2-40B4-BE49-F238E27FC236}">
                <a16:creationId xmlns:a16="http://schemas.microsoft.com/office/drawing/2014/main" id="{A64A40B9-5E27-C548-9273-7B9B57B5CA1D}"/>
              </a:ext>
            </a:extLst>
          </p:cNvPr>
          <p:cNvSpPr/>
          <p:nvPr/>
        </p:nvSpPr>
        <p:spPr>
          <a:xfrm>
            <a:off x="0" y="0"/>
            <a:ext cx="9144000" cy="1088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39AE825D-B452-874B-A598-4C56BE42B8D3}"/>
              </a:ext>
            </a:extLst>
          </p:cNvPr>
          <p:cNvSpPr txBox="1">
            <a:spLocks/>
          </p:cNvSpPr>
          <p:nvPr/>
        </p:nvSpPr>
        <p:spPr bwMode="auto">
          <a:xfrm>
            <a:off x="224831" y="148530"/>
            <a:ext cx="9029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400">
                <a:solidFill>
                  <a:schemeClr val="bg1"/>
                </a:solidFill>
              </a:rPr>
              <a:t>How D&amp;I Science Principles Can Improve the Process of Translation (moving to the next stage)</a:t>
            </a:r>
            <a:endParaRPr lang="en-US" sz="2200">
              <a:solidFill>
                <a:schemeClr val="bg1"/>
              </a:solidFill>
            </a:endParaRPr>
          </a:p>
        </p:txBody>
      </p:sp>
    </p:spTree>
    <p:extLst>
      <p:ext uri="{BB962C8B-B14F-4D97-AF65-F5344CB8AC3E}">
        <p14:creationId xmlns:p14="http://schemas.microsoft.com/office/powerpoint/2010/main" val="191466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AEFF7-2769-7C4C-A586-70FFB2616438}"/>
              </a:ext>
            </a:extLst>
          </p:cNvPr>
          <p:cNvSpPr>
            <a:spLocks noGrp="1"/>
          </p:cNvSpPr>
          <p:nvPr>
            <p:ph idx="1"/>
          </p:nvPr>
        </p:nvSpPr>
        <p:spPr>
          <a:xfrm>
            <a:off x="335049" y="1224641"/>
            <a:ext cx="8286750" cy="4864659"/>
          </a:xfrm>
        </p:spPr>
        <p:txBody>
          <a:bodyPr/>
          <a:lstStyle/>
          <a:p>
            <a:pPr marL="0" indent="0"/>
            <a:r>
              <a:rPr lang="en-US" sz="2400" u="sng">
                <a:solidFill>
                  <a:schemeClr val="accent1"/>
                </a:solidFill>
                <a:effectLst>
                  <a:outerShdw blurRad="38100" dist="38100" dir="2700000" algn="tl">
                    <a:srgbClr val="000000">
                      <a:alpha val="43137"/>
                    </a:srgbClr>
                  </a:outerShdw>
                </a:effectLst>
                <a:latin typeface="Arial" charset="0"/>
                <a:ea typeface="+mj-ea"/>
                <a:cs typeface="Arial" charset="0"/>
              </a:rPr>
              <a:t>Clinical problem </a:t>
            </a: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   Individuals with PKU cannot metabolize phenylalanine, must follow strict diet</a:t>
            </a:r>
          </a:p>
          <a:p>
            <a:pPr marL="0" indent="0"/>
            <a:endParaRPr lang="en-US" sz="2400">
              <a:solidFill>
                <a:schemeClr val="accent1"/>
              </a:solidFill>
              <a:effectLst>
                <a:outerShdw blurRad="38100" dist="38100" dir="2700000" algn="tl">
                  <a:srgbClr val="000000">
                    <a:alpha val="43137"/>
                  </a:srgbClr>
                </a:outerShdw>
              </a:effectLst>
              <a:latin typeface="Arial" charset="0"/>
              <a:ea typeface="+mj-ea"/>
              <a:cs typeface="Arial" charset="0"/>
            </a:endParaRPr>
          </a:p>
          <a:p>
            <a:pPr marL="0" indent="0"/>
            <a:r>
              <a:rPr lang="en-US" sz="2400" u="sng">
                <a:solidFill>
                  <a:schemeClr val="accent1"/>
                </a:solidFill>
                <a:effectLst>
                  <a:outerShdw blurRad="38100" dist="38100" dir="2700000" algn="tl">
                    <a:srgbClr val="000000">
                      <a:alpha val="43137"/>
                    </a:srgbClr>
                  </a:outerShdw>
                </a:effectLst>
                <a:latin typeface="Arial" charset="0"/>
                <a:ea typeface="+mj-ea"/>
                <a:cs typeface="Arial" charset="0"/>
              </a:rPr>
              <a:t>Basic science </a:t>
            </a: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 isolated </a:t>
            </a:r>
            <a:r>
              <a:rPr lang="en-US" sz="2400" err="1">
                <a:solidFill>
                  <a:schemeClr val="accent1"/>
                </a:solidFill>
                <a:effectLst>
                  <a:outerShdw blurRad="38100" dist="38100" dir="2700000" algn="tl">
                    <a:srgbClr val="000000">
                      <a:alpha val="43137"/>
                    </a:srgbClr>
                  </a:outerShdw>
                </a:effectLst>
                <a:latin typeface="Arial" charset="0"/>
                <a:ea typeface="+mj-ea"/>
                <a:cs typeface="Arial" charset="0"/>
              </a:rPr>
              <a:t>glycomacropeptide</a:t>
            </a: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 (GMP) as a by-product of cheese making.  Discovered it is phenylalanine free.</a:t>
            </a:r>
          </a:p>
          <a:p>
            <a:pPr marL="0" indent="0"/>
            <a:endParaRPr lang="en-US" sz="2400">
              <a:solidFill>
                <a:schemeClr val="accent1"/>
              </a:solidFill>
              <a:effectLst>
                <a:outerShdw blurRad="38100" dist="38100" dir="2700000" algn="tl">
                  <a:srgbClr val="000000">
                    <a:alpha val="43137"/>
                  </a:srgbClr>
                </a:outerShdw>
              </a:effectLst>
              <a:latin typeface="Arial" charset="0"/>
              <a:ea typeface="+mj-ea"/>
              <a:cs typeface="Arial" charset="0"/>
            </a:endParaRPr>
          </a:p>
          <a:p>
            <a:pPr marL="0" indent="0"/>
            <a:r>
              <a:rPr lang="en-US" sz="2400" u="sng">
                <a:solidFill>
                  <a:schemeClr val="accent1"/>
                </a:solidFill>
                <a:effectLst>
                  <a:outerShdw blurRad="38100" dist="38100" dir="2700000" algn="tl">
                    <a:srgbClr val="000000">
                      <a:alpha val="43137"/>
                    </a:srgbClr>
                  </a:outerShdw>
                </a:effectLst>
                <a:latin typeface="Arial" charset="0"/>
                <a:ea typeface="+mj-ea"/>
                <a:cs typeface="Arial" charset="0"/>
              </a:rPr>
              <a:t>Stakeholder engagement </a:t>
            </a: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 outreach to National PKU Alliance, gauge interest in GMP-based food products, </a:t>
            </a:r>
          </a:p>
          <a:p>
            <a:pPr marL="0" indent="0"/>
            <a:r>
              <a:rPr lang="en-US" sz="2400">
                <a:solidFill>
                  <a:schemeClr val="accent1"/>
                </a:solidFill>
                <a:effectLst>
                  <a:outerShdw blurRad="38100" dist="38100" dir="2700000" algn="tl">
                    <a:srgbClr val="000000">
                      <a:alpha val="43137"/>
                    </a:srgbClr>
                  </a:outerShdw>
                </a:effectLst>
                <a:latin typeface="Arial" charset="0"/>
                <a:ea typeface="+mj-ea"/>
                <a:cs typeface="Arial" charset="0"/>
              </a:rPr>
              <a:t>-confirmed future demand for GMP-based food products</a:t>
            </a:r>
          </a:p>
        </p:txBody>
      </p:sp>
      <p:sp>
        <p:nvSpPr>
          <p:cNvPr id="4" name="Rectangle 3">
            <a:extLst>
              <a:ext uri="{FF2B5EF4-FFF2-40B4-BE49-F238E27FC236}">
                <a16:creationId xmlns:a16="http://schemas.microsoft.com/office/drawing/2014/main" id="{E78A8628-CE37-9845-AAB5-0F6F2CB2D454}"/>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0B148C94-5D50-C94F-AF03-4949C9CF7EE4}"/>
              </a:ext>
            </a:extLst>
          </p:cNvPr>
          <p:cNvSpPr txBox="1">
            <a:spLocks/>
          </p:cNvSpPr>
          <p:nvPr/>
        </p:nvSpPr>
        <p:spPr bwMode="auto">
          <a:xfrm>
            <a:off x="224831" y="230423"/>
            <a:ext cx="9029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400">
                <a:solidFill>
                  <a:schemeClr val="bg1"/>
                </a:solidFill>
              </a:rPr>
              <a:t>Example:  </a:t>
            </a:r>
            <a:r>
              <a:rPr lang="en-US" sz="2400" err="1">
                <a:solidFill>
                  <a:schemeClr val="bg1"/>
                </a:solidFill>
              </a:rPr>
              <a:t>Glycomacropeptide</a:t>
            </a:r>
            <a:r>
              <a:rPr lang="en-US" sz="2400">
                <a:solidFill>
                  <a:schemeClr val="bg1"/>
                </a:solidFill>
              </a:rPr>
              <a:t>-based food for PKU</a:t>
            </a:r>
            <a:endParaRPr lang="en-US" sz="2200">
              <a:solidFill>
                <a:schemeClr val="bg1"/>
              </a:solidFill>
            </a:endParaRPr>
          </a:p>
        </p:txBody>
      </p:sp>
    </p:spTree>
    <p:extLst>
      <p:ext uri="{BB962C8B-B14F-4D97-AF65-F5344CB8AC3E}">
        <p14:creationId xmlns:p14="http://schemas.microsoft.com/office/powerpoint/2010/main" val="54550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AEFF7-2769-7C4C-A586-70FFB2616438}"/>
              </a:ext>
            </a:extLst>
          </p:cNvPr>
          <p:cNvSpPr>
            <a:spLocks noGrp="1"/>
          </p:cNvSpPr>
          <p:nvPr>
            <p:ph idx="1"/>
          </p:nvPr>
        </p:nvSpPr>
        <p:spPr>
          <a:xfrm>
            <a:off x="224831" y="994219"/>
            <a:ext cx="8694338" cy="4864659"/>
          </a:xfrm>
        </p:spPr>
        <p:txBody>
          <a:bodyPr/>
          <a:lstStyle/>
          <a:p>
            <a:pPr marL="0" indent="0"/>
            <a:r>
              <a:rPr lang="en-US" sz="2300" u="sng" dirty="0">
                <a:solidFill>
                  <a:schemeClr val="accent1"/>
                </a:solidFill>
                <a:effectLst>
                  <a:outerShdw blurRad="38100" dist="38100" dir="2700000" algn="tl">
                    <a:srgbClr val="000000">
                      <a:alpha val="43137"/>
                    </a:srgbClr>
                  </a:outerShdw>
                </a:effectLst>
                <a:latin typeface="Arial" charset="0"/>
                <a:ea typeface="+mj-ea"/>
                <a:cs typeface="Arial" charset="0"/>
              </a:rPr>
              <a:t>Created a multi-stakeholder Task Force</a:t>
            </a:r>
          </a:p>
          <a:p>
            <a:pPr>
              <a:buFont typeface="Arial" panose="020B0604020202020204" pitchFamily="34" charset="0"/>
              <a:buChar char="•"/>
            </a:pPr>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Multiple stakeholders involved in task force, oversaw all aspects of the program</a:t>
            </a:r>
          </a:p>
          <a:p>
            <a:pPr>
              <a:buFont typeface="Arial" panose="020B0604020202020204" pitchFamily="34" charset="0"/>
              <a:buChar char="•"/>
            </a:pPr>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Mouse studies – demonstrated safety and efficacy</a:t>
            </a:r>
          </a:p>
          <a:p>
            <a:pPr>
              <a:spcAft>
                <a:spcPts val="2000"/>
              </a:spcAft>
              <a:buFont typeface="Arial" panose="020B0604020202020204" pitchFamily="34" charset="0"/>
              <a:buChar char="•"/>
            </a:pPr>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Human studies – demonstrated safety and efficacy</a:t>
            </a:r>
          </a:p>
          <a:p>
            <a:pPr marL="0" indent="0"/>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University of Wisconsin Dairy Research Center</a:t>
            </a:r>
          </a:p>
          <a:p>
            <a:pPr>
              <a:buFont typeface="Arial" panose="020B0604020202020204" pitchFamily="34" charset="0"/>
              <a:buChar char="•"/>
            </a:pPr>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Developed palatable GMP-based food products with  input from patients and family members of patients with PKU</a:t>
            </a:r>
          </a:p>
          <a:p>
            <a:pPr>
              <a:spcAft>
                <a:spcPts val="2000"/>
              </a:spcAft>
              <a:buFont typeface="Arial" panose="020B0604020202020204" pitchFamily="34" charset="0"/>
              <a:buChar char="•"/>
            </a:pPr>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PKU community supported rapid deployment of clinical trials</a:t>
            </a:r>
          </a:p>
          <a:p>
            <a:pPr marL="0" indent="0"/>
            <a:r>
              <a:rPr lang="en-US" sz="2300" dirty="0">
                <a:solidFill>
                  <a:schemeClr val="accent1"/>
                </a:solidFill>
                <a:effectLst>
                  <a:outerShdw blurRad="38100" dist="38100" dir="2700000" algn="tl">
                    <a:srgbClr val="000000">
                      <a:alpha val="43137"/>
                    </a:srgbClr>
                  </a:outerShdw>
                </a:effectLst>
                <a:latin typeface="Arial" charset="0"/>
                <a:ea typeface="+mj-ea"/>
                <a:cs typeface="Arial" charset="0"/>
              </a:rPr>
              <a:t>University of Wisconsin Foundation provided commercialization support</a:t>
            </a:r>
          </a:p>
        </p:txBody>
      </p:sp>
      <p:sp>
        <p:nvSpPr>
          <p:cNvPr id="4" name="Rectangle 3">
            <a:extLst>
              <a:ext uri="{FF2B5EF4-FFF2-40B4-BE49-F238E27FC236}">
                <a16:creationId xmlns:a16="http://schemas.microsoft.com/office/drawing/2014/main" id="{E78A8628-CE37-9845-AAB5-0F6F2CB2D454}"/>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0B148C94-5D50-C94F-AF03-4949C9CF7EE4}"/>
              </a:ext>
            </a:extLst>
          </p:cNvPr>
          <p:cNvSpPr txBox="1">
            <a:spLocks/>
          </p:cNvSpPr>
          <p:nvPr/>
        </p:nvSpPr>
        <p:spPr bwMode="auto">
          <a:xfrm>
            <a:off x="224830" y="264363"/>
            <a:ext cx="9029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400">
                <a:solidFill>
                  <a:schemeClr val="bg1"/>
                </a:solidFill>
              </a:rPr>
              <a:t>Example:  </a:t>
            </a:r>
            <a:r>
              <a:rPr lang="en-US" sz="2400" err="1">
                <a:solidFill>
                  <a:schemeClr val="bg1"/>
                </a:solidFill>
              </a:rPr>
              <a:t>Glycomacropeptide</a:t>
            </a:r>
            <a:r>
              <a:rPr lang="en-US" sz="2400">
                <a:solidFill>
                  <a:schemeClr val="bg1"/>
                </a:solidFill>
              </a:rPr>
              <a:t>-based food for PKU</a:t>
            </a:r>
            <a:endParaRPr lang="en-US" sz="2200">
              <a:solidFill>
                <a:schemeClr val="bg1"/>
              </a:solidFill>
            </a:endParaRPr>
          </a:p>
        </p:txBody>
      </p:sp>
    </p:spTree>
    <p:extLst>
      <p:ext uri="{BB962C8B-B14F-4D97-AF65-F5344CB8AC3E}">
        <p14:creationId xmlns:p14="http://schemas.microsoft.com/office/powerpoint/2010/main" val="331130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1AD98-79CF-DB46-9FD9-8DA12F4BE371}"/>
              </a:ext>
            </a:extLst>
          </p:cNvPr>
          <p:cNvSpPr>
            <a:spLocks noGrp="1"/>
          </p:cNvSpPr>
          <p:nvPr>
            <p:ph idx="1"/>
          </p:nvPr>
        </p:nvSpPr>
        <p:spPr>
          <a:xfrm>
            <a:off x="371475" y="1585913"/>
            <a:ext cx="8290204" cy="4267200"/>
          </a:xfrm>
        </p:spPr>
        <p:txBody>
          <a:bodyPr/>
          <a:lstStyle/>
          <a:p>
            <a:pPr>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Now a local company manufactures GMP-based foods, which accounts for 10% of food consumed by PKU patients</a:t>
            </a:r>
          </a:p>
          <a:p>
            <a:pPr>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Increased variety and quality of food offerings for these patients</a:t>
            </a:r>
          </a:p>
          <a:p>
            <a:endParaRPr lang="en-US"/>
          </a:p>
        </p:txBody>
      </p:sp>
      <p:sp>
        <p:nvSpPr>
          <p:cNvPr id="4" name="Rectangle 3">
            <a:extLst>
              <a:ext uri="{FF2B5EF4-FFF2-40B4-BE49-F238E27FC236}">
                <a16:creationId xmlns:a16="http://schemas.microsoft.com/office/drawing/2014/main" id="{AA8632CF-66A8-C649-B7E1-011740D07539}"/>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ECE751BE-614D-AF41-B6BE-90B9C46AE6F3}"/>
              </a:ext>
            </a:extLst>
          </p:cNvPr>
          <p:cNvSpPr txBox="1">
            <a:spLocks/>
          </p:cNvSpPr>
          <p:nvPr/>
        </p:nvSpPr>
        <p:spPr bwMode="auto">
          <a:xfrm>
            <a:off x="371475" y="280988"/>
            <a:ext cx="9029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400">
                <a:solidFill>
                  <a:schemeClr val="bg1"/>
                </a:solidFill>
              </a:rPr>
              <a:t>PKU Outcome</a:t>
            </a:r>
            <a:endParaRPr lang="en-US" sz="2200">
              <a:solidFill>
                <a:schemeClr val="bg1"/>
              </a:solidFill>
            </a:endParaRPr>
          </a:p>
        </p:txBody>
      </p:sp>
    </p:spTree>
    <p:extLst>
      <p:ext uri="{BB962C8B-B14F-4D97-AF65-F5344CB8AC3E}">
        <p14:creationId xmlns:p14="http://schemas.microsoft.com/office/powerpoint/2010/main" val="242021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63" y="1955844"/>
            <a:ext cx="7632700" cy="939800"/>
          </a:xfrm>
        </p:spPr>
        <p:txBody>
          <a:bodyPr/>
          <a:lstStyle/>
          <a:p>
            <a:pPr algn="ctr">
              <a:defRPr/>
            </a:pPr>
            <a:r>
              <a:rPr lang="en-US" altLang="en-US" sz="4000">
                <a:effectLst>
                  <a:outerShdw blurRad="38100" dist="38100" dir="2700000" algn="tl">
                    <a:srgbClr val="000000">
                      <a:alpha val="43137"/>
                    </a:srgbClr>
                  </a:outerShdw>
                </a:effectLst>
                <a:latin typeface="Arial" charset="0"/>
                <a:cs typeface="Arial" charset="0"/>
              </a:rPr>
              <a:t>Applying Principles of Dissemination and Implementation Sciences to TL1 Scholar Projects</a:t>
            </a:r>
            <a:endParaRPr lang="en-US" sz="4000">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1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1622461"/>
            <a:ext cx="866651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Learn about three TL1 Scholar projects</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Participate in facilitated small group discussions with each Scholar</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Report back about your discussions with the whole group</a:t>
            </a:r>
          </a:p>
          <a:p>
            <a:pPr marL="285750" indent="-285750">
              <a:buFont typeface="Arial" panose="020B0604020202020204" pitchFamily="34" charset="0"/>
              <a:buChar char="•"/>
            </a:pPr>
            <a:endParaRPr lang="en-US" altLang="zh-CN" sz="1800"/>
          </a:p>
        </p:txBody>
      </p:sp>
      <p:sp>
        <p:nvSpPr>
          <p:cNvPr id="2" name="Title 1"/>
          <p:cNvSpPr>
            <a:spLocks noGrp="1"/>
          </p:cNvSpPr>
          <p:nvPr>
            <p:ph type="title"/>
          </p:nvPr>
        </p:nvSpPr>
        <p:spPr>
          <a:xfrm>
            <a:off x="368300" y="1041577"/>
            <a:ext cx="6400800" cy="544113"/>
          </a:xfrm>
        </p:spPr>
        <p:txBody>
          <a:bodyPr/>
          <a:lstStyle/>
          <a:p>
            <a:pPr>
              <a:defRPr/>
            </a:pPr>
            <a:r>
              <a:rPr lang="en-US" altLang="en-US">
                <a:effectLst>
                  <a:outerShdw blurRad="38100" dist="38100" dir="2700000" algn="tl">
                    <a:srgbClr val="000000">
                      <a:alpha val="43137"/>
                    </a:srgbClr>
                  </a:outerShdw>
                </a:effectLst>
                <a:latin typeface="Arial" charset="0"/>
                <a:cs typeface="Arial" charset="0"/>
              </a:rPr>
              <a:t>Session Outline</a:t>
            </a:r>
            <a:endParaRPr lang="en-US">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18">
            <a:extLst>
              <a:ext uri="{FF2B5EF4-FFF2-40B4-BE49-F238E27FC236}">
                <a16:creationId xmlns:a16="http://schemas.microsoft.com/office/drawing/2014/main" id="{FEF226CC-77DE-413A-82A4-29526CD8833A}"/>
              </a:ext>
            </a:extLst>
          </p:cNvPr>
          <p:cNvSpPr txBox="1">
            <a:spLocks/>
          </p:cNvSpPr>
          <p:nvPr/>
        </p:nvSpPr>
        <p:spPr bwMode="auto">
          <a:xfrm>
            <a:off x="466109" y="4259984"/>
            <a:ext cx="806374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Brainstorm solutions to potential implementation challenges</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Learn about applications of D&amp;I Sciences to solve challenges</a:t>
            </a:r>
          </a:p>
        </p:txBody>
      </p:sp>
      <p:sp>
        <p:nvSpPr>
          <p:cNvPr id="8" name="Title 1">
            <a:extLst>
              <a:ext uri="{FF2B5EF4-FFF2-40B4-BE49-F238E27FC236}">
                <a16:creationId xmlns:a16="http://schemas.microsoft.com/office/drawing/2014/main" id="{44D6AEF4-2E44-4CEB-AF98-FBE10E14A1A0}"/>
              </a:ext>
            </a:extLst>
          </p:cNvPr>
          <p:cNvSpPr txBox="1">
            <a:spLocks/>
          </p:cNvSpPr>
          <p:nvPr/>
        </p:nvSpPr>
        <p:spPr bwMode="auto">
          <a:xfrm>
            <a:off x="466109" y="3675276"/>
            <a:ext cx="6400800" cy="54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pPr>
              <a:defRPr/>
            </a:pPr>
            <a:r>
              <a:rPr lang="en-US">
                <a:latin typeface="Arial" charset="0"/>
                <a:cs typeface="Arial" charset="0"/>
              </a:rPr>
              <a:t>Activities and Goals</a:t>
            </a:r>
            <a:endParaRPr lang="en-US"/>
          </a:p>
        </p:txBody>
      </p:sp>
      <p:sp>
        <p:nvSpPr>
          <p:cNvPr id="9" name="Subtitle 18">
            <a:extLst>
              <a:ext uri="{FF2B5EF4-FFF2-40B4-BE49-F238E27FC236}">
                <a16:creationId xmlns:a16="http://schemas.microsoft.com/office/drawing/2014/main" id="{5C84D600-4286-F847-B957-5A22D1ECFDB3}"/>
              </a:ext>
            </a:extLst>
          </p:cNvPr>
          <p:cNvSpPr txBox="1">
            <a:spLocks/>
          </p:cNvSpPr>
          <p:nvPr/>
        </p:nvSpPr>
        <p:spPr bwMode="auto">
          <a:xfrm>
            <a:off x="443809" y="247250"/>
            <a:ext cx="353134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500">
                <a:solidFill>
                  <a:schemeClr val="bg1"/>
                </a:solidFill>
              </a:rPr>
              <a:t>Breakout Sessions</a:t>
            </a:r>
          </a:p>
        </p:txBody>
      </p:sp>
      <p:pic>
        <p:nvPicPr>
          <p:cNvPr id="1026" name="Picture 2">
            <a:extLst>
              <a:ext uri="{FF2B5EF4-FFF2-40B4-BE49-F238E27FC236}">
                <a16:creationId xmlns:a16="http://schemas.microsoft.com/office/drawing/2014/main" id="{2B5ECD44-CD59-AF4F-AFD3-463ADC490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40B48E-BB4B-0147-A01D-27E9ADD07576}"/>
              </a:ext>
            </a:extLst>
          </p:cNvPr>
          <p:cNvSpPr>
            <a:spLocks noGrp="1"/>
          </p:cNvSpPr>
          <p:nvPr>
            <p:ph type="title"/>
          </p:nvPr>
        </p:nvSpPr>
        <p:spPr/>
        <p:txBody>
          <a:bodyPr/>
          <a:lstStyle/>
          <a:p>
            <a:r>
              <a:rPr lang="en-US" dirty="0"/>
              <a:t>Shift and Share Presentations</a:t>
            </a:r>
          </a:p>
        </p:txBody>
      </p:sp>
      <p:sp>
        <p:nvSpPr>
          <p:cNvPr id="4" name="Content Placeholder 3">
            <a:extLst>
              <a:ext uri="{FF2B5EF4-FFF2-40B4-BE49-F238E27FC236}">
                <a16:creationId xmlns:a16="http://schemas.microsoft.com/office/drawing/2014/main" id="{095E4D10-8DA9-1A40-968E-B4E343E0B0F6}"/>
              </a:ext>
            </a:extLst>
          </p:cNvPr>
          <p:cNvSpPr>
            <a:spLocks noGrp="1"/>
          </p:cNvSpPr>
          <p:nvPr>
            <p:ph idx="1"/>
          </p:nvPr>
        </p:nvSpPr>
        <p:spPr>
          <a:xfrm>
            <a:off x="371475" y="914120"/>
            <a:ext cx="8401050" cy="4267200"/>
          </a:xfrm>
        </p:spPr>
        <p:txBody>
          <a:bodyPr/>
          <a:lstStyle/>
          <a:p>
            <a:r>
              <a:rPr lang="en-US" dirty="0"/>
              <a:t>Before the start of the session identify presenters – translational researchers who are willing to present their work briefly and engage in discussion about how implementation science can apply to their work</a:t>
            </a:r>
          </a:p>
          <a:p>
            <a:r>
              <a:rPr lang="en-US" dirty="0"/>
              <a:t>Divide into 4 groups</a:t>
            </a:r>
          </a:p>
          <a:p>
            <a:r>
              <a:rPr lang="en-US" dirty="0"/>
              <a:t>-Translational researcher provides 3-4 minute project overview</a:t>
            </a:r>
          </a:p>
          <a:p>
            <a:r>
              <a:rPr lang="en-US" dirty="0"/>
              <a:t>	1.  Name, project title</a:t>
            </a:r>
          </a:p>
          <a:p>
            <a:r>
              <a:rPr lang="en-US" dirty="0"/>
              <a:t>	2.  Study background, study goal, translational research stage</a:t>
            </a:r>
          </a:p>
          <a:p>
            <a:r>
              <a:rPr lang="en-US" dirty="0"/>
              <a:t>	3.  Study methods</a:t>
            </a:r>
          </a:p>
          <a:p>
            <a:r>
              <a:rPr lang="en-US" dirty="0"/>
              <a:t>	4.  Potential challenges to translation or clinical implementation</a:t>
            </a:r>
          </a:p>
          <a:p>
            <a:r>
              <a:rPr lang="en-US" dirty="0"/>
              <a:t>-Facilitator asks group to help identify additional potential challenges</a:t>
            </a:r>
          </a:p>
          <a:p>
            <a:r>
              <a:rPr lang="en-US" dirty="0"/>
              <a:t>-Facilitator asks group to brainstorm potential solutions, drawing on the approaches shared in Slide 10 </a:t>
            </a:r>
          </a:p>
        </p:txBody>
      </p:sp>
    </p:spTree>
    <p:extLst>
      <p:ext uri="{BB962C8B-B14F-4D97-AF65-F5344CB8AC3E}">
        <p14:creationId xmlns:p14="http://schemas.microsoft.com/office/powerpoint/2010/main" val="10738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011283" y="0"/>
            <a:ext cx="5132717" cy="5883297"/>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3A198D60-0AA9-45E3-B140-7531122C58FA}"/>
              </a:ext>
            </a:extLst>
          </p:cNvPr>
          <p:cNvSpPr txBox="1"/>
          <p:nvPr/>
        </p:nvSpPr>
        <p:spPr>
          <a:xfrm>
            <a:off x="320040" y="188679"/>
            <a:ext cx="6286032" cy="1107996"/>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A0A0A"/>
                </a:solidFill>
                <a:effectLst/>
                <a:uLnTx/>
                <a:uFillTx/>
                <a:latin typeface="Arial" charset="0"/>
                <a:ea typeface="+mn-ea"/>
                <a:cs typeface="Arial" charset="0"/>
              </a:rPr>
              <a:t>An Introduction to Dissemination &amp; Implementation Research</a:t>
            </a:r>
          </a:p>
          <a:p>
            <a:pPr defTabSz="914400" fontAlgn="base">
              <a:spcBef>
                <a:spcPct val="0"/>
              </a:spcBef>
              <a:spcAft>
                <a:spcPct val="0"/>
              </a:spcAft>
            </a:pPr>
            <a:r>
              <a:rPr kumimoji="0" lang="en-US" altLang="zh-CN" sz="2200" b="0" i="0" u="none" strike="noStrike" kern="1200" cap="none" spc="0" normalizeH="0" baseline="0" noProof="0" dirty="0">
                <a:ln>
                  <a:noFill/>
                </a:ln>
                <a:solidFill>
                  <a:srgbClr val="0A0A0A">
                    <a:lumMod val="75000"/>
                    <a:lumOff val="25000"/>
                  </a:srgbClr>
                </a:solidFill>
                <a:effectLst/>
                <a:uLnTx/>
                <a:uFillTx/>
                <a:latin typeface="Arial" charset="0"/>
                <a:ea typeface="+mn-ea"/>
                <a:cs typeface="Arial" charset="0"/>
              </a:rPr>
              <a:t>TL1 Scholars October 2020</a:t>
            </a:r>
          </a:p>
        </p:txBody>
      </p:sp>
      <p:sp>
        <p:nvSpPr>
          <p:cNvPr id="9" name="TextBox 8">
            <a:extLst>
              <a:ext uri="{FF2B5EF4-FFF2-40B4-BE49-F238E27FC236}">
                <a16:creationId xmlns:a16="http://schemas.microsoft.com/office/drawing/2014/main" id="{44614713-2659-4929-B0F8-7E0A6A87BA29}"/>
              </a:ext>
            </a:extLst>
          </p:cNvPr>
          <p:cNvSpPr txBox="1"/>
          <p:nvPr/>
        </p:nvSpPr>
        <p:spPr>
          <a:xfrm>
            <a:off x="320040" y="3812245"/>
            <a:ext cx="4590288"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dirty="0" smtClean="0">
                <a:solidFill>
                  <a:srgbClr val="0A0A0A"/>
                </a:solidFill>
                <a:latin typeface="Arial" charset="0"/>
                <a:cs typeface="Arial" charset="0"/>
              </a:rPr>
              <a:t>SCHOLAR NAME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0A0A0A"/>
                </a:solidFill>
                <a:effectLst/>
                <a:uLnTx/>
                <a:uFillTx/>
                <a:ea typeface="+mn-ea"/>
              </a:rPr>
              <a:t>DEPARTMENT</a:t>
            </a:r>
            <a:endParaRPr kumimoji="0" lang="en-US" altLang="zh-CN" sz="1800" b="0" i="0" u="none" strike="noStrike" kern="1200" cap="none" spc="0" normalizeH="0" baseline="0" noProof="0" dirty="0">
              <a:ln>
                <a:noFill/>
              </a:ln>
              <a:solidFill>
                <a:srgbClr val="0A0A0A">
                  <a:lumMod val="75000"/>
                  <a:lumOff val="25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0A0A0A"/>
              </a:solidFill>
              <a:effectLst/>
              <a:uLnTx/>
              <a:uFillTx/>
              <a:latin typeface="Arial" charset="0"/>
              <a:ea typeface="+mn-ea"/>
              <a:cs typeface="Arial" charset="0"/>
            </a:endParaRPr>
          </a:p>
        </p:txBody>
      </p:sp>
      <p:sp>
        <p:nvSpPr>
          <p:cNvPr id="2" name="TextBox 1">
            <a:extLst>
              <a:ext uri="{FF2B5EF4-FFF2-40B4-BE49-F238E27FC236}">
                <a16:creationId xmlns:a16="http://schemas.microsoft.com/office/drawing/2014/main" id="{63BEB0E8-1FCD-4521-9B45-D03E0A664952}"/>
              </a:ext>
            </a:extLst>
          </p:cNvPr>
          <p:cNvSpPr txBox="1"/>
          <p:nvPr/>
        </p:nvSpPr>
        <p:spPr>
          <a:xfrm>
            <a:off x="320040" y="2055095"/>
            <a:ext cx="4590288"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chemeClr val="accent1">
                    <a:lumMod val="75000"/>
                    <a:lumOff val="25000"/>
                  </a:schemeClr>
                </a:solidFill>
                <a:effectLst/>
                <a:uLnTx/>
                <a:uFillTx/>
                <a:latin typeface="Arial" charset="0"/>
                <a:ea typeface="+mn-ea"/>
                <a:cs typeface="Arial" charset="0"/>
              </a:rPr>
              <a:t>PROJECT TITLE</a:t>
            </a:r>
            <a:endParaRPr kumimoji="0" lang="en-US" altLang="zh-CN" sz="1800" b="1" i="0" u="none" strike="noStrike" kern="1200" cap="none" spc="0" normalizeH="0" baseline="0" noProof="0" dirty="0">
              <a:ln>
                <a:noFill/>
              </a:ln>
              <a:solidFill>
                <a:schemeClr val="accent1">
                  <a:lumMod val="75000"/>
                  <a:lumOff val="25000"/>
                </a:scheme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0A0A0A"/>
              </a:solidFill>
              <a:effectLst/>
              <a:uLnTx/>
              <a:uFillTx/>
              <a:latin typeface="Arial" charset="0"/>
              <a:ea typeface="+mn-ea"/>
              <a:cs typeface="Arial" charset="0"/>
            </a:endParaRPr>
          </a:p>
        </p:txBody>
      </p:sp>
    </p:spTree>
    <p:extLst>
      <p:ext uri="{BB962C8B-B14F-4D97-AF65-F5344CB8AC3E}">
        <p14:creationId xmlns:p14="http://schemas.microsoft.com/office/powerpoint/2010/main" val="23920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489598" y="1406810"/>
            <a:ext cx="6493599"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i="1" dirty="0" smtClean="0">
                <a:solidFill>
                  <a:srgbClr val="1A1A1A"/>
                </a:solidFill>
              </a:rPr>
              <a:t>Describe</a:t>
            </a: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i="1" dirty="0" smtClean="0">
                <a:solidFill>
                  <a:srgbClr val="1A1A1A"/>
                </a:solidFill>
              </a:rPr>
              <a:t>Describe</a:t>
            </a:r>
            <a:endParaRPr lang="en-US" altLang="zh-CN" sz="1800" i="1" dirty="0">
              <a:solidFill>
                <a:srgbClr val="1A1A1A"/>
              </a:solidFill>
            </a:endParaRPr>
          </a:p>
        </p:txBody>
      </p:sp>
      <p:sp>
        <p:nvSpPr>
          <p:cNvPr id="2" name="Title 1"/>
          <p:cNvSpPr>
            <a:spLocks noGrp="1"/>
          </p:cNvSpPr>
          <p:nvPr>
            <p:ph type="title"/>
          </p:nvPr>
        </p:nvSpPr>
        <p:spPr>
          <a:xfrm>
            <a:off x="368300" y="922829"/>
            <a:ext cx="6400800" cy="939800"/>
          </a:xfrm>
        </p:spPr>
        <p:txBody>
          <a:bodyPr/>
          <a:lstStyle/>
          <a:p>
            <a:pPr>
              <a:defRPr/>
            </a:pPr>
            <a:r>
              <a:rPr lang="en-US" altLang="en-US">
                <a:effectLst>
                  <a:outerShdw blurRad="38100" dist="38100" dir="2700000" algn="tl">
                    <a:srgbClr val="000000">
                      <a:alpha val="43137"/>
                    </a:srgbClr>
                  </a:outerShdw>
                </a:effectLst>
                <a:latin typeface="Arial" charset="0"/>
                <a:cs typeface="Arial" charset="0"/>
              </a:rPr>
              <a:t>Study Background</a:t>
            </a:r>
            <a:endParaRPr lang="en-US">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21333"/>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solidFill>
                  <a:srgbClr val="FFFFFF"/>
                </a:solidFill>
                <a:latin typeface="Arial"/>
              </a:rPr>
              <a:t>PROJECT TITLE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ubtitle 18">
            <a:extLst>
              <a:ext uri="{FF2B5EF4-FFF2-40B4-BE49-F238E27FC236}">
                <a16:creationId xmlns:a16="http://schemas.microsoft.com/office/drawing/2014/main" id="{D807AB5E-77B7-4E07-80A3-077F6C2C32D3}"/>
              </a:ext>
            </a:extLst>
          </p:cNvPr>
          <p:cNvSpPr txBox="1">
            <a:spLocks/>
          </p:cNvSpPr>
          <p:nvPr/>
        </p:nvSpPr>
        <p:spPr bwMode="auto">
          <a:xfrm>
            <a:off x="368300" y="3527909"/>
            <a:ext cx="6400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b="1" i="1" dirty="0" smtClean="0">
                <a:solidFill>
                  <a:srgbClr val="1A1A1A"/>
                </a:solidFill>
              </a:rPr>
              <a:t>Describe</a:t>
            </a:r>
            <a:endParaRPr lang="en-US" altLang="zh-CN" sz="1800" b="1" i="1" dirty="0">
              <a:solidFill>
                <a:srgbClr val="1A1A1A"/>
              </a:solidFill>
            </a:endParaRPr>
          </a:p>
        </p:txBody>
      </p:sp>
      <p:sp>
        <p:nvSpPr>
          <p:cNvPr id="8" name="Title 1">
            <a:extLst>
              <a:ext uri="{FF2B5EF4-FFF2-40B4-BE49-F238E27FC236}">
                <a16:creationId xmlns:a16="http://schemas.microsoft.com/office/drawing/2014/main" id="{4C681A1A-6F35-4E5A-93E0-13326EA5BC9B}"/>
              </a:ext>
            </a:extLst>
          </p:cNvPr>
          <p:cNvSpPr txBox="1">
            <a:spLocks/>
          </p:cNvSpPr>
          <p:nvPr/>
        </p:nvSpPr>
        <p:spPr bwMode="auto">
          <a:xfrm>
            <a:off x="368300" y="2920754"/>
            <a:ext cx="6400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pPr defTabSz="914400">
              <a:defRPr/>
            </a:pPr>
            <a:r>
              <a:rPr lang="en-US" altLang="en-US" dirty="0">
                <a:latin typeface="Arial" charset="0"/>
                <a:cs typeface="Arial" charset="0"/>
              </a:rPr>
              <a:t>Study Goal:</a:t>
            </a:r>
            <a:endParaRPr lang="en-US" dirty="0"/>
          </a:p>
        </p:txBody>
      </p:sp>
      <p:sp>
        <p:nvSpPr>
          <p:cNvPr id="9" name="Title 1">
            <a:extLst>
              <a:ext uri="{FF2B5EF4-FFF2-40B4-BE49-F238E27FC236}">
                <a16:creationId xmlns:a16="http://schemas.microsoft.com/office/drawing/2014/main" id="{537A1EA0-96B9-364A-B915-DA9EF0BE202D}"/>
              </a:ext>
            </a:extLst>
          </p:cNvPr>
          <p:cNvSpPr txBox="1">
            <a:spLocks/>
          </p:cNvSpPr>
          <p:nvPr/>
        </p:nvSpPr>
        <p:spPr bwMode="auto">
          <a:xfrm>
            <a:off x="368300" y="4541527"/>
            <a:ext cx="6400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pPr defTabSz="914400">
              <a:defRPr/>
            </a:pPr>
            <a:r>
              <a:rPr lang="en-US" altLang="en-US" dirty="0">
                <a:latin typeface="Arial" charset="0"/>
                <a:cs typeface="Arial" charset="0"/>
              </a:rPr>
              <a:t>Translational Research Stage:</a:t>
            </a: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i="1" dirty="0" smtClean="0">
                <a:solidFill>
                  <a:srgbClr val="1A1A1A"/>
                </a:solidFill>
              </a:rPr>
              <a:t>Describe</a:t>
            </a:r>
            <a:endParaRPr lang="en-US" altLang="zh-CN" sz="1800" i="1" dirty="0">
              <a:solidFill>
                <a:srgbClr val="1A1A1A"/>
              </a:solidFill>
            </a:endParaRPr>
          </a:p>
        </p:txBody>
      </p:sp>
    </p:spTree>
    <p:extLst>
      <p:ext uri="{BB962C8B-B14F-4D97-AF65-F5344CB8AC3E}">
        <p14:creationId xmlns:p14="http://schemas.microsoft.com/office/powerpoint/2010/main" val="29799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81010" y="1530760"/>
            <a:ext cx="5442006" cy="406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kumimoji="0" lang="en-US" altLang="zh-CN" sz="1800" b="0" i="0" u="none" strike="noStrike" kern="1200" cap="none" spc="0" normalizeH="0" baseline="0" noProof="0" dirty="0" smtClean="0">
                <a:ln>
                  <a:noFill/>
                </a:ln>
                <a:solidFill>
                  <a:srgbClr val="1A1A1A"/>
                </a:solidFill>
                <a:effectLst/>
                <a:uLnTx/>
                <a:uFillTx/>
                <a:latin typeface="Arial" panose="020B0604020202020204" pitchFamily="34" charset="0"/>
                <a:ea typeface="+mn-ea"/>
                <a:cs typeface="Arial" panose="020B0604020202020204" pitchFamily="34" charset="0"/>
              </a:rPr>
              <a:t>Describe</a:t>
            </a:r>
            <a:endParaRPr kumimoji="0" lang="en-US" altLang="zh-CN" sz="1500" b="0" i="0" u="none" strike="noStrike" kern="1200" cap="none" spc="0" normalizeH="0" baseline="0" noProof="0" dirty="0">
              <a:ln>
                <a:noFill/>
              </a:ln>
              <a:solidFill>
                <a:srgbClr val="1A1A1A"/>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dirty="0" smtClean="0">
                <a:solidFill>
                  <a:srgbClr val="1A1A1A"/>
                </a:solidFill>
              </a:rPr>
              <a:t>Describe</a:t>
            </a: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lang="en-US" altLang="zh-CN" sz="1800" dirty="0" smtClean="0">
                <a:solidFill>
                  <a:srgbClr val="1A1A1A"/>
                </a:solidFill>
              </a:rPr>
              <a:t>Describe</a:t>
            </a:r>
            <a:endParaRPr lang="en-US" altLang="zh-CN" sz="1800" dirty="0">
              <a:solidFill>
                <a:srgbClr val="1A1A1A"/>
              </a:solidFill>
            </a:endParaRPr>
          </a:p>
        </p:txBody>
      </p:sp>
      <p:sp>
        <p:nvSpPr>
          <p:cNvPr id="2" name="Title 1"/>
          <p:cNvSpPr>
            <a:spLocks noGrp="1"/>
          </p:cNvSpPr>
          <p:nvPr>
            <p:ph type="title"/>
          </p:nvPr>
        </p:nvSpPr>
        <p:spPr>
          <a:xfrm>
            <a:off x="368300" y="1029738"/>
            <a:ext cx="6400800" cy="939800"/>
          </a:xfrm>
        </p:spPr>
        <p:txBody>
          <a:bodyPr/>
          <a:lstStyle/>
          <a:p>
            <a:pPr>
              <a:defRPr/>
            </a:pPr>
            <a:r>
              <a:rPr lang="en-US" altLang="en-US" dirty="0" smtClean="0">
                <a:effectLst>
                  <a:outerShdw blurRad="38100" dist="38100" dir="2700000" algn="tl">
                    <a:srgbClr val="000000">
                      <a:alpha val="43137"/>
                    </a:srgbClr>
                  </a:outerShdw>
                </a:effectLst>
                <a:latin typeface="Arial" charset="0"/>
                <a:cs typeface="Arial" charset="0"/>
              </a:rPr>
              <a:t>Study Methods</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solidFill>
                  <a:srgbClr val="FFFFFF"/>
                </a:solidFill>
                <a:latin typeface="Arial"/>
              </a:rPr>
              <a:t>PROJECT TITLE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3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99"/>
            <a:ext cx="9144000" cy="914400"/>
          </a:xfrm>
          <a:prstGeom prst="rect">
            <a:avLst/>
          </a:prstGeom>
          <a:solidFill>
            <a:srgbClr val="718C58"/>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5058" name="Title 9"/>
          <p:cNvSpPr>
            <a:spLocks noGrp="1"/>
          </p:cNvSpPr>
          <p:nvPr>
            <p:ph type="title"/>
          </p:nvPr>
        </p:nvSpPr>
        <p:spPr>
          <a:xfrm>
            <a:off x="368300" y="200726"/>
            <a:ext cx="1634015" cy="939800"/>
          </a:xfrm>
        </p:spPr>
        <p:txBody>
          <a:bodyPr/>
          <a:lstStyle/>
          <a:p>
            <a:r>
              <a:rPr lang="en-US" altLang="en-US">
                <a:solidFill>
                  <a:schemeClr val="bg1"/>
                </a:solidFill>
                <a:effectLst>
                  <a:outerShdw blurRad="38100" dist="38100" dir="2700000" algn="tl">
                    <a:srgbClr val="000000">
                      <a:alpha val="43137"/>
                    </a:srgbClr>
                  </a:outerShdw>
                </a:effectLst>
                <a:latin typeface="Arial" charset="0"/>
                <a:cs typeface="Arial" charset="0"/>
              </a:rPr>
              <a:t>Agenda</a:t>
            </a:r>
          </a:p>
        </p:txBody>
      </p:sp>
      <p:sp>
        <p:nvSpPr>
          <p:cNvPr id="2" name="Rectangle 1"/>
          <p:cNvSpPr/>
          <p:nvPr/>
        </p:nvSpPr>
        <p:spPr>
          <a:xfrm>
            <a:off x="8343900" y="6160770"/>
            <a:ext cx="800100" cy="617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Straight Connector 12"/>
          <p:cNvCxnSpPr/>
          <p:nvPr/>
        </p:nvCxnSpPr>
        <p:spPr>
          <a:xfrm>
            <a:off x="368300" y="5965308"/>
            <a:ext cx="8304028" cy="0"/>
          </a:xfrm>
          <a:prstGeom prst="line">
            <a:avLst/>
          </a:prstGeom>
          <a:ln w="127000" cmpd="thickThin">
            <a:solidFill>
              <a:srgbClr val="718C58"/>
            </a:solidFill>
          </a:ln>
          <a:effectLst/>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25731B46-0942-4D71-AE7D-AEC3E64E2B7A}"/>
              </a:ext>
            </a:extLst>
          </p:cNvPr>
          <p:cNvGraphicFramePr>
            <a:graphicFrameLocks noGrp="1"/>
          </p:cNvGraphicFramePr>
          <p:nvPr>
            <p:extLst>
              <p:ext uri="{D42A27DB-BD31-4B8C-83A1-F6EECF244321}">
                <p14:modId xmlns:p14="http://schemas.microsoft.com/office/powerpoint/2010/main" val="2014869858"/>
              </p:ext>
            </p:extLst>
          </p:nvPr>
        </p:nvGraphicFramePr>
        <p:xfrm>
          <a:off x="514337" y="1335987"/>
          <a:ext cx="8157991" cy="3814281"/>
        </p:xfrm>
        <a:graphic>
          <a:graphicData uri="http://schemas.openxmlformats.org/drawingml/2006/table">
            <a:tbl>
              <a:tblPr firstRow="1" bandRow="1">
                <a:tableStyleId>{5C22544A-7EE6-4342-B048-85BDC9FD1C3A}</a:tableStyleId>
              </a:tblPr>
              <a:tblGrid>
                <a:gridCol w="1070980">
                  <a:extLst>
                    <a:ext uri="{9D8B030D-6E8A-4147-A177-3AD203B41FA5}">
                      <a16:colId xmlns:a16="http://schemas.microsoft.com/office/drawing/2014/main" val="2102964455"/>
                    </a:ext>
                  </a:extLst>
                </a:gridCol>
                <a:gridCol w="7087011">
                  <a:extLst>
                    <a:ext uri="{9D8B030D-6E8A-4147-A177-3AD203B41FA5}">
                      <a16:colId xmlns:a16="http://schemas.microsoft.com/office/drawing/2014/main" val="4193334685"/>
                    </a:ext>
                  </a:extLst>
                </a:gridCol>
              </a:tblGrid>
              <a:tr h="397551">
                <a:tc gridSpan="2">
                  <a:txBody>
                    <a:bodyPr/>
                    <a:lstStyle/>
                    <a:p>
                      <a:pPr algn="ctr" fontAlgn="b"/>
                      <a:r>
                        <a:rPr lang="en-US" sz="1800" u="none" strike="noStrike">
                          <a:effectLst/>
                        </a:rPr>
                        <a:t>DAY 2</a:t>
                      </a:r>
                      <a:endParaRPr lang="en-US" sz="1800" b="0" i="0" u="none" strike="noStrike">
                        <a:solidFill>
                          <a:srgbClr val="000000"/>
                        </a:solidFill>
                        <a:effectLst/>
                        <a:latin typeface="Calibri" panose="020F0502020204030204" pitchFamily="34" charset="0"/>
                      </a:endParaRPr>
                    </a:p>
                  </a:txBody>
                  <a:tcPr marL="10601" marR="10601" marT="10601" marB="0" anchor="b"/>
                </a:tc>
                <a:tc hMerge="1">
                  <a:txBody>
                    <a:bodyPr/>
                    <a:lstStyle/>
                    <a:p>
                      <a:endParaRPr lang="en-US"/>
                    </a:p>
                  </a:txBody>
                  <a:tcPr/>
                </a:tc>
                <a:extLst>
                  <a:ext uri="{0D108BD9-81ED-4DB2-BD59-A6C34878D82A}">
                    <a16:rowId xmlns:a16="http://schemas.microsoft.com/office/drawing/2014/main" val="1742363626"/>
                  </a:ext>
                </a:extLst>
              </a:tr>
              <a:tr h="397551">
                <a:tc>
                  <a:txBody>
                    <a:bodyPr/>
                    <a:lstStyle/>
                    <a:p>
                      <a:pPr algn="l" fontAlgn="b"/>
                      <a:r>
                        <a:rPr lang="en-US" sz="1800" u="none" strike="noStrike">
                          <a:effectLst/>
                        </a:rPr>
                        <a:t>Time</a:t>
                      </a:r>
                      <a:endParaRPr lang="en-US" sz="1800" b="1"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Topic</a:t>
                      </a:r>
                      <a:endParaRPr lang="en-US" sz="1800" b="1"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82713800"/>
                  </a:ext>
                </a:extLst>
              </a:tr>
              <a:tr h="397551">
                <a:tc>
                  <a:txBody>
                    <a:bodyPr/>
                    <a:lstStyle/>
                    <a:p>
                      <a:pPr algn="l" fontAlgn="b"/>
                      <a:r>
                        <a:rPr lang="en-US" sz="1800" u="none" strike="noStrike">
                          <a:effectLst/>
                        </a:rPr>
                        <a:t>8:00AM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Icebreaker</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17464791"/>
                  </a:ext>
                </a:extLst>
              </a:tr>
              <a:tr h="397551">
                <a:tc>
                  <a:txBody>
                    <a:bodyPr/>
                    <a:lstStyle/>
                    <a:p>
                      <a:pPr algn="l" fontAlgn="b"/>
                      <a:r>
                        <a:rPr lang="en-US" sz="1800" u="none" strike="noStrike">
                          <a:effectLst/>
                        </a:rPr>
                        <a:t>8:05AM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D&amp;I Science Across Translational Science Spectrum</a:t>
                      </a:r>
                      <a:endParaRPr lang="en-US" sz="1800" b="0" i="0" u="none" strike="noStrike">
                        <a:solidFill>
                          <a:srgbClr val="444444"/>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607210442"/>
                  </a:ext>
                </a:extLst>
              </a:tr>
              <a:tr h="633873">
                <a:tc>
                  <a:txBody>
                    <a:bodyPr/>
                    <a:lstStyle/>
                    <a:p>
                      <a:pPr algn="l" fontAlgn="b"/>
                      <a:r>
                        <a:rPr lang="en-US" sz="1800" u="none" strike="noStrike">
                          <a:effectLst/>
                        </a:rPr>
                        <a:t>8:15AM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Apply D&amp;I Science principles to 3 TL1 Trainee projects: Shift and Share Activity</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44869079"/>
                  </a:ext>
                </a:extLst>
              </a:tr>
              <a:tr h="397551">
                <a:tc>
                  <a:txBody>
                    <a:bodyPr/>
                    <a:lstStyle/>
                    <a:p>
                      <a:pPr algn="l" fontAlgn="b"/>
                      <a:r>
                        <a:rPr lang="en-US" sz="1800" u="none" strike="noStrike">
                          <a:effectLst/>
                        </a:rPr>
                        <a:t>9:20AM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Facilitator and Trainee Reflection</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1696031882"/>
                  </a:ext>
                </a:extLst>
              </a:tr>
              <a:tr h="397551">
                <a:tc>
                  <a:txBody>
                    <a:bodyPr/>
                    <a:lstStyle/>
                    <a:p>
                      <a:pPr algn="l" fontAlgn="b"/>
                      <a:r>
                        <a:rPr lang="en-US" sz="1800" u="none" strike="noStrike">
                          <a:effectLst/>
                        </a:rPr>
                        <a:t>9:25AM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Report Out</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4211395640"/>
                  </a:ext>
                </a:extLst>
              </a:tr>
              <a:tr h="397551">
                <a:tc>
                  <a:txBody>
                    <a:bodyPr/>
                    <a:lstStyle/>
                    <a:p>
                      <a:pPr algn="l" fontAlgn="b"/>
                      <a:r>
                        <a:rPr lang="en-US" sz="1800" u="none" strike="noStrike">
                          <a:effectLst/>
                        </a:rPr>
                        <a:t>9:45AM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Introduction of Experiential Learning Opportunities</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52211176"/>
                  </a:ext>
                </a:extLst>
              </a:tr>
              <a:tr h="397551">
                <a:tc>
                  <a:txBody>
                    <a:bodyPr/>
                    <a:lstStyle/>
                    <a:p>
                      <a:pPr algn="l" fontAlgn="b"/>
                      <a:r>
                        <a:rPr lang="en-US" sz="1800" u="none" strike="noStrike">
                          <a:effectLst/>
                        </a:rPr>
                        <a:t>9:59AM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Evaluation</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799746917"/>
                  </a:ext>
                </a:extLst>
              </a:tr>
            </a:tbl>
          </a:graphicData>
        </a:graphic>
      </p:graphicFrame>
    </p:spTree>
    <p:custDataLst>
      <p:tags r:id="rId1"/>
    </p:custDataLst>
    <p:extLst>
      <p:ext uri="{BB962C8B-B14F-4D97-AF65-F5344CB8AC3E}">
        <p14:creationId xmlns:p14="http://schemas.microsoft.com/office/powerpoint/2010/main" val="5777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77263" y="2140749"/>
            <a:ext cx="828610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r>
              <a:rPr kumimoji="0" lang="en-US" altLang="zh-CN" sz="1800" b="0" i="1" u="none" strike="noStrike" kern="1200" cap="none" spc="0" normalizeH="0" baseline="0" noProof="0" dirty="0" smtClean="0">
                <a:ln>
                  <a:noFill/>
                </a:ln>
                <a:solidFill>
                  <a:srgbClr val="1A1A1A"/>
                </a:solidFill>
                <a:effectLst/>
                <a:uLnTx/>
                <a:uFillTx/>
              </a:rPr>
              <a:t>Describe</a:t>
            </a:r>
          </a:p>
          <a:p>
            <a:pPr marL="285750" indent="-285750">
              <a:buFont typeface="Arial" panose="020B0604020202020204" pitchFamily="34" charset="0"/>
              <a:buChar char="•"/>
              <a:defRPr/>
            </a:pPr>
            <a:r>
              <a:rPr lang="en-US" altLang="zh-CN" sz="1800" i="1" dirty="0">
                <a:solidFill>
                  <a:srgbClr val="1A1A1A"/>
                </a:solidFill>
              </a:rPr>
              <a:t>Describe</a:t>
            </a:r>
          </a:p>
          <a:p>
            <a:pPr marL="285750" indent="-285750">
              <a:buFont typeface="Arial" panose="020B0604020202020204" pitchFamily="34" charset="0"/>
              <a:buChar char="•"/>
              <a:defRPr/>
            </a:pPr>
            <a:r>
              <a:rPr lang="en-US" altLang="zh-CN" sz="1800" i="1" dirty="0">
                <a:solidFill>
                  <a:srgbClr val="1A1A1A"/>
                </a:solidFill>
              </a:rPr>
              <a:t>Describe</a:t>
            </a: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endParaRPr kumimoji="0" lang="en-US" altLang="zh-CN" sz="1800" b="0" i="1" u="none" strike="noStrike" kern="1200" cap="none" spc="0" normalizeH="0" baseline="0" noProof="0" dirty="0" smtClean="0">
              <a:ln>
                <a:noFill/>
              </a:ln>
              <a:solidFill>
                <a:srgbClr val="1A1A1A"/>
              </a:solidFill>
              <a:effectLst/>
              <a:uLnTx/>
              <a:uFillTx/>
            </a:endParaRPr>
          </a:p>
          <a:p>
            <a:pPr marL="285750" marR="0" lvl="0" indent="-285750" algn="l" defTabSz="914400" rtl="0" eaLnBrk="0" fontAlgn="base" latinLnBrk="0" hangingPunct="0">
              <a:lnSpc>
                <a:spcPct val="100000"/>
              </a:lnSpc>
              <a:spcBef>
                <a:spcPct val="0"/>
              </a:spcBef>
              <a:spcAft>
                <a:spcPts val="1000"/>
              </a:spcAft>
              <a:buClr>
                <a:srgbClr val="191919"/>
              </a:buClr>
              <a:buSzTx/>
              <a:buFont typeface="Arial" panose="020B0604020202020204" pitchFamily="34" charset="0"/>
              <a:buChar char="•"/>
              <a:tabLst/>
              <a:defRPr/>
            </a:pPr>
            <a:endParaRPr kumimoji="0" lang="en-US" altLang="zh-CN" sz="1800" b="0" i="1" u="none" strike="noStrike" kern="1200" cap="none" spc="0" normalizeH="0" baseline="0" noProof="0" dirty="0" smtClean="0">
              <a:ln>
                <a:noFill/>
              </a:ln>
              <a:solidFill>
                <a:srgbClr val="1A1A1A"/>
              </a:solidFill>
              <a:effectLst/>
              <a:uLnTx/>
              <a:uFillTx/>
            </a:endParaRPr>
          </a:p>
        </p:txBody>
      </p:sp>
      <p:sp>
        <p:nvSpPr>
          <p:cNvPr id="2" name="Title 1"/>
          <p:cNvSpPr>
            <a:spLocks noGrp="1"/>
          </p:cNvSpPr>
          <p:nvPr>
            <p:ph type="title"/>
          </p:nvPr>
        </p:nvSpPr>
        <p:spPr>
          <a:xfrm>
            <a:off x="368300" y="1029738"/>
            <a:ext cx="8661400" cy="939800"/>
          </a:xfrm>
        </p:spPr>
        <p:txBody>
          <a:bodyPr/>
          <a:lstStyle/>
          <a:p>
            <a:pPr>
              <a:defRPr/>
            </a:pPr>
            <a:r>
              <a:rPr lang="en-US">
                <a:effectLst>
                  <a:outerShdw blurRad="38100" dist="38100" dir="2700000" algn="tl">
                    <a:srgbClr val="000000">
                      <a:alpha val="43137"/>
                    </a:srgbClr>
                  </a:outerShdw>
                </a:effectLst>
              </a:rPr>
              <a:t>Potential Challenges to Translation or Clinical Implementation</a:t>
            </a: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solidFill>
                  <a:srgbClr val="FFFFFF"/>
                </a:solidFill>
                <a:latin typeface="Arial"/>
              </a:rPr>
              <a:t>PROJECT TITLE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22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651893-5D7D-454F-A5CD-EE012D873205}"/>
              </a:ext>
            </a:extLst>
          </p:cNvPr>
          <p:cNvSpPr txBox="1"/>
          <p:nvPr/>
        </p:nvSpPr>
        <p:spPr>
          <a:xfrm>
            <a:off x="384229" y="2527333"/>
            <a:ext cx="985377" cy="923330"/>
          </a:xfrm>
          <a:prstGeom prst="rect">
            <a:avLst/>
          </a:prstGeom>
          <a:noFill/>
        </p:spPr>
        <p:txBody>
          <a:bodyPr wrap="square" lIns="0" tIns="0" rIns="0" bIns="0" rtlCol="0">
            <a:spAutoFit/>
          </a:bodyPr>
          <a:lstStyle/>
          <a:p>
            <a:pPr>
              <a:spcBef>
                <a:spcPts val="400"/>
              </a:spcBef>
              <a:buClr>
                <a:schemeClr val="tx1"/>
              </a:buClr>
              <a:buSzPct val="85000"/>
            </a:pPr>
            <a:r>
              <a:rPr lang="en-US" sz="6000" b="1">
                <a:solidFill>
                  <a:schemeClr val="accent3"/>
                </a:solidFill>
              </a:rPr>
              <a:t>1.</a:t>
            </a:r>
          </a:p>
        </p:txBody>
      </p:sp>
      <p:sp>
        <p:nvSpPr>
          <p:cNvPr id="9" name="TextBox 8">
            <a:extLst>
              <a:ext uri="{FF2B5EF4-FFF2-40B4-BE49-F238E27FC236}">
                <a16:creationId xmlns:a16="http://schemas.microsoft.com/office/drawing/2014/main" id="{ED13E373-0EDA-4275-85D0-5537F4AFAD23}"/>
              </a:ext>
            </a:extLst>
          </p:cNvPr>
          <p:cNvSpPr txBox="1"/>
          <p:nvPr/>
        </p:nvSpPr>
        <p:spPr>
          <a:xfrm>
            <a:off x="3027168" y="2524805"/>
            <a:ext cx="985377" cy="923330"/>
          </a:xfrm>
          <a:prstGeom prst="rect">
            <a:avLst/>
          </a:prstGeom>
          <a:noFill/>
        </p:spPr>
        <p:txBody>
          <a:bodyPr wrap="square" lIns="0" tIns="0" rIns="0" bIns="0" rtlCol="0">
            <a:spAutoFit/>
          </a:bodyPr>
          <a:lstStyle/>
          <a:p>
            <a:pPr>
              <a:spcBef>
                <a:spcPts val="400"/>
              </a:spcBef>
              <a:buClr>
                <a:schemeClr val="tx1"/>
              </a:buClr>
              <a:buSzPct val="85000"/>
            </a:pPr>
            <a:r>
              <a:rPr lang="en-US" sz="6000" b="1">
                <a:solidFill>
                  <a:schemeClr val="accent3"/>
                </a:solidFill>
              </a:rPr>
              <a:t>2.</a:t>
            </a:r>
          </a:p>
        </p:txBody>
      </p:sp>
      <p:sp>
        <p:nvSpPr>
          <p:cNvPr id="11" name="TextBox 10">
            <a:extLst>
              <a:ext uri="{FF2B5EF4-FFF2-40B4-BE49-F238E27FC236}">
                <a16:creationId xmlns:a16="http://schemas.microsoft.com/office/drawing/2014/main" id="{8665E452-B0E8-4236-8A25-25B5FF8FFD70}"/>
              </a:ext>
            </a:extLst>
          </p:cNvPr>
          <p:cNvSpPr txBox="1"/>
          <p:nvPr/>
        </p:nvSpPr>
        <p:spPr>
          <a:xfrm>
            <a:off x="6368794" y="2525589"/>
            <a:ext cx="985377" cy="923330"/>
          </a:xfrm>
          <a:prstGeom prst="rect">
            <a:avLst/>
          </a:prstGeom>
          <a:noFill/>
        </p:spPr>
        <p:txBody>
          <a:bodyPr wrap="square" lIns="0" tIns="0" rIns="0" bIns="0" rtlCol="0">
            <a:spAutoFit/>
          </a:bodyPr>
          <a:lstStyle/>
          <a:p>
            <a:pPr>
              <a:spcBef>
                <a:spcPts val="400"/>
              </a:spcBef>
              <a:buClr>
                <a:schemeClr val="tx1"/>
              </a:buClr>
              <a:buSzPct val="85000"/>
            </a:pPr>
            <a:r>
              <a:rPr lang="en-US" sz="6000" b="1">
                <a:solidFill>
                  <a:schemeClr val="accent3"/>
                </a:solidFill>
              </a:rPr>
              <a:t>3.</a:t>
            </a:r>
          </a:p>
        </p:txBody>
      </p:sp>
      <p:sp>
        <p:nvSpPr>
          <p:cNvPr id="12" name="TextBox 11">
            <a:extLst>
              <a:ext uri="{FF2B5EF4-FFF2-40B4-BE49-F238E27FC236}">
                <a16:creationId xmlns:a16="http://schemas.microsoft.com/office/drawing/2014/main" id="{4C9A924F-6E31-48B3-A8EB-922F16C9C79A}"/>
              </a:ext>
            </a:extLst>
          </p:cNvPr>
          <p:cNvSpPr txBox="1"/>
          <p:nvPr/>
        </p:nvSpPr>
        <p:spPr>
          <a:xfrm>
            <a:off x="1054972" y="2684649"/>
            <a:ext cx="1949175" cy="1938992"/>
          </a:xfrm>
          <a:prstGeom prst="rect">
            <a:avLst/>
          </a:prstGeom>
          <a:noFill/>
        </p:spPr>
        <p:txBody>
          <a:bodyPr wrap="square" lIns="0" tIns="0" rIns="0" bIns="0" rtlCol="0">
            <a:spAutoFit/>
          </a:bodyPr>
          <a:lstStyle/>
          <a:p>
            <a:pPr>
              <a:spcBef>
                <a:spcPts val="400"/>
              </a:spcBef>
              <a:buClr>
                <a:schemeClr val="tx1"/>
              </a:buClr>
              <a:buSzPct val="85000"/>
            </a:pPr>
            <a:r>
              <a:rPr lang="en-US"/>
              <a:t>You will be </a:t>
            </a:r>
            <a:r>
              <a:rPr lang="en-US" b="1">
                <a:solidFill>
                  <a:schemeClr val="accent3"/>
                </a:solidFill>
              </a:rPr>
              <a:t>randomly</a:t>
            </a:r>
            <a:r>
              <a:rPr lang="en-US"/>
              <a:t> </a:t>
            </a:r>
            <a:r>
              <a:rPr lang="en-US" b="1">
                <a:solidFill>
                  <a:schemeClr val="accent3"/>
                </a:solidFill>
              </a:rPr>
              <a:t>assigned to a breakout group </a:t>
            </a:r>
            <a:r>
              <a:rPr lang="en-US"/>
              <a:t>for a discussion with each of the Scholars in turn.</a:t>
            </a:r>
          </a:p>
        </p:txBody>
      </p:sp>
      <p:sp>
        <p:nvSpPr>
          <p:cNvPr id="13" name="TextBox 12">
            <a:extLst>
              <a:ext uri="{FF2B5EF4-FFF2-40B4-BE49-F238E27FC236}">
                <a16:creationId xmlns:a16="http://schemas.microsoft.com/office/drawing/2014/main" id="{F4A0B2D1-6A4F-4C77-9C01-1B93C6C21826}"/>
              </a:ext>
            </a:extLst>
          </p:cNvPr>
          <p:cNvSpPr txBox="1"/>
          <p:nvPr/>
        </p:nvSpPr>
        <p:spPr>
          <a:xfrm>
            <a:off x="3258832" y="1289850"/>
            <a:ext cx="3960834" cy="830997"/>
          </a:xfrm>
          <a:prstGeom prst="rect">
            <a:avLst/>
          </a:prstGeom>
          <a:noFill/>
        </p:spPr>
        <p:txBody>
          <a:bodyPr wrap="square" lIns="0" tIns="0" rIns="0" bIns="0" rtlCol="0">
            <a:spAutoFit/>
          </a:bodyPr>
          <a:lstStyle/>
          <a:p>
            <a:pPr>
              <a:spcBef>
                <a:spcPts val="400"/>
              </a:spcBef>
              <a:buClr>
                <a:schemeClr val="tx1"/>
              </a:buClr>
              <a:buSzPct val="85000"/>
            </a:pPr>
            <a:r>
              <a:rPr lang="en-US"/>
              <a:t>In the breakout group you’ll discuss challenges and </a:t>
            </a:r>
            <a:r>
              <a:rPr lang="en-US" b="1">
                <a:solidFill>
                  <a:schemeClr val="accent3"/>
                </a:solidFill>
              </a:rPr>
              <a:t>brainstorm solutions </a:t>
            </a:r>
            <a:r>
              <a:rPr lang="en-US"/>
              <a:t>on each Scholars’ project. </a:t>
            </a:r>
            <a:endParaRPr lang="en-US" b="1">
              <a:solidFill>
                <a:schemeClr val="accent3"/>
              </a:solidFill>
            </a:endParaRPr>
          </a:p>
        </p:txBody>
      </p:sp>
      <p:sp>
        <p:nvSpPr>
          <p:cNvPr id="15" name="TextBox 14">
            <a:extLst>
              <a:ext uri="{FF2B5EF4-FFF2-40B4-BE49-F238E27FC236}">
                <a16:creationId xmlns:a16="http://schemas.microsoft.com/office/drawing/2014/main" id="{4846630F-8DF8-4E77-9C87-20AE616D1798}"/>
              </a:ext>
            </a:extLst>
          </p:cNvPr>
          <p:cNvSpPr txBox="1"/>
          <p:nvPr/>
        </p:nvSpPr>
        <p:spPr>
          <a:xfrm>
            <a:off x="7219666" y="2695891"/>
            <a:ext cx="1846777" cy="2595582"/>
          </a:xfrm>
          <a:prstGeom prst="rect">
            <a:avLst/>
          </a:prstGeom>
          <a:noFill/>
        </p:spPr>
        <p:txBody>
          <a:bodyPr wrap="square" lIns="0" tIns="0" rIns="0" bIns="0" rtlCol="0">
            <a:spAutoFit/>
          </a:bodyPr>
          <a:lstStyle/>
          <a:p>
            <a:pPr>
              <a:spcBef>
                <a:spcPts val="400"/>
              </a:spcBef>
              <a:buClr>
                <a:schemeClr val="tx1"/>
              </a:buClr>
              <a:buSzPct val="85000"/>
            </a:pPr>
            <a:r>
              <a:rPr lang="en-US"/>
              <a:t>You will be returned to the main call</a:t>
            </a:r>
          </a:p>
          <a:p>
            <a:pPr>
              <a:spcBef>
                <a:spcPts val="400"/>
              </a:spcBef>
              <a:buClr>
                <a:schemeClr val="tx1"/>
              </a:buClr>
              <a:buSzPct val="85000"/>
            </a:pPr>
            <a:endParaRPr lang="en-US"/>
          </a:p>
          <a:p>
            <a:pPr>
              <a:spcBef>
                <a:spcPts val="400"/>
              </a:spcBef>
              <a:buClr>
                <a:schemeClr val="tx1"/>
              </a:buClr>
              <a:buSzPct val="85000"/>
            </a:pPr>
            <a:r>
              <a:rPr lang="en-US"/>
              <a:t>There will be a </a:t>
            </a:r>
            <a:r>
              <a:rPr lang="en-US" b="1">
                <a:solidFill>
                  <a:schemeClr val="accent3"/>
                </a:solidFill>
              </a:rPr>
              <a:t>5 minute</a:t>
            </a:r>
            <a:r>
              <a:rPr lang="en-US"/>
              <a:t> break and then the report out session will begin</a:t>
            </a:r>
            <a:r>
              <a:rPr lang="en-US" b="1">
                <a:solidFill>
                  <a:schemeClr val="accent3"/>
                </a:solidFill>
              </a:rPr>
              <a:t> </a:t>
            </a:r>
            <a:endParaRPr lang="en-US"/>
          </a:p>
        </p:txBody>
      </p:sp>
      <p:pic>
        <p:nvPicPr>
          <p:cNvPr id="17" name="Graphic 16" descr="Customer review">
            <a:extLst>
              <a:ext uri="{FF2B5EF4-FFF2-40B4-BE49-F238E27FC236}">
                <a16:creationId xmlns:a16="http://schemas.microsoft.com/office/drawing/2014/main" id="{682CF771-1596-427F-A52C-EC932C0677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48252" y="3218290"/>
            <a:ext cx="914400" cy="914400"/>
          </a:xfrm>
          <a:prstGeom prst="rect">
            <a:avLst/>
          </a:prstGeom>
        </p:spPr>
      </p:pic>
      <p:pic>
        <p:nvPicPr>
          <p:cNvPr id="19" name="Graphic 18" descr="Hierarchy">
            <a:extLst>
              <a:ext uri="{FF2B5EF4-FFF2-40B4-BE49-F238E27FC236}">
                <a16:creationId xmlns:a16="http://schemas.microsoft.com/office/drawing/2014/main" id="{3156BB5B-1BE8-4704-ADBE-4E42861949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46280" y="1319960"/>
            <a:ext cx="914400" cy="914400"/>
          </a:xfrm>
          <a:prstGeom prst="rect">
            <a:avLst/>
          </a:prstGeom>
        </p:spPr>
      </p:pic>
      <p:sp>
        <p:nvSpPr>
          <p:cNvPr id="27" name="Title 1">
            <a:extLst>
              <a:ext uri="{FF2B5EF4-FFF2-40B4-BE49-F238E27FC236}">
                <a16:creationId xmlns:a16="http://schemas.microsoft.com/office/drawing/2014/main" id="{F4DE17F8-2440-4C74-B9DA-F3BDA25A768A}"/>
              </a:ext>
            </a:extLst>
          </p:cNvPr>
          <p:cNvSpPr txBox="1">
            <a:spLocks/>
          </p:cNvSpPr>
          <p:nvPr/>
        </p:nvSpPr>
        <p:spPr bwMode="auto">
          <a:xfrm>
            <a:off x="0" y="3651"/>
            <a:ext cx="9144000" cy="993226"/>
          </a:xfrm>
          <a:prstGeom prst="rect">
            <a:avLst/>
          </a:prstGeom>
          <a:solidFill>
            <a:schemeClr val="accent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pPr marL="172720" algn="ctr"/>
            <a:r>
              <a:rPr lang="en-US" sz="4400">
                <a:ln w="0"/>
                <a:solidFill>
                  <a:schemeClr val="bg1"/>
                </a:solidFill>
                <a:effectLst>
                  <a:outerShdw blurRad="38100" dist="19050" dir="2700000" algn="tl" rotWithShape="0">
                    <a:schemeClr val="dk1">
                      <a:alpha val="40000"/>
                    </a:schemeClr>
                  </a:outerShdw>
                </a:effectLst>
                <a:latin typeface="Arial"/>
                <a:cs typeface="Arial"/>
              </a:rPr>
              <a:t>Shift and Share Discussions</a:t>
            </a:r>
            <a:endParaRPr lang="en-US">
              <a:solidFill>
                <a:schemeClr val="bg1"/>
              </a:solidFill>
              <a:latin typeface="Arial"/>
              <a:cs typeface="Arial"/>
            </a:endParaRPr>
          </a:p>
        </p:txBody>
      </p:sp>
      <p:sp>
        <p:nvSpPr>
          <p:cNvPr id="16" name="TextBox 15">
            <a:extLst>
              <a:ext uri="{FF2B5EF4-FFF2-40B4-BE49-F238E27FC236}">
                <a16:creationId xmlns:a16="http://schemas.microsoft.com/office/drawing/2014/main" id="{FCA2D108-A6E1-4D5E-95F0-DA28202A39C1}"/>
              </a:ext>
            </a:extLst>
          </p:cNvPr>
          <p:cNvSpPr txBox="1"/>
          <p:nvPr/>
        </p:nvSpPr>
        <p:spPr>
          <a:xfrm>
            <a:off x="3859451" y="2684649"/>
            <a:ext cx="1704357" cy="830997"/>
          </a:xfrm>
          <a:prstGeom prst="rect">
            <a:avLst/>
          </a:prstGeom>
          <a:noFill/>
        </p:spPr>
        <p:txBody>
          <a:bodyPr wrap="square" lIns="0" tIns="0" rIns="0" bIns="0" rtlCol="0">
            <a:spAutoFit/>
          </a:bodyPr>
          <a:lstStyle/>
          <a:p>
            <a:pPr>
              <a:spcBef>
                <a:spcPts val="400"/>
              </a:spcBef>
              <a:buClr>
                <a:schemeClr val="tx1"/>
              </a:buClr>
              <a:buSzPct val="85000"/>
            </a:pPr>
            <a:r>
              <a:rPr lang="en-US" b="1">
                <a:solidFill>
                  <a:schemeClr val="accent3"/>
                </a:solidFill>
              </a:rPr>
              <a:t>15 minute </a:t>
            </a:r>
            <a:r>
              <a:rPr lang="en-US"/>
              <a:t>discussion with Scholar 1</a:t>
            </a:r>
          </a:p>
        </p:txBody>
      </p:sp>
      <p:sp>
        <p:nvSpPr>
          <p:cNvPr id="20" name="TextBox 19">
            <a:extLst>
              <a:ext uri="{FF2B5EF4-FFF2-40B4-BE49-F238E27FC236}">
                <a16:creationId xmlns:a16="http://schemas.microsoft.com/office/drawing/2014/main" id="{E8DB928A-EEEE-491B-AEC1-F70E13456CB5}"/>
              </a:ext>
            </a:extLst>
          </p:cNvPr>
          <p:cNvSpPr txBox="1"/>
          <p:nvPr/>
        </p:nvSpPr>
        <p:spPr>
          <a:xfrm>
            <a:off x="3836500" y="3763624"/>
            <a:ext cx="1704357" cy="830997"/>
          </a:xfrm>
          <a:prstGeom prst="rect">
            <a:avLst/>
          </a:prstGeom>
          <a:noFill/>
        </p:spPr>
        <p:txBody>
          <a:bodyPr wrap="square" lIns="0" tIns="0" rIns="0" bIns="0" rtlCol="0">
            <a:spAutoFit/>
          </a:bodyPr>
          <a:lstStyle/>
          <a:p>
            <a:pPr>
              <a:spcBef>
                <a:spcPts val="400"/>
              </a:spcBef>
              <a:buClr>
                <a:schemeClr val="tx1"/>
              </a:buClr>
              <a:buSzPct val="85000"/>
            </a:pPr>
            <a:r>
              <a:rPr lang="en-US" b="1">
                <a:solidFill>
                  <a:schemeClr val="accent3"/>
                </a:solidFill>
              </a:rPr>
              <a:t>15 minute </a:t>
            </a:r>
            <a:r>
              <a:rPr lang="en-US"/>
              <a:t>discussion with Scholar 2</a:t>
            </a:r>
          </a:p>
        </p:txBody>
      </p:sp>
      <p:sp>
        <p:nvSpPr>
          <p:cNvPr id="3" name="TextBox 2">
            <a:extLst>
              <a:ext uri="{FF2B5EF4-FFF2-40B4-BE49-F238E27FC236}">
                <a16:creationId xmlns:a16="http://schemas.microsoft.com/office/drawing/2014/main" id="{6C5BA89F-1822-4ABF-BCB7-06ACC3033C0D}"/>
              </a:ext>
            </a:extLst>
          </p:cNvPr>
          <p:cNvSpPr txBox="1"/>
          <p:nvPr/>
        </p:nvSpPr>
        <p:spPr>
          <a:xfrm>
            <a:off x="3843167" y="4897345"/>
            <a:ext cx="1704357" cy="830997"/>
          </a:xfrm>
          <a:prstGeom prst="rect">
            <a:avLst/>
          </a:prstGeom>
          <a:noFill/>
        </p:spPr>
        <p:txBody>
          <a:bodyPr wrap="square" lIns="0" tIns="0" rIns="0" bIns="0" rtlCol="0">
            <a:spAutoFit/>
          </a:bodyPr>
          <a:lstStyle/>
          <a:p>
            <a:pPr>
              <a:spcBef>
                <a:spcPts val="400"/>
              </a:spcBef>
              <a:buClr>
                <a:schemeClr val="tx1"/>
              </a:buClr>
              <a:buSzPct val="85000"/>
            </a:pPr>
            <a:r>
              <a:rPr lang="en-US" b="1">
                <a:solidFill>
                  <a:schemeClr val="accent3"/>
                </a:solidFill>
              </a:rPr>
              <a:t>15 minute </a:t>
            </a:r>
            <a:r>
              <a:rPr lang="en-US"/>
              <a:t>discussion with Scholar 3</a:t>
            </a:r>
          </a:p>
        </p:txBody>
      </p:sp>
    </p:spTree>
    <p:extLst>
      <p:ext uri="{BB962C8B-B14F-4D97-AF65-F5344CB8AC3E}">
        <p14:creationId xmlns:p14="http://schemas.microsoft.com/office/powerpoint/2010/main" val="22867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63" y="1955844"/>
            <a:ext cx="7632700" cy="939800"/>
          </a:xfrm>
        </p:spPr>
        <p:txBody>
          <a:bodyPr/>
          <a:lstStyle/>
          <a:p>
            <a:pPr algn="ctr">
              <a:defRPr/>
            </a:pPr>
            <a:r>
              <a:rPr lang="en-US" altLang="en-US" sz="4000">
                <a:effectLst>
                  <a:outerShdw blurRad="38100" dist="38100" dir="2700000" algn="tl">
                    <a:srgbClr val="000000">
                      <a:alpha val="43137"/>
                    </a:srgbClr>
                  </a:outerShdw>
                </a:effectLst>
                <a:latin typeface="Arial" charset="0"/>
                <a:cs typeface="Arial" charset="0"/>
              </a:rPr>
              <a:t>5 Minute Break</a:t>
            </a:r>
            <a:endParaRPr lang="en-US" sz="4000">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CD6BE8-E47F-0247-8FE7-CE83803991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5673933" y="2895644"/>
            <a:ext cx="3470067" cy="3977510"/>
          </a:xfrm>
          <a:prstGeom prst="rect">
            <a:avLst/>
          </a:prstGeom>
        </p:spPr>
      </p:pic>
    </p:spTree>
    <p:extLst>
      <p:ext uri="{BB962C8B-B14F-4D97-AF65-F5344CB8AC3E}">
        <p14:creationId xmlns:p14="http://schemas.microsoft.com/office/powerpoint/2010/main" val="129114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1459505"/>
            <a:ext cx="8524491" cy="42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300" i="1">
                <a:solidFill>
                  <a:schemeClr val="accent1"/>
                </a:solidFill>
                <a:effectLst>
                  <a:outerShdw blurRad="38100" dist="38100" dir="2700000" algn="tl">
                    <a:srgbClr val="000000">
                      <a:alpha val="43137"/>
                    </a:srgbClr>
                  </a:outerShdw>
                </a:effectLst>
                <a:latin typeface="Arial" charset="0"/>
                <a:ea typeface="+mj-ea"/>
                <a:cs typeface="Arial" charset="0"/>
              </a:rPr>
              <a:t>For each trainee</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Did the groups identify any new challenges?</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Which challenges do you think are most critical to focus on?</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What solutions did you discuss? What made these a good fit?</a:t>
            </a:r>
          </a:p>
          <a:p>
            <a:pPr marL="285750" indent="-285750">
              <a:buFont typeface="Arial" panose="020B0604020202020204" pitchFamily="34" charset="0"/>
              <a:buChar char="•"/>
            </a:pPr>
            <a:r>
              <a:rPr lang="en-US" altLang="zh-CN" sz="2300">
                <a:solidFill>
                  <a:schemeClr val="accent1"/>
                </a:solidFill>
                <a:effectLst>
                  <a:outerShdw blurRad="38100" dist="38100" dir="2700000" algn="tl">
                    <a:srgbClr val="000000">
                      <a:alpha val="43137"/>
                    </a:srgbClr>
                  </a:outerShdw>
                </a:effectLst>
                <a:latin typeface="Arial" charset="0"/>
                <a:ea typeface="+mj-ea"/>
                <a:cs typeface="Arial" charset="0"/>
              </a:rPr>
              <a:t>How did you or could you integrate D&amp;I science principles into the solutions?</a:t>
            </a: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913" y="243556"/>
            <a:ext cx="6400800" cy="939800"/>
          </a:xfrm>
        </p:spPr>
        <p:txBody>
          <a:bodyPr/>
          <a:lstStyle/>
          <a:p>
            <a:pPr>
              <a:defRPr/>
            </a:pPr>
            <a:r>
              <a:rPr lang="en-US" altLang="en-US">
                <a:solidFill>
                  <a:schemeClr val="bg1"/>
                </a:solidFill>
                <a:effectLst>
                  <a:outerShdw blurRad="38100" dist="38100" dir="2700000" algn="tl">
                    <a:srgbClr val="000000">
                      <a:alpha val="43137"/>
                    </a:srgbClr>
                  </a:outerShdw>
                </a:effectLst>
                <a:latin typeface="Arial" charset="0"/>
                <a:cs typeface="Arial" charset="0"/>
              </a:rPr>
              <a:t>Report Out!</a:t>
            </a:r>
            <a:endParaRPr lang="en-US">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45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AADF-BCB5-F848-B938-FD4F17E53F1F}"/>
              </a:ext>
            </a:extLst>
          </p:cNvPr>
          <p:cNvSpPr>
            <a:spLocks noGrp="1"/>
          </p:cNvSpPr>
          <p:nvPr>
            <p:ph idx="1"/>
          </p:nvPr>
        </p:nvSpPr>
        <p:spPr>
          <a:xfrm>
            <a:off x="371475" y="1585913"/>
            <a:ext cx="8260059" cy="4267200"/>
          </a:xfrm>
        </p:spPr>
        <p:txBody>
          <a:bodyPr/>
          <a:lstStyle/>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Context matters and it is multi-level </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To improve health, interventions must be both effective and useable</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Change happens proactively</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Dissemination and Implementation are team endeavors</a:t>
            </a:r>
          </a:p>
        </p:txBody>
      </p:sp>
      <p:sp>
        <p:nvSpPr>
          <p:cNvPr id="4" name="Rectangle 3">
            <a:extLst>
              <a:ext uri="{FF2B5EF4-FFF2-40B4-BE49-F238E27FC236}">
                <a16:creationId xmlns:a16="http://schemas.microsoft.com/office/drawing/2014/main" id="{94F67428-1E5F-BB4D-AC77-689C90586584}"/>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A79D0B61-9DE2-CF4D-BFE0-96E7A6E76439}"/>
              </a:ext>
            </a:extLst>
          </p:cNvPr>
          <p:cNvSpPr txBox="1">
            <a:spLocks/>
          </p:cNvSpPr>
          <p:nvPr/>
        </p:nvSpPr>
        <p:spPr bwMode="auto">
          <a:xfrm>
            <a:off x="368299" y="290513"/>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Core Principles from D&amp;I Science</a:t>
            </a:r>
          </a:p>
        </p:txBody>
      </p:sp>
    </p:spTree>
    <p:extLst>
      <p:ext uri="{BB962C8B-B14F-4D97-AF65-F5344CB8AC3E}">
        <p14:creationId xmlns:p14="http://schemas.microsoft.com/office/powerpoint/2010/main" val="366500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63" y="1955844"/>
            <a:ext cx="7632700" cy="939800"/>
          </a:xfrm>
        </p:spPr>
        <p:txBody>
          <a:bodyPr/>
          <a:lstStyle/>
          <a:p>
            <a:pPr algn="ctr">
              <a:defRPr/>
            </a:pPr>
            <a:r>
              <a:rPr lang="en-US" sz="4000">
                <a:latin typeface="Arial" charset="0"/>
                <a:cs typeface="Arial" charset="0"/>
              </a:rPr>
              <a:t>Experiential Learning</a:t>
            </a:r>
            <a:endParaRPr lang="en-US" sz="4000">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CD6BE8-E47F-0247-8FE7-CE83803991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5673933" y="2895644"/>
            <a:ext cx="3470067" cy="3977510"/>
          </a:xfrm>
          <a:prstGeom prst="rect">
            <a:avLst/>
          </a:prstGeom>
        </p:spPr>
      </p:pic>
    </p:spTree>
    <p:extLst>
      <p:ext uri="{BB962C8B-B14F-4D97-AF65-F5344CB8AC3E}">
        <p14:creationId xmlns:p14="http://schemas.microsoft.com/office/powerpoint/2010/main" val="27152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526" y="1380703"/>
            <a:ext cx="8204947" cy="29706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a:solidFill>
                  <a:srgbClr val="002060"/>
                </a:solidFill>
                <a:latin typeface="Calibri" panose="020F0502020204030204" pitchFamily="34" charset="0"/>
                <a:cs typeface="Calibri" panose="020F0502020204030204" pitchFamily="34" charset="0"/>
              </a:rPr>
              <a:t>We will present the opportunities today</a:t>
            </a:r>
          </a:p>
          <a:p>
            <a:pPr marL="285750" indent="-285750">
              <a:lnSpc>
                <a:spcPct val="150000"/>
              </a:lnSpc>
              <a:buFont typeface="Arial" panose="020B0604020202020204" pitchFamily="34" charset="0"/>
              <a:buChar char="•"/>
            </a:pPr>
            <a:r>
              <a:rPr lang="en-US" sz="3200">
                <a:solidFill>
                  <a:srgbClr val="002060"/>
                </a:solidFill>
                <a:latin typeface="Calibri" panose="020F0502020204030204" pitchFamily="34" charset="0"/>
                <a:cs typeface="Calibri" panose="020F0502020204030204" pitchFamily="34" charset="0"/>
              </a:rPr>
              <a:t>Over the next week, you will choose one of these activities by completing the survey that is sent to you</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809F540A-690E-904A-B18D-AD46245BC8CE}"/>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01632-A443-7647-9A40-A52A5E9348D2}"/>
              </a:ext>
            </a:extLst>
          </p:cNvPr>
          <p:cNvSpPr txBox="1">
            <a:spLocks/>
          </p:cNvSpPr>
          <p:nvPr/>
        </p:nvSpPr>
        <p:spPr>
          <a:xfrm>
            <a:off x="287913" y="276150"/>
            <a:ext cx="8584782" cy="939800"/>
          </a:xfrm>
          <a:prstGeom prst="rect">
            <a:avLst/>
          </a:prstGeom>
        </p:spPr>
        <p:txBody>
          <a:bodyPr lIns="91440" tIns="45720" rIns="91440" bIns="45720" anchor="t"/>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endParaRPr lang="en-US"/>
          </a:p>
        </p:txBody>
      </p:sp>
    </p:spTree>
    <p:extLst>
      <p:ext uri="{BB962C8B-B14F-4D97-AF65-F5344CB8AC3E}">
        <p14:creationId xmlns:p14="http://schemas.microsoft.com/office/powerpoint/2010/main" val="39097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809F540A-690E-904A-B18D-AD46245BC8CE}"/>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01632-A443-7647-9A40-A52A5E9348D2}"/>
              </a:ext>
            </a:extLst>
          </p:cNvPr>
          <p:cNvSpPr txBox="1">
            <a:spLocks/>
          </p:cNvSpPr>
          <p:nvPr/>
        </p:nvSpPr>
        <p:spPr>
          <a:xfrm>
            <a:off x="287913" y="27615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Schedule for Experiential Learning</a:t>
            </a:r>
          </a:p>
        </p:txBody>
      </p:sp>
      <p:graphicFrame>
        <p:nvGraphicFramePr>
          <p:cNvPr id="8" name="Table 5">
            <a:extLst>
              <a:ext uri="{FF2B5EF4-FFF2-40B4-BE49-F238E27FC236}">
                <a16:creationId xmlns:a16="http://schemas.microsoft.com/office/drawing/2014/main" id="{B88A5681-97B3-0743-BB65-C539D81ED0D9}"/>
              </a:ext>
            </a:extLst>
          </p:cNvPr>
          <p:cNvGraphicFramePr>
            <a:graphicFrameLocks noGrp="1"/>
          </p:cNvGraphicFramePr>
          <p:nvPr>
            <p:extLst>
              <p:ext uri="{D42A27DB-BD31-4B8C-83A1-F6EECF244321}">
                <p14:modId xmlns:p14="http://schemas.microsoft.com/office/powerpoint/2010/main" val="3651104112"/>
              </p:ext>
            </p:extLst>
          </p:nvPr>
        </p:nvGraphicFramePr>
        <p:xfrm>
          <a:off x="446710" y="1501665"/>
          <a:ext cx="8278190" cy="3654210"/>
        </p:xfrm>
        <a:graphic>
          <a:graphicData uri="http://schemas.openxmlformats.org/drawingml/2006/table">
            <a:tbl>
              <a:tblPr firstRow="1" bandRow="1">
                <a:tableStyleId>{5C22544A-7EE6-4342-B048-85BDC9FD1C3A}</a:tableStyleId>
              </a:tblPr>
              <a:tblGrid>
                <a:gridCol w="1910684">
                  <a:extLst>
                    <a:ext uri="{9D8B030D-6E8A-4147-A177-3AD203B41FA5}">
                      <a16:colId xmlns:a16="http://schemas.microsoft.com/office/drawing/2014/main" val="1169096562"/>
                    </a:ext>
                  </a:extLst>
                </a:gridCol>
                <a:gridCol w="6367506">
                  <a:extLst>
                    <a:ext uri="{9D8B030D-6E8A-4147-A177-3AD203B41FA5}">
                      <a16:colId xmlns:a16="http://schemas.microsoft.com/office/drawing/2014/main" val="3408749234"/>
                    </a:ext>
                  </a:extLst>
                </a:gridCol>
              </a:tblGrid>
              <a:tr h="678344">
                <a:tc>
                  <a:txBody>
                    <a:bodyPr/>
                    <a:lstStyle/>
                    <a:p>
                      <a:pPr algn="ctr"/>
                      <a:r>
                        <a:rPr lang="en-US"/>
                        <a:t>Date</a:t>
                      </a:r>
                    </a:p>
                  </a:txBody>
                  <a:tcPr anchor="ctr"/>
                </a:tc>
                <a:tc>
                  <a:txBody>
                    <a:bodyPr/>
                    <a:lstStyle/>
                    <a:p>
                      <a:pPr algn="ctr"/>
                      <a:r>
                        <a:rPr lang="en-US"/>
                        <a:t>Timeline</a:t>
                      </a:r>
                    </a:p>
                  </a:txBody>
                  <a:tcPr anchor="ctr"/>
                </a:tc>
                <a:extLst>
                  <a:ext uri="{0D108BD9-81ED-4DB2-BD59-A6C34878D82A}">
                    <a16:rowId xmlns:a16="http://schemas.microsoft.com/office/drawing/2014/main" val="1820201447"/>
                  </a:ext>
                </a:extLst>
              </a:tr>
              <a:tr h="938046">
                <a:tc>
                  <a:txBody>
                    <a:bodyPr/>
                    <a:lstStyle/>
                    <a:p>
                      <a:r>
                        <a:rPr lang="en-US"/>
                        <a:t>Dec 1, 2020</a:t>
                      </a:r>
                    </a:p>
                  </a:txBody>
                  <a:tcPr/>
                </a:tc>
                <a:tc>
                  <a:txBody>
                    <a:bodyPr/>
                    <a:lstStyle/>
                    <a:p>
                      <a:r>
                        <a:rPr lang="en-US"/>
                        <a:t>Orientation to your chosen experiential learning opportunity</a:t>
                      </a:r>
                    </a:p>
                  </a:txBody>
                  <a:tcPr/>
                </a:tc>
                <a:extLst>
                  <a:ext uri="{0D108BD9-81ED-4DB2-BD59-A6C34878D82A}">
                    <a16:rowId xmlns:a16="http://schemas.microsoft.com/office/drawing/2014/main" val="266974591"/>
                  </a:ext>
                </a:extLst>
              </a:tr>
              <a:tr h="1099774">
                <a:tc>
                  <a:txBody>
                    <a:bodyPr/>
                    <a:lstStyle/>
                    <a:p>
                      <a:r>
                        <a:rPr lang="en-US"/>
                        <a:t>Jan 26,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Shared learning session with others completing the same opportunity (</a:t>
                      </a:r>
                      <a:r>
                        <a:rPr lang="en-US" sz="1800" i="1"/>
                        <a:t>Midpoint check-in</a:t>
                      </a:r>
                      <a:r>
                        <a:rPr lang="en-US" sz="1800"/>
                        <a:t>)</a:t>
                      </a:r>
                    </a:p>
                    <a:p>
                      <a:endParaRPr lang="en-US"/>
                    </a:p>
                  </a:txBody>
                  <a:tcPr/>
                </a:tc>
                <a:extLst>
                  <a:ext uri="{0D108BD9-81ED-4DB2-BD59-A6C34878D82A}">
                    <a16:rowId xmlns:a16="http://schemas.microsoft.com/office/drawing/2014/main" val="3045479179"/>
                  </a:ext>
                </a:extLst>
              </a:tr>
              <a:tr h="938046">
                <a:tc>
                  <a:txBody>
                    <a:bodyPr/>
                    <a:lstStyle/>
                    <a:p>
                      <a:r>
                        <a:rPr lang="en-US"/>
                        <a:t>Feb 23, 2021</a:t>
                      </a:r>
                    </a:p>
                  </a:txBody>
                  <a:tcPr/>
                </a:tc>
                <a:tc>
                  <a:txBody>
                    <a:bodyPr/>
                    <a:lstStyle/>
                    <a:p>
                      <a:r>
                        <a:rPr lang="en-US" sz="1800"/>
                        <a:t>5-minute Capstone presentations of your work (</a:t>
                      </a:r>
                      <a:r>
                        <a:rPr lang="en-US" sz="1800" i="1"/>
                        <a:t>slide template will be provided)</a:t>
                      </a:r>
                      <a:endParaRPr lang="en-US" i="1"/>
                    </a:p>
                  </a:txBody>
                  <a:tcPr/>
                </a:tc>
                <a:extLst>
                  <a:ext uri="{0D108BD9-81ED-4DB2-BD59-A6C34878D82A}">
                    <a16:rowId xmlns:a16="http://schemas.microsoft.com/office/drawing/2014/main" val="3777721185"/>
                  </a:ext>
                </a:extLst>
              </a:tr>
            </a:tbl>
          </a:graphicData>
        </a:graphic>
      </p:graphicFrame>
    </p:spTree>
    <p:extLst>
      <p:ext uri="{BB962C8B-B14F-4D97-AF65-F5344CB8AC3E}">
        <p14:creationId xmlns:p14="http://schemas.microsoft.com/office/powerpoint/2010/main" val="286898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526" y="1378108"/>
            <a:ext cx="8204947" cy="3277820"/>
          </a:xfrm>
          <a:prstGeom prst="rect">
            <a:avLst/>
          </a:prstGeom>
          <a:noFill/>
        </p:spPr>
        <p:txBody>
          <a:bodyPr wrap="square" lIns="91440" tIns="45720" rIns="91440" bIns="45720" rtlCol="0" anchor="t">
            <a:spAutoFit/>
          </a:bodyPr>
          <a:lstStyle/>
          <a:p>
            <a:pPr>
              <a:spcAft>
                <a:spcPts val="600"/>
              </a:spcAft>
            </a:pPr>
            <a:r>
              <a:rPr lang="en-US" sz="3200" b="1" dirty="0">
                <a:solidFill>
                  <a:srgbClr val="002060"/>
                </a:solidFill>
                <a:latin typeface="Calibri" panose="020F0502020204030204" pitchFamily="34" charset="0"/>
                <a:cs typeface="Calibri" panose="020F0502020204030204" pitchFamily="34" charset="0"/>
              </a:rPr>
              <a:t>Three experiential opportunities:</a:t>
            </a:r>
          </a:p>
          <a:p>
            <a:pPr marL="971550" lvl="1" indent="-514350">
              <a:spcAft>
                <a:spcPts val="1800"/>
              </a:spcAft>
              <a:buFont typeface="+mj-lt"/>
              <a:buAutoNum type="arabicPeriod"/>
            </a:pPr>
            <a:r>
              <a:rPr lang="en-US" sz="2800" dirty="0">
                <a:solidFill>
                  <a:srgbClr val="002060"/>
                </a:solidFill>
                <a:latin typeface="Calibri"/>
                <a:cs typeface="Calibri"/>
              </a:rPr>
              <a:t>Design a stakeholder assessment</a:t>
            </a:r>
            <a:endParaRPr lang="en-US" sz="2800" dirty="0">
              <a:solidFill>
                <a:srgbClr val="002060"/>
              </a:solidFill>
              <a:latin typeface="Calibri" panose="020F0502020204030204" pitchFamily="34" charset="0"/>
              <a:cs typeface="Calibri" panose="020F0502020204030204" pitchFamily="34" charset="0"/>
            </a:endParaRPr>
          </a:p>
          <a:p>
            <a:pPr marL="971550" lvl="1" indent="-514350">
              <a:spcAft>
                <a:spcPts val="1800"/>
              </a:spcAft>
              <a:buFont typeface="+mj-lt"/>
              <a:buAutoNum type="arabicPeriod"/>
            </a:pPr>
            <a:r>
              <a:rPr lang="en-US" sz="2800" dirty="0">
                <a:solidFill>
                  <a:srgbClr val="002060"/>
                </a:solidFill>
                <a:latin typeface="Calibri"/>
                <a:cs typeface="Calibri"/>
              </a:rPr>
              <a:t>Plan one step in implementing an intervention </a:t>
            </a:r>
            <a:r>
              <a:rPr lang="en-US" sz="2800" dirty="0">
                <a:solidFill>
                  <a:schemeClr val="accent1"/>
                </a:solidFill>
                <a:latin typeface="Calibri"/>
                <a:cs typeface="Calibri"/>
              </a:rPr>
              <a:t>in clinical or community-based settings </a:t>
            </a:r>
          </a:p>
          <a:p>
            <a:pPr marL="971550" lvl="1" indent="-514350">
              <a:spcAft>
                <a:spcPts val="1800"/>
              </a:spcAft>
              <a:buFont typeface="+mj-lt"/>
              <a:buAutoNum type="arabicPeriod"/>
            </a:pPr>
            <a:r>
              <a:rPr lang="en-US" sz="2800" dirty="0">
                <a:solidFill>
                  <a:schemeClr val="accent1"/>
                </a:solidFill>
                <a:latin typeface="Calibri" panose="020F0502020204030204" pitchFamily="34" charset="0"/>
                <a:cs typeface="Calibri" panose="020F0502020204030204" pitchFamily="34" charset="0"/>
              </a:rPr>
              <a:t>Create a dissemination plan for TL1 Trainees’ research product/s</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66A9CE9A-CD79-9D45-98F8-D45A5ECED7BB}"/>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909D4D0-DE44-A349-9E52-BD47A2901F6B}"/>
              </a:ext>
            </a:extLst>
          </p:cNvPr>
          <p:cNvSpPr txBox="1">
            <a:spLocks/>
          </p:cNvSpPr>
          <p:nvPr/>
        </p:nvSpPr>
        <p:spPr>
          <a:xfrm>
            <a:off x="287913" y="27615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Apply D&amp;I to TL-1 Trainees’ work</a:t>
            </a:r>
          </a:p>
        </p:txBody>
      </p:sp>
    </p:spTree>
    <p:extLst>
      <p:ext uri="{BB962C8B-B14F-4D97-AF65-F5344CB8AC3E}">
        <p14:creationId xmlns:p14="http://schemas.microsoft.com/office/powerpoint/2010/main" val="38063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809" y="1246177"/>
            <a:ext cx="8758518" cy="4488280"/>
          </a:xfrm>
          <a:prstGeom prst="rect">
            <a:avLst/>
          </a:prstGeom>
          <a:noFill/>
        </p:spPr>
        <p:txBody>
          <a:bodyPr wrap="square" lIns="91440" tIns="45720" rIns="91440" bIns="45720" rtlCol="0" anchor="t">
            <a:spAutoFit/>
          </a:bodyPr>
          <a:lstStyle/>
          <a:p>
            <a:r>
              <a:rPr lang="en-US" sz="2800" b="1">
                <a:solidFill>
                  <a:schemeClr val="accent1"/>
                </a:solidFill>
                <a:latin typeface="Calibri" panose="020F0502020204030204" pitchFamily="34" charset="0"/>
                <a:cs typeface="Calibri" panose="020F0502020204030204" pitchFamily="34" charset="0"/>
              </a:rPr>
              <a:t>Learning objectives: </a:t>
            </a:r>
          </a:p>
          <a:p>
            <a:pPr marL="742950" lvl="1" indent="-285750">
              <a:buFont typeface="Arial" panose="020B0604020202020204" pitchFamily="34" charset="0"/>
              <a:buChar char="•"/>
            </a:pPr>
            <a:r>
              <a:rPr lang="en-US" sz="2400">
                <a:solidFill>
                  <a:schemeClr val="accent1"/>
                </a:solidFill>
                <a:latin typeface="Calibri" panose="020F0502020204030204" pitchFamily="34" charset="0"/>
                <a:cs typeface="Calibri" panose="020F0502020204030204" pitchFamily="34" charset="0"/>
              </a:rPr>
              <a:t>Identify stakeholder(s) who might impact or influence the implementation or dissemination of an innovation </a:t>
            </a:r>
          </a:p>
          <a:p>
            <a:pPr marL="742950" lvl="1" indent="-285750">
              <a:buFont typeface="Arial" panose="020B0604020202020204" pitchFamily="34" charset="0"/>
              <a:buChar char="•"/>
            </a:pPr>
            <a:r>
              <a:rPr lang="en-US" sz="2400">
                <a:solidFill>
                  <a:schemeClr val="accent1"/>
                </a:solidFill>
                <a:latin typeface="Calibri" panose="020F0502020204030204" pitchFamily="34" charset="0"/>
                <a:cs typeface="Calibri" panose="020F0502020204030204" pitchFamily="34" charset="0"/>
              </a:rPr>
              <a:t>Analyze how the innovation might be impacted or influenced by stakeholder(s)</a:t>
            </a:r>
          </a:p>
          <a:p>
            <a:pPr marL="742950" lvl="1" indent="-285750">
              <a:buFont typeface="Arial" panose="020B0604020202020204" pitchFamily="34" charset="0"/>
              <a:buChar char="•"/>
            </a:pPr>
            <a:r>
              <a:rPr lang="en-US" sz="2400">
                <a:solidFill>
                  <a:schemeClr val="accent1"/>
                </a:solidFill>
                <a:latin typeface="Calibri" panose="020F0502020204030204" pitchFamily="34" charset="0"/>
                <a:cs typeface="Calibri" panose="020F0502020204030204" pitchFamily="34" charset="0"/>
              </a:rPr>
              <a:t>Create strategies to engage appropriate stakeholder(s)</a:t>
            </a:r>
          </a:p>
          <a:p>
            <a:pPr marL="742950" lvl="1" indent="-285750">
              <a:buFont typeface="Arial" panose="020B0604020202020204" pitchFamily="34" charset="0"/>
              <a:buChar char="•"/>
            </a:pPr>
            <a:endParaRPr lang="en-US" sz="2800">
              <a:solidFill>
                <a:schemeClr val="accent1"/>
              </a:solidFill>
              <a:latin typeface="Calibri" panose="020F0502020204030204" pitchFamily="34" charset="0"/>
              <a:cs typeface="Calibri" panose="020F0502020204030204" pitchFamily="34" charset="0"/>
            </a:endParaRPr>
          </a:p>
          <a:p>
            <a:r>
              <a:rPr lang="en-US" sz="2400" b="1">
                <a:solidFill>
                  <a:schemeClr val="accent1"/>
                </a:solidFill>
                <a:latin typeface="Calibri"/>
                <a:cs typeface="Calibri"/>
              </a:rPr>
              <a:t>Outcome: </a:t>
            </a:r>
            <a:r>
              <a:rPr lang="en-US" sz="2400">
                <a:solidFill>
                  <a:schemeClr val="accent1"/>
                </a:solidFill>
                <a:latin typeface="Calibri"/>
                <a:cs typeface="Calibri"/>
              </a:rPr>
              <a:t>By the conclusion of this exercise, trainees will be able to identify stakeholders who will need to be engaged if efforts to implement or disseminate a </a:t>
            </a:r>
            <a:r>
              <a:rPr lang="en-US" sz="2400">
                <a:solidFill>
                  <a:srgbClr val="002060"/>
                </a:solidFill>
                <a:latin typeface="Calibri"/>
                <a:cs typeface="Calibri"/>
              </a:rPr>
              <a:t>clinical innovation are to be successful. </a:t>
            </a:r>
            <a:endParaRPr lang="en-US" sz="2400">
              <a:solidFill>
                <a:srgbClr val="002060"/>
              </a:solidFill>
              <a:latin typeface="Calibri" panose="020F0502020204030204" pitchFamily="34" charset="0"/>
              <a:cs typeface="Calibri" panose="020F0502020204030204" pitchFamily="34" charset="0"/>
            </a:endParaRPr>
          </a:p>
          <a:p>
            <a:pPr>
              <a:lnSpc>
                <a:spcPct val="150000"/>
              </a:lnSpc>
            </a:pPr>
            <a:endParaRPr lang="en-US" sz="2800">
              <a:solidFill>
                <a:srgbClr val="002060"/>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5906" y="6064913"/>
            <a:ext cx="2852285" cy="451612"/>
          </a:xfrm>
          <a:prstGeom prst="rect">
            <a:avLst/>
          </a:prstGeom>
        </p:spPr>
      </p:pic>
      <p:sp>
        <p:nvSpPr>
          <p:cNvPr id="6" name="Rectangle 5">
            <a:extLst>
              <a:ext uri="{FF2B5EF4-FFF2-40B4-BE49-F238E27FC236}">
                <a16:creationId xmlns:a16="http://schemas.microsoft.com/office/drawing/2014/main" id="{20189ACA-9514-2B47-BD33-37C47A7B5D91}"/>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F176F0D-E63C-D245-8D59-E06FB3E0A066}"/>
              </a:ext>
            </a:extLst>
          </p:cNvPr>
          <p:cNvSpPr txBox="1">
            <a:spLocks/>
          </p:cNvSpPr>
          <p:nvPr/>
        </p:nvSpPr>
        <p:spPr>
          <a:xfrm>
            <a:off x="287913" y="27615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b="1" dirty="0">
                <a:solidFill>
                  <a:schemeClr val="bg1"/>
                </a:solidFill>
                <a:latin typeface="Calibri" panose="020F0502020204030204" pitchFamily="34" charset="0"/>
                <a:cs typeface="Calibri" panose="020F0502020204030204" pitchFamily="34" charset="0"/>
              </a:rPr>
              <a:t>Design A Stakeholder Assessment</a:t>
            </a:r>
          </a:p>
        </p:txBody>
      </p:sp>
    </p:spTree>
    <p:extLst>
      <p:ext uri="{BB962C8B-B14F-4D97-AF65-F5344CB8AC3E}">
        <p14:creationId xmlns:p14="http://schemas.microsoft.com/office/powerpoint/2010/main" val="5724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105624"/>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a:buChar char="•"/>
            </a:pPr>
            <a:r>
              <a:rPr lang="en-US" altLang="zh-CN" sz="1800"/>
              <a:t>I have nothing to disclose</a:t>
            </a:r>
          </a:p>
          <a:p>
            <a:pPr marL="342900" indent="-342900">
              <a:buFont typeface="Arial"/>
              <a:buChar char="•"/>
            </a:pPr>
            <a:r>
              <a:rPr lang="en-US" altLang="zh-CN" sz="1800"/>
              <a:t>I have no conflicts of interest</a:t>
            </a:r>
          </a:p>
        </p:txBody>
      </p:sp>
      <p:sp>
        <p:nvSpPr>
          <p:cNvPr id="2" name="Title 1"/>
          <p:cNvSpPr>
            <a:spLocks noGrp="1"/>
          </p:cNvSpPr>
          <p:nvPr>
            <p:ph type="title"/>
          </p:nvPr>
        </p:nvSpPr>
        <p:spPr>
          <a:xfrm>
            <a:off x="368300" y="1244342"/>
            <a:ext cx="6400800" cy="939800"/>
          </a:xfrm>
        </p:spPr>
        <p:txBody>
          <a:bodyPr/>
          <a:lstStyle/>
          <a:p>
            <a:pPr>
              <a:defRPr/>
            </a:pPr>
            <a:r>
              <a:rPr lang="en-US" altLang="en-US">
                <a:effectLst>
                  <a:outerShdw blurRad="38100" dist="38100" dir="2700000" algn="tl">
                    <a:srgbClr val="000000">
                      <a:alpha val="43137"/>
                    </a:srgbClr>
                  </a:outerShdw>
                </a:effectLst>
                <a:latin typeface="Arial" charset="0"/>
                <a:cs typeface="Arial" charset="0"/>
              </a:rPr>
              <a:t>Disclosures/Conflicts of Interest</a:t>
            </a:r>
            <a:endParaRPr lang="en-US">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3872" y="6276137"/>
            <a:ext cx="2852285" cy="451612"/>
          </a:xfrm>
          <a:prstGeom prst="rect">
            <a:avLst/>
          </a:prstGeom>
        </p:spPr>
      </p:pic>
      <p:graphicFrame>
        <p:nvGraphicFramePr>
          <p:cNvPr id="2" name="Table 5">
            <a:extLst>
              <a:ext uri="{FF2B5EF4-FFF2-40B4-BE49-F238E27FC236}">
                <a16:creationId xmlns:a16="http://schemas.microsoft.com/office/drawing/2014/main" id="{C382DA6F-49B1-034F-96F0-F41CA24EE5E9}"/>
              </a:ext>
            </a:extLst>
          </p:cNvPr>
          <p:cNvGraphicFramePr>
            <a:graphicFrameLocks noGrp="1"/>
          </p:cNvGraphicFramePr>
          <p:nvPr>
            <p:extLst>
              <p:ext uri="{D42A27DB-BD31-4B8C-83A1-F6EECF244321}">
                <p14:modId xmlns:p14="http://schemas.microsoft.com/office/powerpoint/2010/main" val="317930488"/>
              </p:ext>
            </p:extLst>
          </p:nvPr>
        </p:nvGraphicFramePr>
        <p:xfrm>
          <a:off x="192740" y="1111603"/>
          <a:ext cx="8758519" cy="5047150"/>
        </p:xfrm>
        <a:graphic>
          <a:graphicData uri="http://schemas.openxmlformats.org/drawingml/2006/table">
            <a:tbl>
              <a:tblPr firstRow="1" bandRow="1">
                <a:tableStyleId>{5C22544A-7EE6-4342-B048-85BDC9FD1C3A}</a:tableStyleId>
              </a:tblPr>
              <a:tblGrid>
                <a:gridCol w="8758519">
                  <a:extLst>
                    <a:ext uri="{9D8B030D-6E8A-4147-A177-3AD203B41FA5}">
                      <a16:colId xmlns:a16="http://schemas.microsoft.com/office/drawing/2014/main" val="792899773"/>
                    </a:ext>
                  </a:extLst>
                </a:gridCol>
              </a:tblGrid>
              <a:tr h="426851">
                <a:tc>
                  <a:txBody>
                    <a:bodyPr/>
                    <a:lstStyle/>
                    <a:p>
                      <a:r>
                        <a:rPr lang="en-US"/>
                        <a:t>Trainees will</a:t>
                      </a:r>
                    </a:p>
                  </a:txBody>
                  <a:tcPr/>
                </a:tc>
                <a:extLst>
                  <a:ext uri="{0D108BD9-81ED-4DB2-BD59-A6C34878D82A}">
                    <a16:rowId xmlns:a16="http://schemas.microsoft.com/office/drawing/2014/main" val="3442049066"/>
                  </a:ext>
                </a:extLst>
              </a:tr>
              <a:tr h="426851">
                <a:tc>
                  <a:txBody>
                    <a:bodyPr/>
                    <a:lstStyle/>
                    <a:p>
                      <a:r>
                        <a:rPr lang="en-US"/>
                        <a:t>1. Read a </a:t>
                      </a:r>
                      <a:r>
                        <a:rPr lang="en-US">
                          <a:solidFill>
                            <a:schemeClr val="tx1"/>
                          </a:solidFill>
                        </a:rPr>
                        <a:t>case study and watch a YouTube video example of a stakeholder assessment.</a:t>
                      </a:r>
                    </a:p>
                  </a:txBody>
                  <a:tcPr/>
                </a:tc>
                <a:extLst>
                  <a:ext uri="{0D108BD9-81ED-4DB2-BD59-A6C34878D82A}">
                    <a16:rowId xmlns:a16="http://schemas.microsoft.com/office/drawing/2014/main" val="1839500352"/>
                  </a:ext>
                </a:extLst>
              </a:tr>
              <a:tr h="837421">
                <a:tc>
                  <a:txBody>
                    <a:bodyPr/>
                    <a:lstStyle/>
                    <a:p>
                      <a:r>
                        <a:rPr lang="en-US"/>
                        <a:t>2. Based on your own project, identify at least 3 stakeholders you might need to engage by completing the “Stakeholder Management Log.”  Brainstorm questions you might ask each of the potential stakeholders.</a:t>
                      </a:r>
                    </a:p>
                  </a:txBody>
                  <a:tcPr/>
                </a:tc>
                <a:extLst>
                  <a:ext uri="{0D108BD9-81ED-4DB2-BD59-A6C34878D82A}">
                    <a16:rowId xmlns:a16="http://schemas.microsoft.com/office/drawing/2014/main" val="3989637318"/>
                  </a:ext>
                </a:extLst>
              </a:tr>
              <a:tr h="586195">
                <a:tc>
                  <a:txBody>
                    <a:bodyPr/>
                    <a:lstStyle/>
                    <a:p>
                      <a:r>
                        <a:rPr lang="en-US" dirty="0"/>
                        <a:t>3. Use the stakeholder assessment questions to “map” these stakeholders on a “Stakeholder </a:t>
                      </a:r>
                      <a:r>
                        <a:rPr lang="en-US" dirty="0">
                          <a:solidFill>
                            <a:schemeClr val="tx1"/>
                          </a:solidFill>
                        </a:rPr>
                        <a:t>Grid,” given what you know about these stakeholders.</a:t>
                      </a:r>
                    </a:p>
                  </a:txBody>
                  <a:tcPr/>
                </a:tc>
                <a:extLst>
                  <a:ext uri="{0D108BD9-81ED-4DB2-BD59-A6C34878D82A}">
                    <a16:rowId xmlns:a16="http://schemas.microsoft.com/office/drawing/2014/main" val="449458796"/>
                  </a:ext>
                </a:extLst>
              </a:tr>
              <a:tr h="586195">
                <a:tc>
                  <a:txBody>
                    <a:bodyPr/>
                    <a:lstStyle/>
                    <a:p>
                      <a:r>
                        <a:rPr lang="en-US"/>
                        <a:t>4. Based on your assessment, describe in 2-3 sentences who you might need to engage as stakeholders and what you might do to engage them.</a:t>
                      </a:r>
                    </a:p>
                  </a:txBody>
                  <a:tcPr/>
                </a:tc>
                <a:extLst>
                  <a:ext uri="{0D108BD9-81ED-4DB2-BD59-A6C34878D82A}">
                    <a16:rowId xmlns:a16="http://schemas.microsoft.com/office/drawing/2014/main" val="3787315578"/>
                  </a:ext>
                </a:extLst>
              </a:tr>
              <a:tr h="386293">
                <a:tc>
                  <a:txBody>
                    <a:bodyPr/>
                    <a:lstStyle/>
                    <a:p>
                      <a:r>
                        <a:rPr lang="en-US" b="1">
                          <a:solidFill>
                            <a:schemeClr val="bg1"/>
                          </a:solidFill>
                        </a:rPr>
                        <a:t>Optional Extensions</a:t>
                      </a:r>
                    </a:p>
                  </a:txBody>
                  <a:tcPr>
                    <a:solidFill>
                      <a:schemeClr val="accent1"/>
                    </a:solidFill>
                  </a:tcPr>
                </a:tc>
                <a:extLst>
                  <a:ext uri="{0D108BD9-81ED-4DB2-BD59-A6C34878D82A}">
                    <a16:rowId xmlns:a16="http://schemas.microsoft.com/office/drawing/2014/main" val="1153761643"/>
                  </a:ext>
                </a:extLst>
              </a:tr>
              <a:tr h="699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Ask one of your classmates to role-play one of the stakeholders relevant to your project and do a phone </a:t>
                      </a:r>
                      <a:r>
                        <a:rPr lang="en-US">
                          <a:solidFill>
                            <a:schemeClr val="tx1"/>
                          </a:solidFill>
                        </a:rPr>
                        <a:t>interview with your classmate.</a:t>
                      </a:r>
                    </a:p>
                  </a:txBody>
                  <a:tcPr>
                    <a:solidFill>
                      <a:schemeClr val="accent1">
                        <a:lumMod val="10000"/>
                        <a:lumOff val="90000"/>
                      </a:schemeClr>
                    </a:solidFill>
                  </a:tcPr>
                </a:tc>
                <a:extLst>
                  <a:ext uri="{0D108BD9-81ED-4DB2-BD59-A6C34878D82A}">
                    <a16:rowId xmlns:a16="http://schemas.microsoft.com/office/drawing/2014/main" val="2044995568"/>
                  </a:ext>
                </a:extLst>
              </a:tr>
              <a:tr h="699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Reach out to one of the stakeholders relevant to your project and complete a phone interview.</a:t>
                      </a:r>
                    </a:p>
                  </a:txBody>
                  <a:tcPr>
                    <a:solidFill>
                      <a:schemeClr val="accent1">
                        <a:lumMod val="10000"/>
                        <a:lumOff val="90000"/>
                      </a:schemeClr>
                    </a:solidFill>
                  </a:tcPr>
                </a:tc>
                <a:extLst>
                  <a:ext uri="{0D108BD9-81ED-4DB2-BD59-A6C34878D82A}">
                    <a16:rowId xmlns:a16="http://schemas.microsoft.com/office/drawing/2014/main" val="3993200013"/>
                  </a:ext>
                </a:extLst>
              </a:tr>
            </a:tbl>
          </a:graphicData>
        </a:graphic>
      </p:graphicFrame>
      <p:sp>
        <p:nvSpPr>
          <p:cNvPr id="6" name="Rectangle 5">
            <a:extLst>
              <a:ext uri="{FF2B5EF4-FFF2-40B4-BE49-F238E27FC236}">
                <a16:creationId xmlns:a16="http://schemas.microsoft.com/office/drawing/2014/main" id="{1EB34652-1BA0-5148-8474-437C2413E505}"/>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12F0CB3-2361-A04A-BB95-30FD2E05C789}"/>
              </a:ext>
            </a:extLst>
          </p:cNvPr>
          <p:cNvSpPr txBox="1">
            <a:spLocks/>
          </p:cNvSpPr>
          <p:nvPr/>
        </p:nvSpPr>
        <p:spPr>
          <a:xfrm>
            <a:off x="287913" y="27615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dirty="0">
                <a:solidFill>
                  <a:schemeClr val="bg1"/>
                </a:solidFill>
                <a:latin typeface="Calibri" panose="020F0502020204030204" pitchFamily="34" charset="0"/>
                <a:cs typeface="Calibri" panose="020F0502020204030204" pitchFamily="34" charset="0"/>
              </a:rPr>
              <a:t>Process For Conducting a Stakeholder Assessment</a:t>
            </a:r>
          </a:p>
        </p:txBody>
      </p:sp>
    </p:spTree>
    <p:extLst>
      <p:ext uri="{BB962C8B-B14F-4D97-AF65-F5344CB8AC3E}">
        <p14:creationId xmlns:p14="http://schemas.microsoft.com/office/powerpoint/2010/main" val="375330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133" y="1215950"/>
            <a:ext cx="8481733" cy="4651723"/>
          </a:xfrm>
          <a:prstGeom prst="rect">
            <a:avLst/>
          </a:prstGeom>
          <a:noFill/>
        </p:spPr>
        <p:txBody>
          <a:bodyPr wrap="square" lIns="91440" tIns="45720" rIns="91440" bIns="45720" rtlCol="0" anchor="t">
            <a:spAutoFit/>
          </a:bodyPr>
          <a:lstStyle/>
          <a:p>
            <a:r>
              <a:rPr lang="en-US" sz="2400" b="1">
                <a:solidFill>
                  <a:srgbClr val="002060"/>
                </a:solidFill>
                <a:latin typeface="Calibri" panose="020F0502020204030204" pitchFamily="34" charset="0"/>
                <a:cs typeface="Calibri" panose="020F0502020204030204" pitchFamily="34" charset="0"/>
              </a:rPr>
              <a:t>Learning </a:t>
            </a:r>
            <a:r>
              <a:rPr lang="en-US" sz="2400" b="1">
                <a:solidFill>
                  <a:schemeClr val="accent1"/>
                </a:solidFill>
                <a:latin typeface="Calibri" panose="020F0502020204030204" pitchFamily="34" charset="0"/>
                <a:cs typeface="Calibri" panose="020F0502020204030204" pitchFamily="34" charset="0"/>
              </a:rPr>
              <a:t>objectives: </a:t>
            </a:r>
          </a:p>
          <a:p>
            <a:pPr marL="742950" lvl="1" indent="-285750">
              <a:buFont typeface="Arial" panose="020B0604020202020204" pitchFamily="34" charset="0"/>
              <a:buChar char="•"/>
            </a:pPr>
            <a:r>
              <a:rPr lang="en-US" sz="2400">
                <a:solidFill>
                  <a:schemeClr val="accent1"/>
                </a:solidFill>
                <a:latin typeface="Calibri"/>
                <a:cs typeface="Calibri"/>
              </a:rPr>
              <a:t>Understand the steps in planning implementation of a health innovation or intervention in clinical or community-based settings</a:t>
            </a:r>
          </a:p>
          <a:p>
            <a:pPr marL="742950" lvl="1" indent="-285750">
              <a:buFont typeface="Arial" panose="020B0604020202020204" pitchFamily="34" charset="0"/>
              <a:buChar char="•"/>
            </a:pPr>
            <a:r>
              <a:rPr lang="en-US" sz="2400">
                <a:solidFill>
                  <a:schemeClr val="accent1"/>
                </a:solidFill>
                <a:latin typeface="Calibri"/>
                <a:cs typeface="Calibri"/>
              </a:rPr>
              <a:t>Apply principles of D&amp;I science </a:t>
            </a:r>
            <a:r>
              <a:rPr lang="en-US" sz="2400">
                <a:solidFill>
                  <a:srgbClr val="002060"/>
                </a:solidFill>
                <a:latin typeface="Calibri"/>
                <a:cs typeface="Calibri"/>
              </a:rPr>
              <a:t>to </a:t>
            </a:r>
            <a:r>
              <a:rPr lang="en-US" sz="2400" u="sng">
                <a:solidFill>
                  <a:srgbClr val="002060"/>
                </a:solidFill>
                <a:latin typeface="Calibri"/>
                <a:cs typeface="Calibri"/>
              </a:rPr>
              <a:t>one</a:t>
            </a:r>
            <a:r>
              <a:rPr lang="en-US" sz="2400">
                <a:solidFill>
                  <a:srgbClr val="002060"/>
                </a:solidFill>
                <a:latin typeface="Calibri"/>
                <a:cs typeface="Calibri"/>
              </a:rPr>
              <a:t> implementation planning step</a:t>
            </a:r>
          </a:p>
          <a:p>
            <a:pPr marL="742950" lvl="1" indent="-285750">
              <a:buFont typeface="Arial" panose="020B0604020202020204" pitchFamily="34" charset="0"/>
              <a:buChar char="•"/>
            </a:pPr>
            <a:endParaRPr lang="en-US" sz="2400">
              <a:solidFill>
                <a:srgbClr val="002060"/>
              </a:solidFill>
              <a:latin typeface="Calibri" panose="020F0502020204030204" pitchFamily="34" charset="0"/>
              <a:cs typeface="Calibri" panose="020F0502020204030204" pitchFamily="34" charset="0"/>
            </a:endParaRPr>
          </a:p>
          <a:p>
            <a:r>
              <a:rPr lang="en-US" sz="2400" b="1">
                <a:solidFill>
                  <a:srgbClr val="002060"/>
                </a:solidFill>
                <a:latin typeface="Calibri"/>
                <a:cs typeface="Calibri"/>
              </a:rPr>
              <a:t>Outcome:  </a:t>
            </a:r>
            <a:r>
              <a:rPr lang="en-US" sz="2400">
                <a:solidFill>
                  <a:srgbClr val="002060"/>
                </a:solidFill>
                <a:latin typeface="Calibri"/>
                <a:cs typeface="Calibri"/>
              </a:rPr>
              <a:t>By the conclusion of this exercise, trainees will be able to apply principles of D&amp;I science to the process of planning implementation of a health innovation in clinical </a:t>
            </a:r>
            <a:r>
              <a:rPr lang="en-US" sz="2400">
                <a:solidFill>
                  <a:schemeClr val="accent1"/>
                </a:solidFill>
                <a:latin typeface="Calibri"/>
                <a:cs typeface="Calibri"/>
              </a:rPr>
              <a:t>or community-based </a:t>
            </a:r>
            <a:r>
              <a:rPr lang="en-US" sz="2400">
                <a:solidFill>
                  <a:srgbClr val="002060"/>
                </a:solidFill>
                <a:latin typeface="Calibri"/>
                <a:cs typeface="Calibri"/>
              </a:rPr>
              <a:t>settings.</a:t>
            </a:r>
          </a:p>
          <a:p>
            <a:pPr marL="285750" indent="-285750">
              <a:lnSpc>
                <a:spcPct val="150000"/>
              </a:lnSpc>
              <a:buFont typeface="Arial" panose="020B0604020202020204" pitchFamily="34" charset="0"/>
              <a:buChar char="•"/>
            </a:pPr>
            <a:endParaRPr lang="en-US" sz="2400">
              <a:solidFill>
                <a:srgbClr val="002060"/>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658EE706-14FE-2445-ACA2-C71680C1F06C}"/>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1ADA39D-4D54-2548-B191-495129688544}"/>
              </a:ext>
            </a:extLst>
          </p:cNvPr>
          <p:cNvSpPr txBox="1">
            <a:spLocks/>
          </p:cNvSpPr>
          <p:nvPr/>
        </p:nvSpPr>
        <p:spPr>
          <a:xfrm>
            <a:off x="287913" y="276150"/>
            <a:ext cx="8584782" cy="939800"/>
          </a:xfrm>
          <a:prstGeom prst="rect">
            <a:avLst/>
          </a:prstGeom>
        </p:spPr>
        <p:txBody>
          <a:bodyPr lIns="91440" tIns="45720" rIns="91440" bIns="45720" anchor="t"/>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b="1" dirty="0">
                <a:solidFill>
                  <a:schemeClr val="bg1"/>
                </a:solidFill>
                <a:latin typeface="Calibri"/>
                <a:cs typeface="Calibri"/>
              </a:rPr>
              <a:t>Plan Implementation of an Intervention</a:t>
            </a:r>
          </a:p>
        </p:txBody>
      </p:sp>
    </p:spTree>
    <p:extLst>
      <p:ext uri="{BB962C8B-B14F-4D97-AF65-F5344CB8AC3E}">
        <p14:creationId xmlns:p14="http://schemas.microsoft.com/office/powerpoint/2010/main" val="29668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graphicFrame>
        <p:nvGraphicFramePr>
          <p:cNvPr id="2" name="Table 5">
            <a:extLst>
              <a:ext uri="{FF2B5EF4-FFF2-40B4-BE49-F238E27FC236}">
                <a16:creationId xmlns:a16="http://schemas.microsoft.com/office/drawing/2014/main" id="{C382DA6F-49B1-034F-96F0-F41CA24EE5E9}"/>
              </a:ext>
            </a:extLst>
          </p:cNvPr>
          <p:cNvGraphicFramePr>
            <a:graphicFrameLocks noGrp="1"/>
          </p:cNvGraphicFramePr>
          <p:nvPr>
            <p:extLst>
              <p:ext uri="{D42A27DB-BD31-4B8C-83A1-F6EECF244321}">
                <p14:modId xmlns:p14="http://schemas.microsoft.com/office/powerpoint/2010/main" val="1895708981"/>
              </p:ext>
            </p:extLst>
          </p:nvPr>
        </p:nvGraphicFramePr>
        <p:xfrm>
          <a:off x="442071" y="1323162"/>
          <a:ext cx="8338867" cy="4988763"/>
        </p:xfrm>
        <a:graphic>
          <a:graphicData uri="http://schemas.openxmlformats.org/drawingml/2006/table">
            <a:tbl>
              <a:tblPr firstRow="1" bandRow="1">
                <a:tableStyleId>{5C22544A-7EE6-4342-B048-85BDC9FD1C3A}</a:tableStyleId>
              </a:tblPr>
              <a:tblGrid>
                <a:gridCol w="8338867">
                  <a:extLst>
                    <a:ext uri="{9D8B030D-6E8A-4147-A177-3AD203B41FA5}">
                      <a16:colId xmlns:a16="http://schemas.microsoft.com/office/drawing/2014/main" val="792899773"/>
                    </a:ext>
                  </a:extLst>
                </a:gridCol>
              </a:tblGrid>
              <a:tr h="670139">
                <a:tc>
                  <a:txBody>
                    <a:bodyPr/>
                    <a:lstStyle/>
                    <a:p>
                      <a:r>
                        <a:rPr lang="en-US"/>
                        <a:t>Trainees will use the Implementing Health Innovations in Clinical Practice toolkit to undertake these activities</a:t>
                      </a:r>
                    </a:p>
                  </a:txBody>
                  <a:tcPr/>
                </a:tc>
                <a:extLst>
                  <a:ext uri="{0D108BD9-81ED-4DB2-BD59-A6C34878D82A}">
                    <a16:rowId xmlns:a16="http://schemas.microsoft.com/office/drawing/2014/main" val="3442049066"/>
                  </a:ext>
                </a:extLst>
              </a:tr>
              <a:tr h="434550">
                <a:tc>
                  <a:txBody>
                    <a:bodyPr/>
                    <a:lstStyle/>
                    <a:p>
                      <a:r>
                        <a:rPr lang="en-US" dirty="0"/>
                        <a:t>1. Work with the D&amp;I team to select an activity and prepare to complete it</a:t>
                      </a:r>
                    </a:p>
                  </a:txBody>
                  <a:tcPr/>
                </a:tc>
                <a:extLst>
                  <a:ext uri="{0D108BD9-81ED-4DB2-BD59-A6C34878D82A}">
                    <a16:rowId xmlns:a16="http://schemas.microsoft.com/office/drawing/2014/main" val="1839500352"/>
                  </a:ext>
                </a:extLst>
              </a:tr>
              <a:tr h="2653208">
                <a:tc>
                  <a:txBody>
                    <a:bodyPr/>
                    <a:lstStyle/>
                    <a:p>
                      <a:pPr lvl="0">
                        <a:buNone/>
                      </a:pPr>
                      <a:r>
                        <a:rPr lang="en-US" sz="1800" b="0" i="0" u="none" strike="noStrike" noProof="0" dirty="0">
                          <a:latin typeface="Arial"/>
                        </a:rPr>
                        <a:t>2</a:t>
                      </a:r>
                      <a:r>
                        <a:rPr lang="en-US" sz="1800" b="0" i="0" u="none" strike="noStrike" noProof="0">
                          <a:latin typeface="Arial"/>
                        </a:rPr>
                        <a:t>. </a:t>
                      </a:r>
                      <a:r>
                        <a:rPr lang="en-US" sz="1800" b="0" i="0" u="none" strike="noStrike" noProof="0" dirty="0">
                          <a:latin typeface="Arial"/>
                        </a:rPr>
                        <a:t>Complete a planning worksheet for your project.</a:t>
                      </a:r>
                      <a:endParaRPr lang="en-US" dirty="0"/>
                    </a:p>
                    <a:p>
                      <a:pPr lvl="0">
                        <a:buNone/>
                      </a:pPr>
                      <a:endParaRPr lang="en-US" sz="1800" b="0" i="0" u="none" strike="noStrike" noProof="0" dirty="0">
                        <a:latin typeface="Arial"/>
                      </a:endParaRPr>
                    </a:p>
                    <a:p>
                      <a:pPr lvl="0">
                        <a:buNone/>
                      </a:pPr>
                      <a:r>
                        <a:rPr lang="en-US" sz="1800" b="0" i="0" u="none" strike="noStrike" noProof="0" dirty="0">
                          <a:latin typeface="Arial"/>
                        </a:rPr>
                        <a:t>Choose </a:t>
                      </a:r>
                      <a:r>
                        <a:rPr lang="en-US" sz="1800" b="0" i="0" u="sng" strike="noStrike" noProof="0" dirty="0">
                          <a:latin typeface="Arial"/>
                        </a:rPr>
                        <a:t>one</a:t>
                      </a:r>
                      <a:r>
                        <a:rPr lang="en-US" sz="1800" b="0" i="0" u="none" strike="noStrike" noProof="0" dirty="0">
                          <a:latin typeface="Arial"/>
                        </a:rPr>
                        <a:t>:</a:t>
                      </a:r>
                    </a:p>
                    <a:p>
                      <a:pPr marL="285750" lvl="0" indent="-285750">
                        <a:buFont typeface="Arial"/>
                        <a:buChar char="•"/>
                      </a:pPr>
                      <a:r>
                        <a:rPr lang="en-US" sz="1800" b="0" i="0" u="none" strike="noStrike" noProof="0" dirty="0">
                          <a:latin typeface="Arial"/>
                        </a:rPr>
                        <a:t>Understanding your intervention: Describe the key components of your intervention or innovation</a:t>
                      </a:r>
                      <a:endParaRPr lang="en-US" dirty="0"/>
                    </a:p>
                    <a:p>
                      <a:pPr marL="0" lvl="0" indent="0">
                        <a:buNone/>
                      </a:pPr>
                      <a:endParaRPr lang="en-US" sz="1800" b="0" i="0" u="none" strike="noStrike" noProof="0" dirty="0">
                        <a:latin typeface="Arial"/>
                      </a:endParaRPr>
                    </a:p>
                    <a:p>
                      <a:pPr marL="285750" lvl="0" indent="-285750">
                        <a:buFont typeface="Arial"/>
                        <a:buChar char="•"/>
                      </a:pPr>
                      <a:r>
                        <a:rPr lang="en-US" sz="1800" b="0" i="0" u="none" strike="noStrike" noProof="0" dirty="0">
                          <a:latin typeface="Arial"/>
                        </a:rPr>
                        <a:t>Operationalizing implementation: Create an action plan for using one implementation strategy</a:t>
                      </a:r>
                    </a:p>
                    <a:p>
                      <a:pPr lvl="0">
                        <a:buNone/>
                      </a:pPr>
                      <a:endParaRPr lang="en-US" dirty="0"/>
                    </a:p>
                  </a:txBody>
                  <a:tcPr/>
                </a:tc>
                <a:extLst>
                  <a:ext uri="{0D108BD9-81ED-4DB2-BD59-A6C34878D82A}">
                    <a16:rowId xmlns:a16="http://schemas.microsoft.com/office/drawing/2014/main" val="2817300532"/>
                  </a:ext>
                </a:extLst>
              </a:tr>
              <a:tr h="382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bg1"/>
                          </a:solidFill>
                        </a:rPr>
                        <a:t>Optional Extension</a:t>
                      </a:r>
                    </a:p>
                  </a:txBody>
                  <a:tcPr>
                    <a:solidFill>
                      <a:schemeClr val="accent1"/>
                    </a:solidFill>
                  </a:tcPr>
                </a:tc>
                <a:extLst>
                  <a:ext uri="{0D108BD9-81ED-4DB2-BD59-A6C34878D82A}">
                    <a16:rowId xmlns:a16="http://schemas.microsoft.com/office/drawing/2014/main" val="3825634062"/>
                  </a:ext>
                </a:extLst>
              </a:tr>
              <a:tr h="847930">
                <a:tc>
                  <a:txBody>
                    <a:bodyPr/>
                    <a:lstStyle/>
                    <a:p>
                      <a:pPr marL="0" marR="0" lvl="0" indent="0" algn="l" rtl="0" eaLnBrk="1" fontAlgn="auto" latinLnBrk="0" hangingPunct="1">
                        <a:lnSpc>
                          <a:spcPct val="100000"/>
                        </a:lnSpc>
                        <a:spcBef>
                          <a:spcPts val="0"/>
                        </a:spcBef>
                        <a:spcAft>
                          <a:spcPts val="0"/>
                        </a:spcAft>
                        <a:buClrTx/>
                        <a:buSzTx/>
                        <a:buFontTx/>
                        <a:buNone/>
                      </a:pPr>
                      <a:r>
                        <a:rPr lang="en-US" dirty="0">
                          <a:latin typeface="+mn-lt"/>
                          <a:cs typeface="Arial"/>
                        </a:rPr>
                        <a:t>Complete both planning worksheets</a:t>
                      </a:r>
                    </a:p>
                  </a:txBody>
                  <a:tcPr>
                    <a:solidFill>
                      <a:schemeClr val="accent1">
                        <a:lumMod val="10000"/>
                        <a:lumOff val="90000"/>
                      </a:schemeClr>
                    </a:solidFill>
                  </a:tcPr>
                </a:tc>
                <a:extLst>
                  <a:ext uri="{0D108BD9-81ED-4DB2-BD59-A6C34878D82A}">
                    <a16:rowId xmlns:a16="http://schemas.microsoft.com/office/drawing/2014/main" val="584197950"/>
                  </a:ext>
                </a:extLst>
              </a:tr>
            </a:tbl>
          </a:graphicData>
        </a:graphic>
      </p:graphicFrame>
      <p:sp>
        <p:nvSpPr>
          <p:cNvPr id="6" name="Rectangle 5">
            <a:extLst>
              <a:ext uri="{FF2B5EF4-FFF2-40B4-BE49-F238E27FC236}">
                <a16:creationId xmlns:a16="http://schemas.microsoft.com/office/drawing/2014/main" id="{6DF69680-C7CC-A444-8597-DCD2C69EB3FA}"/>
              </a:ext>
            </a:extLst>
          </p:cNvPr>
          <p:cNvSpPr/>
          <p:nvPr/>
        </p:nvSpPr>
        <p:spPr>
          <a:xfrm>
            <a:off x="-1"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A80C5DE-F36B-F348-9B3A-C3E8FFB73F0A}"/>
              </a:ext>
            </a:extLst>
          </p:cNvPr>
          <p:cNvSpPr txBox="1">
            <a:spLocks/>
          </p:cNvSpPr>
          <p:nvPr/>
        </p:nvSpPr>
        <p:spPr>
          <a:xfrm>
            <a:off x="148421" y="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Process for planning a component of a clinical or community-based intervention implementation</a:t>
            </a:r>
          </a:p>
        </p:txBody>
      </p:sp>
    </p:spTree>
    <p:extLst>
      <p:ext uri="{BB962C8B-B14F-4D97-AF65-F5344CB8AC3E}">
        <p14:creationId xmlns:p14="http://schemas.microsoft.com/office/powerpoint/2010/main" val="18451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091" y="1270369"/>
            <a:ext cx="8204947" cy="3754874"/>
          </a:xfrm>
          <a:prstGeom prst="rect">
            <a:avLst/>
          </a:prstGeom>
          <a:noFill/>
        </p:spPr>
        <p:txBody>
          <a:bodyPr wrap="square" rtlCol="0">
            <a:spAutoFit/>
          </a:bodyPr>
          <a:lstStyle/>
          <a:p>
            <a:pPr>
              <a:lnSpc>
                <a:spcPct val="150000"/>
              </a:lnSpc>
            </a:pPr>
            <a:r>
              <a:rPr lang="en-US" sz="2800" b="1">
                <a:solidFill>
                  <a:srgbClr val="002060"/>
                </a:solidFill>
                <a:latin typeface="Calibri" panose="020F0502020204030204" pitchFamily="34" charset="0"/>
                <a:cs typeface="Calibri" panose="020F0502020204030204" pitchFamily="34" charset="0"/>
              </a:rPr>
              <a:t>Learning objective: </a:t>
            </a:r>
          </a:p>
          <a:p>
            <a:pPr marL="742950" lvl="1" indent="-285750">
              <a:buFont typeface="Arial" panose="020B0604020202020204" pitchFamily="34" charset="0"/>
              <a:buChar char="•"/>
            </a:pPr>
            <a:r>
              <a:rPr lang="en-US" sz="2800">
                <a:solidFill>
                  <a:srgbClr val="002060"/>
                </a:solidFill>
                <a:latin typeface="Calibri" panose="020F0502020204030204" pitchFamily="34" charset="0"/>
                <a:cs typeface="Calibri" panose="020F0502020204030204" pitchFamily="34" charset="0"/>
              </a:rPr>
              <a:t>Apply </a:t>
            </a:r>
            <a:r>
              <a:rPr lang="en-US" sz="2800">
                <a:solidFill>
                  <a:schemeClr val="accent1"/>
                </a:solidFill>
                <a:latin typeface="Calibri" panose="020F0502020204030204" pitchFamily="34" charset="0"/>
                <a:cs typeface="Calibri" panose="020F0502020204030204" pitchFamily="34" charset="0"/>
              </a:rPr>
              <a:t>principles of dissemination to distribute trainees’ research product/s to a target audience</a:t>
            </a:r>
          </a:p>
          <a:p>
            <a:pPr marL="742950" lvl="1" indent="-285750">
              <a:buFont typeface="Arial" panose="020B0604020202020204" pitchFamily="34" charset="0"/>
              <a:buChar char="•"/>
            </a:pPr>
            <a:endParaRPr lang="en-US" sz="2800">
              <a:solidFill>
                <a:schemeClr val="accent1"/>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800" b="1">
              <a:solidFill>
                <a:schemeClr val="accent1"/>
              </a:solidFill>
              <a:latin typeface="Calibri" panose="020F0502020204030204" pitchFamily="34" charset="0"/>
              <a:cs typeface="Calibri" panose="020F0502020204030204" pitchFamily="34" charset="0"/>
            </a:endParaRPr>
          </a:p>
          <a:p>
            <a:r>
              <a:rPr lang="en-US" sz="2800" b="1">
                <a:solidFill>
                  <a:schemeClr val="accent1"/>
                </a:solidFill>
                <a:latin typeface="Calibri" panose="020F0502020204030204" pitchFamily="34" charset="0"/>
                <a:cs typeface="Calibri" panose="020F0502020204030204" pitchFamily="34" charset="0"/>
              </a:rPr>
              <a:t>Outcome: </a:t>
            </a:r>
            <a:r>
              <a:rPr lang="en-US" sz="2800">
                <a:solidFill>
                  <a:schemeClr val="accent1"/>
                </a:solidFill>
                <a:latin typeface="Calibri" panose="020F0502020204030204" pitchFamily="34" charset="0"/>
                <a:cs typeface="Calibri" panose="020F0502020204030204" pitchFamily="34" charset="0"/>
              </a:rPr>
              <a:t>By the conclusion of this exercise, trainees will create a real-world dissemination plan for their research product/s </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6AFFF7DB-165B-BE4A-BF7A-62E55CBCD725}"/>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83835B6-68BD-B94C-AC81-AB4A8B374C96}"/>
              </a:ext>
            </a:extLst>
          </p:cNvPr>
          <p:cNvSpPr txBox="1">
            <a:spLocks/>
          </p:cNvSpPr>
          <p:nvPr/>
        </p:nvSpPr>
        <p:spPr>
          <a:xfrm>
            <a:off x="287913" y="276150"/>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b="1" dirty="0">
                <a:solidFill>
                  <a:schemeClr val="bg1"/>
                </a:solidFill>
                <a:latin typeface="Calibri" panose="020F0502020204030204" pitchFamily="34" charset="0"/>
                <a:cs typeface="Calibri" panose="020F0502020204030204" pitchFamily="34" charset="0"/>
              </a:rPr>
              <a:t>Create a dissemination plan for your research product/s</a:t>
            </a:r>
          </a:p>
        </p:txBody>
      </p:sp>
    </p:spTree>
    <p:extLst>
      <p:ext uri="{BB962C8B-B14F-4D97-AF65-F5344CB8AC3E}">
        <p14:creationId xmlns:p14="http://schemas.microsoft.com/office/powerpoint/2010/main" val="488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graphicFrame>
        <p:nvGraphicFramePr>
          <p:cNvPr id="2" name="Table 5">
            <a:extLst>
              <a:ext uri="{FF2B5EF4-FFF2-40B4-BE49-F238E27FC236}">
                <a16:creationId xmlns:a16="http://schemas.microsoft.com/office/drawing/2014/main" id="{C382DA6F-49B1-034F-96F0-F41CA24EE5E9}"/>
              </a:ext>
            </a:extLst>
          </p:cNvPr>
          <p:cNvGraphicFramePr>
            <a:graphicFrameLocks noGrp="1"/>
          </p:cNvGraphicFramePr>
          <p:nvPr>
            <p:extLst>
              <p:ext uri="{D42A27DB-BD31-4B8C-83A1-F6EECF244321}">
                <p14:modId xmlns:p14="http://schemas.microsoft.com/office/powerpoint/2010/main" val="2057620221"/>
              </p:ext>
            </p:extLst>
          </p:nvPr>
        </p:nvGraphicFramePr>
        <p:xfrm>
          <a:off x="421047" y="1279430"/>
          <a:ext cx="8536640" cy="4760431"/>
        </p:xfrm>
        <a:graphic>
          <a:graphicData uri="http://schemas.openxmlformats.org/drawingml/2006/table">
            <a:tbl>
              <a:tblPr firstRow="1" bandRow="1">
                <a:tableStyleId>{5C22544A-7EE6-4342-B048-85BDC9FD1C3A}</a:tableStyleId>
              </a:tblPr>
              <a:tblGrid>
                <a:gridCol w="8536640">
                  <a:extLst>
                    <a:ext uri="{9D8B030D-6E8A-4147-A177-3AD203B41FA5}">
                      <a16:colId xmlns:a16="http://schemas.microsoft.com/office/drawing/2014/main" val="792899773"/>
                    </a:ext>
                  </a:extLst>
                </a:gridCol>
              </a:tblGrid>
              <a:tr h="557841">
                <a:tc>
                  <a:txBody>
                    <a:bodyPr/>
                    <a:lstStyle/>
                    <a:p>
                      <a:r>
                        <a:rPr lang="en-US">
                          <a:solidFill>
                            <a:schemeClr val="bg1"/>
                          </a:solidFill>
                        </a:rPr>
                        <a:t>Trainees will use an adaptation of the Health Promotion Research Center’s Dissemination Workbook to</a:t>
                      </a:r>
                    </a:p>
                  </a:txBody>
                  <a:tcPr/>
                </a:tc>
                <a:extLst>
                  <a:ext uri="{0D108BD9-81ED-4DB2-BD59-A6C34878D82A}">
                    <a16:rowId xmlns:a16="http://schemas.microsoft.com/office/drawing/2014/main" val="3442049066"/>
                  </a:ext>
                </a:extLst>
              </a:tr>
              <a:tr h="557841">
                <a:tc>
                  <a:txBody>
                    <a:bodyPr/>
                    <a:lstStyle/>
                    <a:p>
                      <a:r>
                        <a:rPr lang="en-US">
                          <a:solidFill>
                            <a:schemeClr val="tx1"/>
                          </a:solidFill>
                        </a:rPr>
                        <a:t>1. Identify the research product/s they want to disseminate</a:t>
                      </a:r>
                    </a:p>
                  </a:txBody>
                  <a:tcPr/>
                </a:tc>
                <a:extLst>
                  <a:ext uri="{0D108BD9-81ED-4DB2-BD59-A6C34878D82A}">
                    <a16:rowId xmlns:a16="http://schemas.microsoft.com/office/drawing/2014/main" val="1839500352"/>
                  </a:ext>
                </a:extLst>
              </a:tr>
              <a:tr h="665573">
                <a:tc>
                  <a:txBody>
                    <a:bodyPr/>
                    <a:lstStyle/>
                    <a:p>
                      <a:r>
                        <a:rPr lang="en-US">
                          <a:solidFill>
                            <a:schemeClr val="tx1"/>
                          </a:solidFill>
                        </a:rPr>
                        <a:t>2. Identify appropriate users of their research product/s</a:t>
                      </a:r>
                    </a:p>
                  </a:txBody>
                  <a:tcPr/>
                </a:tc>
                <a:extLst>
                  <a:ext uri="{0D108BD9-81ED-4DB2-BD59-A6C34878D82A}">
                    <a16:rowId xmlns:a16="http://schemas.microsoft.com/office/drawing/2014/main" val="1498762531"/>
                  </a:ext>
                </a:extLst>
              </a:tr>
              <a:tr h="665573">
                <a:tc>
                  <a:txBody>
                    <a:bodyPr/>
                    <a:lstStyle/>
                    <a:p>
                      <a:r>
                        <a:rPr lang="en-US">
                          <a:solidFill>
                            <a:schemeClr val="tx1"/>
                          </a:solidFill>
                        </a:rPr>
                        <a:t>3. Identify whether there are disseminating organizations that might best reach their users</a:t>
                      </a:r>
                    </a:p>
                  </a:txBody>
                  <a:tcPr/>
                </a:tc>
                <a:extLst>
                  <a:ext uri="{0D108BD9-81ED-4DB2-BD59-A6C34878D82A}">
                    <a16:rowId xmlns:a16="http://schemas.microsoft.com/office/drawing/2014/main" val="3989637318"/>
                  </a:ext>
                </a:extLst>
              </a:tr>
              <a:tr h="557841">
                <a:tc>
                  <a:txBody>
                    <a:bodyPr/>
                    <a:lstStyle/>
                    <a:p>
                      <a:r>
                        <a:rPr lang="en-US">
                          <a:solidFill>
                            <a:schemeClr val="tx1"/>
                          </a:solidFill>
                        </a:rPr>
                        <a:t>4. Develop a marketing “message” for their product/s and tailor it to their users</a:t>
                      </a:r>
                    </a:p>
                  </a:txBody>
                  <a:tcPr/>
                </a:tc>
                <a:extLst>
                  <a:ext uri="{0D108BD9-81ED-4DB2-BD59-A6C34878D82A}">
                    <a16:rowId xmlns:a16="http://schemas.microsoft.com/office/drawing/2014/main" val="449458796"/>
                  </a:ext>
                </a:extLst>
              </a:tr>
              <a:tr h="557841">
                <a:tc>
                  <a:txBody>
                    <a:bodyPr/>
                    <a:lstStyle/>
                    <a:p>
                      <a:r>
                        <a:rPr lang="en-US">
                          <a:solidFill>
                            <a:schemeClr val="tx1"/>
                          </a:solidFill>
                        </a:rPr>
                        <a:t>5. Put together a proposed dissemination plan </a:t>
                      </a:r>
                    </a:p>
                  </a:txBody>
                  <a:tcPr/>
                </a:tc>
                <a:extLst>
                  <a:ext uri="{0D108BD9-81ED-4DB2-BD59-A6C34878D82A}">
                    <a16:rowId xmlns:a16="http://schemas.microsoft.com/office/drawing/2014/main" val="3787315578"/>
                  </a:ext>
                </a:extLst>
              </a:tr>
              <a:tr h="557841">
                <a:tc>
                  <a:txBody>
                    <a:bodyPr/>
                    <a:lstStyle/>
                    <a:p>
                      <a:r>
                        <a:rPr lang="en-US" b="1">
                          <a:solidFill>
                            <a:schemeClr val="bg1"/>
                          </a:solidFill>
                        </a:rPr>
                        <a:t>Optional Extension</a:t>
                      </a:r>
                    </a:p>
                  </a:txBody>
                  <a:tcPr>
                    <a:solidFill>
                      <a:schemeClr val="accent1"/>
                    </a:solidFill>
                  </a:tcPr>
                </a:tc>
                <a:extLst>
                  <a:ext uri="{0D108BD9-81ED-4DB2-BD59-A6C34878D82A}">
                    <a16:rowId xmlns:a16="http://schemas.microsoft.com/office/drawing/2014/main" val="3776488619"/>
                  </a:ext>
                </a:extLst>
              </a:tr>
              <a:tr h="55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1. Implement some element/s of the dissemination plan In real-world settings.</a:t>
                      </a:r>
                    </a:p>
                  </a:txBody>
                  <a:tcPr>
                    <a:solidFill>
                      <a:schemeClr val="accent1">
                        <a:lumMod val="10000"/>
                        <a:lumOff val="90000"/>
                      </a:schemeClr>
                    </a:solidFill>
                  </a:tcPr>
                </a:tc>
                <a:extLst>
                  <a:ext uri="{0D108BD9-81ED-4DB2-BD59-A6C34878D82A}">
                    <a16:rowId xmlns:a16="http://schemas.microsoft.com/office/drawing/2014/main" val="1560925230"/>
                  </a:ext>
                </a:extLst>
              </a:tr>
            </a:tbl>
          </a:graphicData>
        </a:graphic>
      </p:graphicFrame>
      <p:sp>
        <p:nvSpPr>
          <p:cNvPr id="6" name="Rectangle 5">
            <a:extLst>
              <a:ext uri="{FF2B5EF4-FFF2-40B4-BE49-F238E27FC236}">
                <a16:creationId xmlns:a16="http://schemas.microsoft.com/office/drawing/2014/main" id="{1CC04A38-4914-7341-8E3A-CB8AC257AB88}"/>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69A715E-689E-FB44-BB42-A4F6409D2A77}"/>
              </a:ext>
            </a:extLst>
          </p:cNvPr>
          <p:cNvSpPr txBox="1">
            <a:spLocks/>
          </p:cNvSpPr>
          <p:nvPr/>
        </p:nvSpPr>
        <p:spPr>
          <a:xfrm>
            <a:off x="0" y="27209"/>
            <a:ext cx="8584782" cy="939800"/>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Process for creating a dissemination plan for your research product/s</a:t>
            </a:r>
          </a:p>
        </p:txBody>
      </p:sp>
    </p:spTree>
    <p:extLst>
      <p:ext uri="{BB962C8B-B14F-4D97-AF65-F5344CB8AC3E}">
        <p14:creationId xmlns:p14="http://schemas.microsoft.com/office/powerpoint/2010/main" val="37103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graphicFrame>
        <p:nvGraphicFramePr>
          <p:cNvPr id="2" name="Table 1">
            <a:extLst>
              <a:ext uri="{FF2B5EF4-FFF2-40B4-BE49-F238E27FC236}">
                <a16:creationId xmlns:a16="http://schemas.microsoft.com/office/drawing/2014/main" id="{733FA65E-F372-8348-B80B-24AB521CDC85}"/>
              </a:ext>
            </a:extLst>
          </p:cNvPr>
          <p:cNvGraphicFramePr>
            <a:graphicFrameLocks noGrp="1"/>
          </p:cNvGraphicFramePr>
          <p:nvPr>
            <p:extLst>
              <p:ext uri="{D42A27DB-BD31-4B8C-83A1-F6EECF244321}">
                <p14:modId xmlns:p14="http://schemas.microsoft.com/office/powerpoint/2010/main" val="2848061963"/>
              </p:ext>
            </p:extLst>
          </p:nvPr>
        </p:nvGraphicFramePr>
        <p:xfrm>
          <a:off x="322109" y="1280059"/>
          <a:ext cx="8499781" cy="4572202"/>
        </p:xfrm>
        <a:graphic>
          <a:graphicData uri="http://schemas.openxmlformats.org/drawingml/2006/table">
            <a:tbl>
              <a:tblPr firstRow="1" bandRow="1">
                <a:tableStyleId>{5C22544A-7EE6-4342-B048-85BDC9FD1C3A}</a:tableStyleId>
              </a:tblPr>
              <a:tblGrid>
                <a:gridCol w="2246433">
                  <a:extLst>
                    <a:ext uri="{9D8B030D-6E8A-4147-A177-3AD203B41FA5}">
                      <a16:colId xmlns:a16="http://schemas.microsoft.com/office/drawing/2014/main" val="2888911103"/>
                    </a:ext>
                  </a:extLst>
                </a:gridCol>
                <a:gridCol w="6253348">
                  <a:extLst>
                    <a:ext uri="{9D8B030D-6E8A-4147-A177-3AD203B41FA5}">
                      <a16:colId xmlns:a16="http://schemas.microsoft.com/office/drawing/2014/main" val="2371403359"/>
                    </a:ext>
                  </a:extLst>
                </a:gridCol>
              </a:tblGrid>
              <a:tr h="457402">
                <a:tc>
                  <a:txBody>
                    <a:bodyPr/>
                    <a:lstStyle/>
                    <a:p>
                      <a:pPr algn="l"/>
                      <a:r>
                        <a:rPr lang="en-US" dirty="0"/>
                        <a:t>Choose:</a:t>
                      </a:r>
                    </a:p>
                  </a:txBody>
                  <a:tcPr/>
                </a:tc>
                <a:tc>
                  <a:txBody>
                    <a:bodyPr/>
                    <a:lstStyle/>
                    <a:p>
                      <a:pPr algn="l"/>
                      <a:r>
                        <a:rPr lang="en-US" dirty="0"/>
                        <a:t> If:</a:t>
                      </a:r>
                    </a:p>
                  </a:txBody>
                  <a:tcPr/>
                </a:tc>
                <a:extLst>
                  <a:ext uri="{0D108BD9-81ED-4DB2-BD59-A6C34878D82A}">
                    <a16:rowId xmlns:a16="http://schemas.microsoft.com/office/drawing/2014/main" val="1003271796"/>
                  </a:ext>
                </a:extLst>
              </a:tr>
              <a:tr h="463754">
                <a:tc>
                  <a:txBody>
                    <a:bodyPr/>
                    <a:lstStyle/>
                    <a:p>
                      <a:r>
                        <a:rPr lang="en-US" dirty="0"/>
                        <a:t>Stakeholder Assessment</a:t>
                      </a:r>
                    </a:p>
                  </a:txBody>
                  <a:tcPr/>
                </a:tc>
                <a:tc>
                  <a:txBody>
                    <a:bodyPr/>
                    <a:lstStyle/>
                    <a:p>
                      <a:r>
                        <a:rPr lang="en-US" dirty="0"/>
                        <a:t>….you want to learn who might be your allies and what  obstacles there might be in implementing or disseminating your innovation</a:t>
                      </a:r>
                    </a:p>
                    <a:p>
                      <a:r>
                        <a:rPr lang="en-US" dirty="0"/>
                        <a:t>A good choice for scholars working at any translational stage </a:t>
                      </a:r>
                    </a:p>
                  </a:txBody>
                  <a:tcPr/>
                </a:tc>
                <a:extLst>
                  <a:ext uri="{0D108BD9-81ED-4DB2-BD59-A6C34878D82A}">
                    <a16:rowId xmlns:a16="http://schemas.microsoft.com/office/drawing/2014/main" val="3342187712"/>
                  </a:ext>
                </a:extLst>
              </a:tr>
              <a:tr h="463754">
                <a:tc>
                  <a:txBody>
                    <a:bodyPr/>
                    <a:lstStyle/>
                    <a:p>
                      <a:r>
                        <a:rPr lang="en-US" dirty="0"/>
                        <a:t>Planning Implementation</a:t>
                      </a:r>
                    </a:p>
                  </a:txBody>
                  <a:tcPr/>
                </a:tc>
                <a:tc>
                  <a:txBody>
                    <a:bodyPr/>
                    <a:lstStyle/>
                    <a:p>
                      <a:r>
                        <a:rPr lang="en-US" dirty="0"/>
                        <a:t>….you expect to have an intervention ready for implementation </a:t>
                      </a:r>
                      <a:endParaRPr lang="en-US"/>
                    </a:p>
                    <a:p>
                      <a:r>
                        <a:rPr lang="en-US" dirty="0"/>
                        <a:t>A good choice for scholars working at the clinical or public health stages of translational science</a:t>
                      </a:r>
                    </a:p>
                  </a:txBody>
                  <a:tcPr/>
                </a:tc>
                <a:extLst>
                  <a:ext uri="{0D108BD9-81ED-4DB2-BD59-A6C34878D82A}">
                    <a16:rowId xmlns:a16="http://schemas.microsoft.com/office/drawing/2014/main" val="1976379108"/>
                  </a:ext>
                </a:extLst>
              </a:tr>
              <a:tr h="463754">
                <a:tc>
                  <a:txBody>
                    <a:bodyPr/>
                    <a:lstStyle/>
                    <a:p>
                      <a:r>
                        <a:rPr lang="en-US" dirty="0"/>
                        <a:t>Dissemination Plan Development</a:t>
                      </a:r>
                    </a:p>
                  </a:txBody>
                  <a:tcPr/>
                </a:tc>
                <a:tc>
                  <a:txBody>
                    <a:bodyPr/>
                    <a:lstStyle/>
                    <a:p>
                      <a:r>
                        <a:rPr lang="en-US" dirty="0"/>
                        <a:t>...you think you will have a research product that you want to move to the next phase of translation either in research, the clinic, or the community</a:t>
                      </a:r>
                    </a:p>
                    <a:p>
                      <a:pPr marL="0" marR="0" lvl="0" indent="0" algn="l" rtl="0" eaLnBrk="1" fontAlgn="auto" latinLnBrk="0" hangingPunct="1">
                        <a:lnSpc>
                          <a:spcPct val="100000"/>
                        </a:lnSpc>
                        <a:spcBef>
                          <a:spcPts val="0"/>
                        </a:spcBef>
                        <a:spcAft>
                          <a:spcPts val="0"/>
                        </a:spcAft>
                        <a:buClrTx/>
                        <a:buSzTx/>
                        <a:buFontTx/>
                        <a:buNone/>
                      </a:pPr>
                      <a:r>
                        <a:rPr lang="en-US" dirty="0"/>
                        <a:t>A good choice for scholars working at any translational stage </a:t>
                      </a:r>
                    </a:p>
                  </a:txBody>
                  <a:tcPr/>
                </a:tc>
                <a:extLst>
                  <a:ext uri="{0D108BD9-81ED-4DB2-BD59-A6C34878D82A}">
                    <a16:rowId xmlns:a16="http://schemas.microsoft.com/office/drawing/2014/main" val="1742859840"/>
                  </a:ext>
                </a:extLst>
              </a:tr>
            </a:tbl>
          </a:graphicData>
        </a:graphic>
      </p:graphicFrame>
      <p:sp>
        <p:nvSpPr>
          <p:cNvPr id="7" name="Rectangle 6">
            <a:extLst>
              <a:ext uri="{FF2B5EF4-FFF2-40B4-BE49-F238E27FC236}">
                <a16:creationId xmlns:a16="http://schemas.microsoft.com/office/drawing/2014/main" id="{7CD09612-6B3D-5247-AAB9-76FA81B9AE57}"/>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DD212B-E295-3D4B-9C9B-A77E03384015}"/>
              </a:ext>
            </a:extLst>
          </p:cNvPr>
          <p:cNvSpPr txBox="1">
            <a:spLocks/>
          </p:cNvSpPr>
          <p:nvPr/>
        </p:nvSpPr>
        <p:spPr>
          <a:xfrm>
            <a:off x="279608" y="201990"/>
            <a:ext cx="8584782" cy="719374"/>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How to decide which learning opportunity to choose</a:t>
            </a:r>
          </a:p>
        </p:txBody>
      </p:sp>
    </p:spTree>
    <p:extLst>
      <p:ext uri="{BB962C8B-B14F-4D97-AF65-F5344CB8AC3E}">
        <p14:creationId xmlns:p14="http://schemas.microsoft.com/office/powerpoint/2010/main" val="206490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953" y="1369526"/>
            <a:ext cx="8204947" cy="4118948"/>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Calibri" panose="020F0502020204030204" pitchFamily="34" charset="0"/>
                <a:cs typeface="Calibri" panose="020F0502020204030204" pitchFamily="34" charset="0"/>
              </a:rPr>
              <a:t>You will receive a survey asking you to rank your preferences for joining the three experiential learning opportunities. Please respond to the survey by </a:t>
            </a:r>
            <a:r>
              <a:rPr lang="en-US" sz="2800" b="1">
                <a:latin typeface="Calibri" panose="020F0502020204030204" pitchFamily="34" charset="0"/>
                <a:cs typeface="Calibri" panose="020F0502020204030204" pitchFamily="34" charset="0"/>
              </a:rPr>
              <a:t>November 5</a:t>
            </a:r>
          </a:p>
          <a:p>
            <a:pPr marL="285750" indent="-285750">
              <a:buFont typeface="Arial" panose="020B0604020202020204" pitchFamily="34" charset="0"/>
              <a:buChar char="•"/>
            </a:pPr>
            <a:endParaRPr lang="en-US" sz="28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a:latin typeface="Calibri" panose="020F0502020204030204" pitchFamily="34" charset="0"/>
                <a:cs typeface="Calibri" panose="020F0502020204030204" pitchFamily="34" charset="0"/>
              </a:rPr>
              <a:t>You can preview the materials for each of the experiential learning opportunities by going to Course Canvas Page</a:t>
            </a:r>
          </a:p>
          <a:p>
            <a:pPr marL="285750" indent="-285750">
              <a:lnSpc>
                <a:spcPct val="150000"/>
              </a:lnSpc>
              <a:buFont typeface="Arial" panose="020B0604020202020204" pitchFamily="34" charset="0"/>
              <a:buChar char="•"/>
            </a:pPr>
            <a:endParaRPr lang="en-US" sz="280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161A1D9F-6A31-0E48-A4DC-EE4FF9E0F6C0}"/>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80FED19-7AEC-5542-B558-E71874DD4C29}"/>
              </a:ext>
            </a:extLst>
          </p:cNvPr>
          <p:cNvSpPr txBox="1">
            <a:spLocks/>
          </p:cNvSpPr>
          <p:nvPr/>
        </p:nvSpPr>
        <p:spPr>
          <a:xfrm>
            <a:off x="279608" y="201990"/>
            <a:ext cx="8584782" cy="719374"/>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Next Steps</a:t>
            </a:r>
          </a:p>
        </p:txBody>
      </p:sp>
    </p:spTree>
    <p:extLst>
      <p:ext uri="{BB962C8B-B14F-4D97-AF65-F5344CB8AC3E}">
        <p14:creationId xmlns:p14="http://schemas.microsoft.com/office/powerpoint/2010/main" val="66792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953" y="1462566"/>
            <a:ext cx="8204947"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600" b="1">
                <a:latin typeface="Calibri"/>
                <a:cs typeface="Calibri"/>
              </a:rPr>
              <a:t>By November 10</a:t>
            </a:r>
            <a:r>
              <a:rPr lang="en-US" sz="3600">
                <a:latin typeface="Calibri"/>
                <a:cs typeface="Calibri"/>
              </a:rPr>
              <a:t>, you will learn which opportunity you will join</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8F1C68AD-B4F5-4E47-B7B4-A1C19ACCC012}"/>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F6901CF-672C-2849-98E7-DA4A8CF512AB}"/>
              </a:ext>
            </a:extLst>
          </p:cNvPr>
          <p:cNvSpPr txBox="1">
            <a:spLocks/>
          </p:cNvSpPr>
          <p:nvPr/>
        </p:nvSpPr>
        <p:spPr>
          <a:xfrm>
            <a:off x="279608" y="201990"/>
            <a:ext cx="8584782" cy="719374"/>
          </a:xfrm>
          <a:prstGeom prst="rect">
            <a:avLst/>
          </a:prstGeom>
        </p:spPr>
        <p:txBody>
          <a:bodyPr/>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panose="020F0502020204030204" pitchFamily="34" charset="0"/>
                <a:cs typeface="Calibri" panose="020F0502020204030204" pitchFamily="34" charset="0"/>
              </a:rPr>
              <a:t>Next Steps</a:t>
            </a:r>
          </a:p>
        </p:txBody>
      </p:sp>
    </p:spTree>
    <p:extLst>
      <p:ext uri="{BB962C8B-B14F-4D97-AF65-F5344CB8AC3E}">
        <p14:creationId xmlns:p14="http://schemas.microsoft.com/office/powerpoint/2010/main" val="399255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760" y="2218639"/>
            <a:ext cx="8864392" cy="1631216"/>
          </a:xfrm>
          <a:prstGeom prst="rect">
            <a:avLst/>
          </a:prstGeom>
          <a:noFill/>
        </p:spPr>
        <p:txBody>
          <a:bodyPr wrap="square" lIns="91440" tIns="45720" rIns="91440" bIns="45720" rtlCol="0" anchor="t">
            <a:spAutoFit/>
          </a:bodyPr>
          <a:lstStyle/>
          <a:p>
            <a:pPr algn="ctr"/>
            <a:r>
              <a:rPr lang="en-US" sz="3600" dirty="0" smtClean="0">
                <a:solidFill>
                  <a:schemeClr val="accent1"/>
                </a:solidFill>
                <a:latin typeface="Calibri"/>
                <a:cs typeface="Calibri"/>
              </a:rPr>
              <a:t>NAME</a:t>
            </a:r>
            <a:endParaRPr lang="en-US" sz="3600" dirty="0">
              <a:solidFill>
                <a:schemeClr val="accent1"/>
              </a:solidFill>
              <a:latin typeface="Calibri" panose="020F0502020204030204" pitchFamily="34" charset="0"/>
              <a:cs typeface="Calibri" panose="020F0502020204030204" pitchFamily="34" charset="0"/>
            </a:endParaRPr>
          </a:p>
          <a:p>
            <a:pPr algn="ctr"/>
            <a:r>
              <a:rPr lang="en-US" sz="3600" dirty="0" smtClean="0">
                <a:solidFill>
                  <a:schemeClr val="accent1"/>
                </a:solidFill>
                <a:latin typeface="Calibri"/>
                <a:cs typeface="Calibri"/>
              </a:rPr>
              <a:t>EMAIL</a:t>
            </a:r>
            <a:endParaRPr lang="en-US" sz="3600" dirty="0">
              <a:solidFill>
                <a:schemeClr val="accent1"/>
              </a:solidFill>
              <a:latin typeface="Calibri"/>
              <a:cs typeface="Calibri"/>
            </a:endParaRPr>
          </a:p>
          <a:p>
            <a:pPr marL="285750" indent="-28575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6" name="Rectangle 5">
            <a:extLst>
              <a:ext uri="{FF2B5EF4-FFF2-40B4-BE49-F238E27FC236}">
                <a16:creationId xmlns:a16="http://schemas.microsoft.com/office/drawing/2014/main" id="{E323965F-2279-CB4A-8644-9F179C0EC7E8}"/>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761D803-B17C-144B-9418-B0F9F1D13D43}"/>
              </a:ext>
            </a:extLst>
          </p:cNvPr>
          <p:cNvSpPr txBox="1">
            <a:spLocks/>
          </p:cNvSpPr>
          <p:nvPr/>
        </p:nvSpPr>
        <p:spPr>
          <a:xfrm>
            <a:off x="279608" y="201990"/>
            <a:ext cx="8584782" cy="719374"/>
          </a:xfrm>
          <a:prstGeom prst="rect">
            <a:avLst/>
          </a:prstGeom>
        </p:spPr>
        <p:txBody>
          <a:bodyPr lIns="91440" tIns="45720" rIns="91440" bIns="45720" anchor="t"/>
          <a:lst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Calibri"/>
                <a:cs typeface="Calibri"/>
              </a:rPr>
              <a:t>For Additional Questions, please email:</a:t>
            </a:r>
          </a:p>
        </p:txBody>
      </p:sp>
    </p:spTree>
    <p:extLst>
      <p:ext uri="{BB962C8B-B14F-4D97-AF65-F5344CB8AC3E}">
        <p14:creationId xmlns:p14="http://schemas.microsoft.com/office/powerpoint/2010/main" val="11766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84" y="1782223"/>
            <a:ext cx="3899864" cy="939800"/>
          </a:xfrm>
        </p:spPr>
        <p:txBody>
          <a:bodyPr/>
          <a:lstStyle/>
          <a:p>
            <a:pPr algn="ctr">
              <a:defRPr/>
            </a:pPr>
            <a:r>
              <a:rPr lang="en-US" altLang="en-US" sz="4000">
                <a:latin typeface="Arial"/>
                <a:cs typeface="Arial"/>
              </a:rPr>
              <a:t>You will receive an email to complete a post-workshop evaluation</a:t>
            </a:r>
            <a:endParaRPr lang="en-US" sz="4000">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CD6BE8-E47F-0247-8FE7-CE83803991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75"/>
          <a:stretch/>
        </p:blipFill>
        <p:spPr>
          <a:xfrm>
            <a:off x="5673933" y="2895644"/>
            <a:ext cx="3470067" cy="3977510"/>
          </a:xfrm>
          <a:prstGeom prst="rect">
            <a:avLst/>
          </a:prstGeom>
        </p:spPr>
      </p:pic>
    </p:spTree>
    <p:extLst>
      <p:ext uri="{BB962C8B-B14F-4D97-AF65-F5344CB8AC3E}">
        <p14:creationId xmlns:p14="http://schemas.microsoft.com/office/powerpoint/2010/main" val="354262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0" y="1136338"/>
            <a:ext cx="7449319" cy="4720961"/>
          </a:xfrm>
        </p:spPr>
        <p:txBody>
          <a:bodyPr/>
          <a:lstStyle/>
          <a:p>
            <a:pPr algn="ctr">
              <a:defRPr/>
            </a:pPr>
            <a:r>
              <a:rPr lang="en-US" sz="2400">
                <a:effectLst>
                  <a:outerShdw blurRad="38100" dist="38100" dir="2700000" algn="tl">
                    <a:srgbClr val="000000">
                      <a:alpha val="43137"/>
                    </a:srgbClr>
                  </a:outerShdw>
                </a:effectLst>
                <a:latin typeface="Arial" charset="0"/>
                <a:cs typeface="Arial" charset="0"/>
              </a:rPr>
              <a:t>Take 1 minute to TYPE your answer into the chat box fo</a:t>
            </a:r>
            <a:r>
              <a:rPr lang="en-US" sz="2400">
                <a:latin typeface="Arial" charset="0"/>
                <a:cs typeface="Arial" charset="0"/>
              </a:rPr>
              <a:t>r the following question. </a:t>
            </a:r>
            <a:r>
              <a:rPr lang="en-US" sz="2400" b="1" u="sng">
                <a:latin typeface="Arial" charset="0"/>
                <a:cs typeface="Arial" charset="0"/>
              </a:rPr>
              <a:t>DO NOT </a:t>
            </a:r>
            <a:r>
              <a:rPr lang="en-US" sz="2400">
                <a:latin typeface="Arial" charset="0"/>
                <a:cs typeface="Arial" charset="0"/>
              </a:rPr>
              <a:t>hit enter</a:t>
            </a:r>
            <a:r>
              <a:rPr lang="en-US" sz="2400">
                <a:effectLst>
                  <a:outerShdw blurRad="38100" dist="38100" dir="2700000" algn="tl">
                    <a:srgbClr val="000000">
                      <a:alpha val="43137"/>
                    </a:srgbClr>
                  </a:outerShdw>
                </a:effectLst>
                <a:latin typeface="Arial" charset="0"/>
                <a:cs typeface="Arial" charset="0"/>
              </a:rPr>
              <a:t>.</a:t>
            </a:r>
            <a:br>
              <a:rPr lang="en-US" sz="2400">
                <a:effectLst>
                  <a:outerShdw blurRad="38100" dist="38100" dir="2700000" algn="tl">
                    <a:srgbClr val="000000">
                      <a:alpha val="43137"/>
                    </a:srgbClr>
                  </a:outerShdw>
                </a:effectLst>
                <a:latin typeface="Arial" charset="0"/>
                <a:cs typeface="Arial" charset="0"/>
              </a:rPr>
            </a:br>
            <a:r>
              <a:rPr lang="en-US" sz="2400">
                <a:effectLst>
                  <a:outerShdw blurRad="38100" dist="38100" dir="2700000" algn="tl">
                    <a:srgbClr val="000000">
                      <a:alpha val="43137"/>
                    </a:srgbClr>
                  </a:outerShdw>
                </a:effectLst>
                <a:latin typeface="Arial" charset="0"/>
                <a:cs typeface="Arial" charset="0"/>
              </a:rPr>
              <a:t/>
            </a:r>
            <a:br>
              <a:rPr lang="en-US" sz="2400">
                <a:effectLst>
                  <a:outerShdw blurRad="38100" dist="38100" dir="2700000" algn="tl">
                    <a:srgbClr val="000000">
                      <a:alpha val="43137"/>
                    </a:srgbClr>
                  </a:outerShdw>
                </a:effectLst>
                <a:latin typeface="Arial" charset="0"/>
                <a:cs typeface="Arial" charset="0"/>
              </a:rPr>
            </a:br>
            <a:r>
              <a:rPr lang="en-US" sz="2400">
                <a:effectLst>
                  <a:outerShdw blurRad="38100" dist="38100" dir="2700000" algn="tl">
                    <a:srgbClr val="000000">
                      <a:alpha val="43137"/>
                    </a:srgbClr>
                  </a:outerShdw>
                </a:effectLst>
                <a:latin typeface="Arial" charset="0"/>
                <a:cs typeface="Arial" charset="0"/>
              </a:rPr>
              <a:t/>
            </a:r>
            <a:br>
              <a:rPr lang="en-US" sz="2400">
                <a:effectLst>
                  <a:outerShdw blurRad="38100" dist="38100" dir="2700000" algn="tl">
                    <a:srgbClr val="000000">
                      <a:alpha val="43137"/>
                    </a:srgbClr>
                  </a:outerShdw>
                </a:effectLst>
                <a:latin typeface="Arial" charset="0"/>
                <a:cs typeface="Arial" charset="0"/>
              </a:rPr>
            </a:br>
            <a:r>
              <a:rPr lang="en-US" sz="2400">
                <a:effectLst>
                  <a:outerShdw blurRad="38100" dist="38100" dir="2700000" algn="tl">
                    <a:srgbClr val="000000">
                      <a:alpha val="43137"/>
                    </a:srgbClr>
                  </a:outerShdw>
                </a:effectLst>
                <a:latin typeface="Arial" charset="0"/>
                <a:cs typeface="Arial" charset="0"/>
              </a:rPr>
              <a:t/>
            </a:r>
            <a:br>
              <a:rPr lang="en-US" sz="2400">
                <a:effectLst>
                  <a:outerShdw blurRad="38100" dist="38100" dir="2700000" algn="tl">
                    <a:srgbClr val="000000">
                      <a:alpha val="43137"/>
                    </a:srgbClr>
                  </a:outerShdw>
                </a:effectLst>
                <a:latin typeface="Arial" charset="0"/>
                <a:cs typeface="Arial" charset="0"/>
              </a:rPr>
            </a:br>
            <a:r>
              <a:rPr lang="en-US" sz="2400">
                <a:effectLst>
                  <a:outerShdw blurRad="38100" dist="38100" dir="2700000" algn="tl">
                    <a:srgbClr val="000000">
                      <a:alpha val="43137"/>
                    </a:srgbClr>
                  </a:outerShdw>
                </a:effectLst>
                <a:latin typeface="Arial" charset="0"/>
                <a:cs typeface="Arial" charset="0"/>
              </a:rPr>
              <a:t>What resonated with you from Day 1 of the D and I Science Workshop?</a:t>
            </a:r>
            <a:endParaRPr lang="en-US" sz="2400">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299" y="196538"/>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Ice Breaker</a:t>
            </a:r>
          </a:p>
        </p:txBody>
      </p:sp>
    </p:spTree>
    <p:extLst>
      <p:ext uri="{BB962C8B-B14F-4D97-AF65-F5344CB8AC3E}">
        <p14:creationId xmlns:p14="http://schemas.microsoft.com/office/powerpoint/2010/main" val="38702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075"/>
          <a:stretch/>
        </p:blipFill>
        <p:spPr>
          <a:xfrm>
            <a:off x="4011283" y="234579"/>
            <a:ext cx="5132717" cy="5883297"/>
          </a:xfrm>
          <a:prstGeom prst="rect">
            <a:avLst/>
          </a:prstGeom>
        </p:spPr>
      </p:pic>
      <p:sp>
        <p:nvSpPr>
          <p:cNvPr id="8" name="Rectangle 7"/>
          <p:cNvSpPr/>
          <p:nvPr/>
        </p:nvSpPr>
        <p:spPr>
          <a:xfrm>
            <a:off x="0" y="5745193"/>
            <a:ext cx="9144000" cy="110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69" y="5814286"/>
            <a:ext cx="6169005" cy="974703"/>
          </a:xfrm>
          <a:prstGeom prst="rect">
            <a:avLst/>
          </a:prstGeom>
        </p:spPr>
      </p:pic>
      <p:sp>
        <p:nvSpPr>
          <p:cNvPr id="6" name="TextBox 5"/>
          <p:cNvSpPr txBox="1"/>
          <p:nvPr/>
        </p:nvSpPr>
        <p:spPr>
          <a:xfrm>
            <a:off x="3073344" y="740124"/>
            <a:ext cx="1776127" cy="46166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597543"/>
                </a:solidFill>
                <a:latin typeface="Gotham Book" pitchFamily="50" charset="0"/>
                <a:cs typeface="Gotham Book" pitchFamily="50" charset="0"/>
              </a:rPr>
              <a:t>Thank You</a:t>
            </a:r>
            <a:endParaRPr kumimoji="0" lang="en-US" sz="2400" b="0" i="0" u="none" strike="noStrike" kern="1200" cap="none" spc="0" normalizeH="0" baseline="0" noProof="0">
              <a:ln>
                <a:noFill/>
              </a:ln>
              <a:solidFill>
                <a:srgbClr val="597543"/>
              </a:solidFill>
              <a:effectLst/>
              <a:uLnTx/>
              <a:uFillTx/>
              <a:latin typeface="Gotham Book" pitchFamily="50" charset="0"/>
              <a:ea typeface="+mn-ea"/>
              <a:cs typeface="Gotham Book" pitchFamily="50" charset="0"/>
            </a:endParaRPr>
          </a:p>
        </p:txBody>
      </p:sp>
      <p:cxnSp>
        <p:nvCxnSpPr>
          <p:cNvPr id="9" name="Straight Connector 8"/>
          <p:cNvCxnSpPr/>
          <p:nvPr/>
        </p:nvCxnSpPr>
        <p:spPr>
          <a:xfrm flipH="1" flipV="1">
            <a:off x="0" y="1186166"/>
            <a:ext cx="4774770" cy="15623"/>
          </a:xfrm>
          <a:prstGeom prst="line">
            <a:avLst/>
          </a:prstGeom>
          <a:noFill/>
          <a:ln w="12700" cap="flat" cmpd="sng" algn="ctr">
            <a:solidFill>
              <a:srgbClr val="597543"/>
            </a:solidFill>
            <a:prstDash val="solid"/>
          </a:ln>
          <a:effectLst/>
        </p:spPr>
      </p:cxnSp>
      <p:sp>
        <p:nvSpPr>
          <p:cNvPr id="7" name="TextBox 6">
            <a:extLst>
              <a:ext uri="{FF2B5EF4-FFF2-40B4-BE49-F238E27FC236}">
                <a16:creationId xmlns:a16="http://schemas.microsoft.com/office/drawing/2014/main" id="{90171CAB-2565-5B4E-AA2D-44E8294EF4F5}"/>
              </a:ext>
            </a:extLst>
          </p:cNvPr>
          <p:cNvSpPr txBox="1"/>
          <p:nvPr/>
        </p:nvSpPr>
        <p:spPr>
          <a:xfrm>
            <a:off x="382464" y="1811497"/>
            <a:ext cx="4009841" cy="2893100"/>
          </a:xfrm>
          <a:prstGeom prst="rect">
            <a:avLst/>
          </a:prstGeom>
          <a:noFill/>
          <a:ln>
            <a:noFill/>
          </a:ln>
        </p:spPr>
        <p:txBody>
          <a:bodyPr wrap="square" rtlCol="0">
            <a:spAutoFit/>
          </a:bodyPr>
          <a:lstStyle/>
          <a:p>
            <a:r>
              <a:rPr lang="en-US" sz="1400" dirty="0"/>
              <a:t>ITHS is supported by the National Center For Advancing Translational Sciences of the National Institutes of Health under Award Number UL1 TR002319. </a:t>
            </a:r>
            <a:endParaRPr lang="en-US" sz="1400" dirty="0" smtClean="0"/>
          </a:p>
          <a:p>
            <a:endParaRPr lang="en-US" altLang="zh-CN" sz="1400" i="1" dirty="0">
              <a:solidFill>
                <a:srgbClr val="597543"/>
              </a:solidFill>
              <a:latin typeface="Gotham Book" pitchFamily="50" charset="0"/>
            </a:endParaRPr>
          </a:p>
          <a:p>
            <a:r>
              <a:rPr lang="en-US" sz="1400" dirty="0"/>
              <a:t>This project was supported by the National Center For Advancing Translational Sciences of the National Institutes of Health under Award Number TL1 TR002318. </a:t>
            </a:r>
            <a:endParaRPr lang="en-US" sz="1400" dirty="0" smtClean="0"/>
          </a:p>
          <a:p>
            <a:endParaRPr lang="en-US" sz="1400" dirty="0"/>
          </a:p>
          <a:p>
            <a:r>
              <a:rPr lang="en-US" sz="1400" dirty="0" smtClean="0"/>
              <a:t>The </a:t>
            </a:r>
            <a:r>
              <a:rPr lang="en-US" sz="1400" dirty="0"/>
              <a:t>content is solely the responsibility of the authors and does not necessarily represent the official views of the National Institutes of Health.</a:t>
            </a:r>
            <a:endParaRPr lang="en-US" altLang="zh-CN" sz="1400" i="1" dirty="0">
              <a:solidFill>
                <a:srgbClr val="597543"/>
              </a:solidFill>
              <a:latin typeface="Gotham Book" pitchFamily="50" charset="0"/>
            </a:endParaRPr>
          </a:p>
        </p:txBody>
      </p:sp>
    </p:spTree>
    <p:extLst>
      <p:ext uri="{BB962C8B-B14F-4D97-AF65-F5344CB8AC3E}">
        <p14:creationId xmlns:p14="http://schemas.microsoft.com/office/powerpoint/2010/main" val="231061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395AB-2F23-6349-8F62-509CE3204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5673933" y="1440245"/>
            <a:ext cx="3470067" cy="3977510"/>
          </a:xfrm>
          <a:prstGeom prst="rect">
            <a:avLst/>
          </a:prstGeom>
        </p:spPr>
      </p:pic>
      <p:sp>
        <p:nvSpPr>
          <p:cNvPr id="2" name="Title 1">
            <a:extLst>
              <a:ext uri="{FF2B5EF4-FFF2-40B4-BE49-F238E27FC236}">
                <a16:creationId xmlns:a16="http://schemas.microsoft.com/office/drawing/2014/main" id="{A4D0F07B-23D7-6C48-A12A-6618623F7A7D}"/>
              </a:ext>
            </a:extLst>
          </p:cNvPr>
          <p:cNvSpPr>
            <a:spLocks noGrp="1"/>
          </p:cNvSpPr>
          <p:nvPr>
            <p:ph type="ctrTitle"/>
          </p:nvPr>
        </p:nvSpPr>
        <p:spPr>
          <a:xfrm>
            <a:off x="530050" y="889450"/>
            <a:ext cx="5448719" cy="4134725"/>
          </a:xfrm>
        </p:spPr>
        <p:txBody>
          <a:bodyPr>
            <a:normAutofit fontScale="90000"/>
          </a:bodyPr>
          <a:lstStyle/>
          <a:p>
            <a:r>
              <a:rPr lang="en-US"/>
              <a:t>Application of Dissemination and Implementation Science Across the Translational Research Spectrum</a:t>
            </a:r>
          </a:p>
        </p:txBody>
      </p:sp>
    </p:spTree>
    <p:extLst>
      <p:ext uri="{BB962C8B-B14F-4D97-AF65-F5344CB8AC3E}">
        <p14:creationId xmlns:p14="http://schemas.microsoft.com/office/powerpoint/2010/main" val="72824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BDD1A-2547-2A4E-94E3-AE33F9C29CF8}"/>
              </a:ext>
            </a:extLst>
          </p:cNvPr>
          <p:cNvSpPr>
            <a:spLocks noGrp="1"/>
          </p:cNvSpPr>
          <p:nvPr>
            <p:ph idx="1"/>
          </p:nvPr>
        </p:nvSpPr>
        <p:spPr>
          <a:xfrm>
            <a:off x="371475" y="1585913"/>
            <a:ext cx="8300252" cy="4267200"/>
          </a:xfrm>
        </p:spPr>
        <p:txBody>
          <a:bodyPr/>
          <a:lstStyle/>
          <a:p>
            <a:pPr marL="0" indent="0"/>
            <a:r>
              <a:rPr lang="en-US" sz="2400">
                <a:solidFill>
                  <a:schemeClr val="accent1"/>
                </a:solidFill>
                <a:effectLst>
                  <a:outerShdw blurRad="38100" dist="38100" dir="2700000" algn="tl">
                    <a:srgbClr val="000000">
                      <a:alpha val="43137"/>
                    </a:srgbClr>
                  </a:outerShdw>
                </a:effectLst>
                <a:latin typeface="Arial" charset="0"/>
                <a:ea typeface="+mj-ea"/>
                <a:cs typeface="Arial" charset="0"/>
              </a:rPr>
              <a:t>By the end of these sessions, you will be able to </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Describe how D&amp;I science fits into the continuum of  translational research</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Provide examples of how D&amp;I science principles apply to translational research projects</a:t>
            </a:r>
          </a:p>
          <a:p>
            <a:pPr marL="385763" indent="-385763">
              <a:buAutoNum type="arabicParenR"/>
            </a:pPr>
            <a:endParaRPr lang="en-US"/>
          </a:p>
        </p:txBody>
      </p:sp>
      <p:sp>
        <p:nvSpPr>
          <p:cNvPr id="4" name="Rectangle 3">
            <a:extLst>
              <a:ext uri="{FF2B5EF4-FFF2-40B4-BE49-F238E27FC236}">
                <a16:creationId xmlns:a16="http://schemas.microsoft.com/office/drawing/2014/main" id="{4BE3A1C3-0ABF-9941-BB85-7F8469470ADB}"/>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A4E246A8-F5A3-DA45-A03F-10A53DD19C63}"/>
              </a:ext>
            </a:extLst>
          </p:cNvPr>
          <p:cNvSpPr txBox="1">
            <a:spLocks/>
          </p:cNvSpPr>
          <p:nvPr/>
        </p:nvSpPr>
        <p:spPr bwMode="auto">
          <a:xfrm>
            <a:off x="368299" y="229132"/>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Learning Objectives</a:t>
            </a:r>
          </a:p>
        </p:txBody>
      </p:sp>
    </p:spTree>
    <p:extLst>
      <p:ext uri="{BB962C8B-B14F-4D97-AF65-F5344CB8AC3E}">
        <p14:creationId xmlns:p14="http://schemas.microsoft.com/office/powerpoint/2010/main" val="19769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F3A82C-D56B-B647-9320-102FFAB32109}"/>
              </a:ext>
            </a:extLst>
          </p:cNvPr>
          <p:cNvSpPr>
            <a:spLocks noGrp="1"/>
          </p:cNvSpPr>
          <p:nvPr>
            <p:ph idx="1"/>
          </p:nvPr>
        </p:nvSpPr>
        <p:spPr>
          <a:xfrm>
            <a:off x="368299" y="1295400"/>
            <a:ext cx="8551461" cy="4267200"/>
          </a:xfrm>
        </p:spPr>
        <p:txBody>
          <a:bodyPr/>
          <a:lstStyle/>
          <a:p>
            <a:pPr>
              <a:buFont typeface="Arial" panose="020B0604020202020204" pitchFamily="34" charset="0"/>
              <a:buChar cha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Failure to implement evidence-based care and effective interventions contributes to poor healthcare outcomes in the U.S.</a:t>
            </a:r>
          </a:p>
          <a:p>
            <a:pPr>
              <a:buFont typeface="Arial" panose="020B0604020202020204" pitchFamily="34" charset="0"/>
              <a:buChar cha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The biggest gap in adoption of new interventions is between the “early adopters” and the “early majority.”  Implementation science principles can help overcome this chasm.</a:t>
            </a:r>
          </a:p>
          <a:p>
            <a:pPr>
              <a:buFont typeface="Arial" panose="020B0604020202020204" pitchFamily="34" charset="0"/>
              <a:buChar cha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The CFIR framework provides a useful structure for considering aspects of a clinical environment and an intervention that impact the likelihood of successful implementation.</a:t>
            </a:r>
          </a:p>
          <a:p>
            <a:pPr>
              <a:buFont typeface="Arial" panose="020B0604020202020204" pitchFamily="34" charset="0"/>
              <a:buChar char="•"/>
            </a:pPr>
            <a:endParaRPr lang="en-US"/>
          </a:p>
        </p:txBody>
      </p:sp>
      <p:sp>
        <p:nvSpPr>
          <p:cNvPr id="7" name="Rectangle 6">
            <a:extLst>
              <a:ext uri="{FF2B5EF4-FFF2-40B4-BE49-F238E27FC236}">
                <a16:creationId xmlns:a16="http://schemas.microsoft.com/office/drawing/2014/main" id="{F6A774F5-7BA6-1949-B3B3-63C12F57A05E}"/>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941D3C7-8DC7-3E4C-8394-2CFE088D2497}"/>
              </a:ext>
            </a:extLst>
          </p:cNvPr>
          <p:cNvSpPr txBox="1">
            <a:spLocks/>
          </p:cNvSpPr>
          <p:nvPr/>
        </p:nvSpPr>
        <p:spPr bwMode="auto">
          <a:xfrm>
            <a:off x="368299" y="290513"/>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Recap from Day 1: Key Points</a:t>
            </a:r>
          </a:p>
        </p:txBody>
      </p:sp>
    </p:spTree>
    <p:extLst>
      <p:ext uri="{BB962C8B-B14F-4D97-AF65-F5344CB8AC3E}">
        <p14:creationId xmlns:p14="http://schemas.microsoft.com/office/powerpoint/2010/main" val="35425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AADF-BCB5-F848-B938-FD4F17E53F1F}"/>
              </a:ext>
            </a:extLst>
          </p:cNvPr>
          <p:cNvSpPr>
            <a:spLocks noGrp="1"/>
          </p:cNvSpPr>
          <p:nvPr>
            <p:ph idx="1"/>
          </p:nvPr>
        </p:nvSpPr>
        <p:spPr>
          <a:xfrm>
            <a:off x="371475" y="1585913"/>
            <a:ext cx="8260059" cy="4267200"/>
          </a:xfrm>
        </p:spPr>
        <p:txBody>
          <a:bodyPr/>
          <a:lstStyle/>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Context matters and it is multi-level </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To improve health, interventions must be both effective and useable</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Change happens proactively</a:t>
            </a:r>
          </a:p>
          <a:p>
            <a:pPr marL="385763" indent="-385763">
              <a:buAutoNum type="arabicParenR"/>
            </a:pPr>
            <a:r>
              <a:rPr lang="en-US" sz="2400">
                <a:solidFill>
                  <a:schemeClr val="accent1"/>
                </a:solidFill>
                <a:effectLst>
                  <a:outerShdw blurRad="38100" dist="38100" dir="2700000" algn="tl">
                    <a:srgbClr val="000000">
                      <a:alpha val="43137"/>
                    </a:srgbClr>
                  </a:outerShdw>
                </a:effectLst>
                <a:latin typeface="Arial" charset="0"/>
                <a:ea typeface="+mj-ea"/>
                <a:cs typeface="Arial" charset="0"/>
              </a:rPr>
              <a:t>Dissemination and Implementation are team endeavors</a:t>
            </a:r>
          </a:p>
        </p:txBody>
      </p:sp>
      <p:sp>
        <p:nvSpPr>
          <p:cNvPr id="4" name="Rectangle 3">
            <a:extLst>
              <a:ext uri="{FF2B5EF4-FFF2-40B4-BE49-F238E27FC236}">
                <a16:creationId xmlns:a16="http://schemas.microsoft.com/office/drawing/2014/main" id="{94F67428-1E5F-BB4D-AC77-689C90586584}"/>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A79D0B61-9DE2-CF4D-BFE0-96E7A6E76439}"/>
              </a:ext>
            </a:extLst>
          </p:cNvPr>
          <p:cNvSpPr txBox="1">
            <a:spLocks/>
          </p:cNvSpPr>
          <p:nvPr/>
        </p:nvSpPr>
        <p:spPr bwMode="auto">
          <a:xfrm>
            <a:off x="368299" y="290513"/>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Core Principles from D&amp;I Science</a:t>
            </a:r>
          </a:p>
        </p:txBody>
      </p:sp>
    </p:spTree>
    <p:extLst>
      <p:ext uri="{BB962C8B-B14F-4D97-AF65-F5344CB8AC3E}">
        <p14:creationId xmlns:p14="http://schemas.microsoft.com/office/powerpoint/2010/main" val="41093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picture containing clock&#10;&#10;Description automatically generated">
            <a:extLst>
              <a:ext uri="{FF2B5EF4-FFF2-40B4-BE49-F238E27FC236}">
                <a16:creationId xmlns:a16="http://schemas.microsoft.com/office/drawing/2014/main" id="{5E0D1487-BE7D-BE4F-A927-E2A597D88AF7}"/>
              </a:ext>
            </a:extLst>
          </p:cNvPr>
          <p:cNvPicPr>
            <a:picLocks noGrp="1" noChangeAspect="1"/>
          </p:cNvPicPr>
          <p:nvPr>
            <p:ph idx="4294967295"/>
          </p:nvPr>
        </p:nvPicPr>
        <p:blipFill>
          <a:blip r:embed="rId3"/>
          <a:stretch>
            <a:fillRect/>
          </a:stretch>
        </p:blipFill>
        <p:spPr>
          <a:xfrm>
            <a:off x="847725" y="1416580"/>
            <a:ext cx="7448550" cy="5022850"/>
          </a:xfrm>
        </p:spPr>
      </p:pic>
      <p:sp>
        <p:nvSpPr>
          <p:cNvPr id="7" name="TextBox 6">
            <a:extLst>
              <a:ext uri="{FF2B5EF4-FFF2-40B4-BE49-F238E27FC236}">
                <a16:creationId xmlns:a16="http://schemas.microsoft.com/office/drawing/2014/main" id="{84189DCA-A7C0-4FA6-B23C-CB4F61B6EB7A}"/>
              </a:ext>
            </a:extLst>
          </p:cNvPr>
          <p:cNvSpPr txBox="1"/>
          <p:nvPr/>
        </p:nvSpPr>
        <p:spPr>
          <a:xfrm>
            <a:off x="3975100" y="1308858"/>
            <a:ext cx="1193799" cy="215444"/>
          </a:xfrm>
          <a:prstGeom prst="rect">
            <a:avLst/>
          </a:prstGeom>
          <a:noFill/>
        </p:spPr>
        <p:txBody>
          <a:bodyPr wrap="square" lIns="0" tIns="0" rIns="0" bIns="0" rtlCol="0">
            <a:spAutoFit/>
          </a:bodyPr>
          <a:lstStyle/>
          <a:p>
            <a:pPr>
              <a:spcBef>
                <a:spcPts val="400"/>
              </a:spcBef>
              <a:buClr>
                <a:schemeClr val="tx1"/>
              </a:buClr>
              <a:buSzPct val="85000"/>
            </a:pPr>
            <a:r>
              <a:rPr lang="en-US" sz="1400" b="1">
                <a:solidFill>
                  <a:schemeClr val="accent6">
                    <a:lumMod val="75000"/>
                  </a:schemeClr>
                </a:solidFill>
              </a:rPr>
              <a:t>Public Health</a:t>
            </a:r>
          </a:p>
        </p:txBody>
      </p:sp>
      <p:sp>
        <p:nvSpPr>
          <p:cNvPr id="9" name="TextBox 8">
            <a:extLst>
              <a:ext uri="{FF2B5EF4-FFF2-40B4-BE49-F238E27FC236}">
                <a16:creationId xmlns:a16="http://schemas.microsoft.com/office/drawing/2014/main" id="{EF8B04F5-18E1-4CEE-AEBF-4EA1B4F309E0}"/>
              </a:ext>
            </a:extLst>
          </p:cNvPr>
          <p:cNvSpPr txBox="1"/>
          <p:nvPr/>
        </p:nvSpPr>
        <p:spPr>
          <a:xfrm>
            <a:off x="601134" y="3069924"/>
            <a:ext cx="1519766" cy="430887"/>
          </a:xfrm>
          <a:prstGeom prst="rect">
            <a:avLst/>
          </a:prstGeom>
          <a:noFill/>
        </p:spPr>
        <p:txBody>
          <a:bodyPr wrap="square" lIns="0" tIns="0" rIns="0" bIns="0" rtlCol="0">
            <a:spAutoFit/>
          </a:bodyPr>
          <a:lstStyle/>
          <a:p>
            <a:pPr>
              <a:spcBef>
                <a:spcPts val="400"/>
              </a:spcBef>
              <a:buClr>
                <a:schemeClr val="tx1"/>
              </a:buClr>
              <a:buSzPct val="85000"/>
            </a:pPr>
            <a:r>
              <a:rPr lang="en-US" sz="1400" b="1">
                <a:solidFill>
                  <a:schemeClr val="accent6">
                    <a:lumMod val="75000"/>
                  </a:schemeClr>
                </a:solidFill>
              </a:rPr>
              <a:t>Clinical Implementation</a:t>
            </a:r>
          </a:p>
        </p:txBody>
      </p:sp>
      <p:sp>
        <p:nvSpPr>
          <p:cNvPr id="11" name="TextBox 10">
            <a:extLst>
              <a:ext uri="{FF2B5EF4-FFF2-40B4-BE49-F238E27FC236}">
                <a16:creationId xmlns:a16="http://schemas.microsoft.com/office/drawing/2014/main" id="{415C119C-B0FE-4C8D-BA2D-447F7DC8DD2E}"/>
              </a:ext>
            </a:extLst>
          </p:cNvPr>
          <p:cNvSpPr txBox="1"/>
          <p:nvPr/>
        </p:nvSpPr>
        <p:spPr>
          <a:xfrm>
            <a:off x="1255184" y="5732535"/>
            <a:ext cx="1519765" cy="215444"/>
          </a:xfrm>
          <a:prstGeom prst="rect">
            <a:avLst/>
          </a:prstGeom>
          <a:noFill/>
        </p:spPr>
        <p:txBody>
          <a:bodyPr wrap="square" lIns="0" tIns="0" rIns="0" bIns="0" rtlCol="0">
            <a:spAutoFit/>
          </a:bodyPr>
          <a:lstStyle/>
          <a:p>
            <a:pPr>
              <a:spcBef>
                <a:spcPts val="400"/>
              </a:spcBef>
              <a:buClr>
                <a:schemeClr val="tx1"/>
              </a:buClr>
              <a:buSzPct val="85000"/>
            </a:pPr>
            <a:r>
              <a:rPr lang="en-US" sz="1400" b="1">
                <a:solidFill>
                  <a:schemeClr val="accent6">
                    <a:lumMod val="75000"/>
                  </a:schemeClr>
                </a:solidFill>
              </a:rPr>
              <a:t>Clinical Research</a:t>
            </a:r>
          </a:p>
        </p:txBody>
      </p:sp>
      <p:sp>
        <p:nvSpPr>
          <p:cNvPr id="15" name="TextBox 14">
            <a:extLst>
              <a:ext uri="{FF2B5EF4-FFF2-40B4-BE49-F238E27FC236}">
                <a16:creationId xmlns:a16="http://schemas.microsoft.com/office/drawing/2014/main" id="{732E4260-4146-464C-A1AF-CE7B25418199}"/>
              </a:ext>
            </a:extLst>
          </p:cNvPr>
          <p:cNvSpPr txBox="1"/>
          <p:nvPr/>
        </p:nvSpPr>
        <p:spPr>
          <a:xfrm>
            <a:off x="6275918" y="5624813"/>
            <a:ext cx="2106082" cy="215444"/>
          </a:xfrm>
          <a:prstGeom prst="rect">
            <a:avLst/>
          </a:prstGeom>
          <a:noFill/>
        </p:spPr>
        <p:txBody>
          <a:bodyPr wrap="square" lIns="0" tIns="0" rIns="0" bIns="0" rtlCol="0">
            <a:spAutoFit/>
          </a:bodyPr>
          <a:lstStyle/>
          <a:p>
            <a:pPr>
              <a:spcBef>
                <a:spcPts val="400"/>
              </a:spcBef>
              <a:buClr>
                <a:schemeClr val="tx1"/>
              </a:buClr>
              <a:buSzPct val="85000"/>
            </a:pPr>
            <a:r>
              <a:rPr lang="en-US" sz="1400" b="1">
                <a:solidFill>
                  <a:schemeClr val="accent6">
                    <a:lumMod val="75000"/>
                  </a:schemeClr>
                </a:solidFill>
              </a:rPr>
              <a:t>Pre-Clinical Research</a:t>
            </a:r>
          </a:p>
        </p:txBody>
      </p:sp>
      <p:sp>
        <p:nvSpPr>
          <p:cNvPr id="17" name="TextBox 16">
            <a:extLst>
              <a:ext uri="{FF2B5EF4-FFF2-40B4-BE49-F238E27FC236}">
                <a16:creationId xmlns:a16="http://schemas.microsoft.com/office/drawing/2014/main" id="{1B45A392-3022-473C-89F9-D68B218F1FC4}"/>
              </a:ext>
            </a:extLst>
          </p:cNvPr>
          <p:cNvSpPr txBox="1"/>
          <p:nvPr/>
        </p:nvSpPr>
        <p:spPr>
          <a:xfrm>
            <a:off x="6909860" y="3072929"/>
            <a:ext cx="2106082" cy="482183"/>
          </a:xfrm>
          <a:prstGeom prst="rect">
            <a:avLst/>
          </a:prstGeom>
          <a:noFill/>
        </p:spPr>
        <p:txBody>
          <a:bodyPr wrap="square" lIns="0" tIns="0" rIns="0" bIns="0" rtlCol="0">
            <a:spAutoFit/>
          </a:bodyPr>
          <a:lstStyle/>
          <a:p>
            <a:pPr>
              <a:spcBef>
                <a:spcPts val="400"/>
              </a:spcBef>
              <a:buClr>
                <a:schemeClr val="tx1"/>
              </a:buClr>
              <a:buSzPct val="85000"/>
            </a:pPr>
            <a:r>
              <a:rPr lang="en-US" sz="1400" b="1">
                <a:solidFill>
                  <a:schemeClr val="accent6">
                    <a:lumMod val="75000"/>
                  </a:schemeClr>
                </a:solidFill>
              </a:rPr>
              <a:t>Basic </a:t>
            </a:r>
          </a:p>
          <a:p>
            <a:pPr>
              <a:spcBef>
                <a:spcPts val="400"/>
              </a:spcBef>
              <a:buClr>
                <a:schemeClr val="tx1"/>
              </a:buClr>
              <a:buSzPct val="85000"/>
            </a:pPr>
            <a:r>
              <a:rPr lang="en-US" sz="1400" b="1">
                <a:solidFill>
                  <a:schemeClr val="accent6">
                    <a:lumMod val="75000"/>
                  </a:schemeClr>
                </a:solidFill>
              </a:rPr>
              <a:t>Research</a:t>
            </a:r>
          </a:p>
        </p:txBody>
      </p:sp>
      <p:sp>
        <p:nvSpPr>
          <p:cNvPr id="20" name="TextBox 19">
            <a:extLst>
              <a:ext uri="{FF2B5EF4-FFF2-40B4-BE49-F238E27FC236}">
                <a16:creationId xmlns:a16="http://schemas.microsoft.com/office/drawing/2014/main" id="{E7C0CC27-7A00-4954-84F6-DBEE88D6965C}"/>
              </a:ext>
            </a:extLst>
          </p:cNvPr>
          <p:cNvSpPr txBox="1"/>
          <p:nvPr/>
        </p:nvSpPr>
        <p:spPr>
          <a:xfrm>
            <a:off x="7112000" y="4505867"/>
            <a:ext cx="1778000" cy="369332"/>
          </a:xfrm>
          <a:prstGeom prst="rect">
            <a:avLst/>
          </a:prstGeom>
          <a:solidFill>
            <a:schemeClr val="bg2">
              <a:lumMod val="40000"/>
              <a:lumOff val="60000"/>
            </a:schemeClr>
          </a:solidFill>
        </p:spPr>
        <p:txBody>
          <a:bodyPr wrap="square">
            <a:spAutoFit/>
          </a:bodyPr>
          <a:lstStyle/>
          <a:p>
            <a:pPr>
              <a:spcBef>
                <a:spcPts val="400"/>
              </a:spcBef>
              <a:buClr>
                <a:schemeClr val="tx1"/>
              </a:buClr>
              <a:buSzPct val="85000"/>
            </a:pPr>
            <a:r>
              <a:rPr lang="en-US" sz="1800" b="1" i="1">
                <a:solidFill>
                  <a:schemeClr val="accent3">
                    <a:lumMod val="75000"/>
                  </a:schemeClr>
                </a:solidFill>
              </a:rPr>
              <a:t>D&amp;I Principles</a:t>
            </a:r>
          </a:p>
        </p:txBody>
      </p:sp>
      <p:sp>
        <p:nvSpPr>
          <p:cNvPr id="34" name="TextBox 33">
            <a:extLst>
              <a:ext uri="{FF2B5EF4-FFF2-40B4-BE49-F238E27FC236}">
                <a16:creationId xmlns:a16="http://schemas.microsoft.com/office/drawing/2014/main" id="{2E9B7520-B445-412E-90A3-BAFD9043A006}"/>
              </a:ext>
            </a:extLst>
          </p:cNvPr>
          <p:cNvSpPr txBox="1"/>
          <p:nvPr/>
        </p:nvSpPr>
        <p:spPr>
          <a:xfrm>
            <a:off x="931334" y="1769396"/>
            <a:ext cx="1778000" cy="369332"/>
          </a:xfrm>
          <a:prstGeom prst="rect">
            <a:avLst/>
          </a:prstGeom>
          <a:solidFill>
            <a:schemeClr val="bg2">
              <a:lumMod val="40000"/>
              <a:lumOff val="60000"/>
            </a:schemeClr>
          </a:solidFill>
        </p:spPr>
        <p:txBody>
          <a:bodyPr wrap="square">
            <a:spAutoFit/>
          </a:bodyPr>
          <a:lstStyle/>
          <a:p>
            <a:pPr>
              <a:spcBef>
                <a:spcPts val="400"/>
              </a:spcBef>
              <a:buClr>
                <a:schemeClr val="tx1"/>
              </a:buClr>
              <a:buSzPct val="85000"/>
            </a:pPr>
            <a:r>
              <a:rPr lang="en-US" sz="1800" b="1" i="1">
                <a:solidFill>
                  <a:schemeClr val="accent3">
                    <a:lumMod val="75000"/>
                  </a:schemeClr>
                </a:solidFill>
              </a:rPr>
              <a:t>D&amp;I Sciences</a:t>
            </a:r>
          </a:p>
        </p:txBody>
      </p:sp>
      <p:sp>
        <p:nvSpPr>
          <p:cNvPr id="12" name="Rectangle 11">
            <a:extLst>
              <a:ext uri="{FF2B5EF4-FFF2-40B4-BE49-F238E27FC236}">
                <a16:creationId xmlns:a16="http://schemas.microsoft.com/office/drawing/2014/main" id="{B44444EA-BF72-2340-A8C0-DEB11B915359}"/>
              </a:ext>
            </a:extLst>
          </p:cNvPr>
          <p:cNvSpPr/>
          <p:nvPr/>
        </p:nvSpPr>
        <p:spPr>
          <a:xfrm>
            <a:off x="0" y="0"/>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56CFC00-A073-F043-ABFA-6581A8F51CBE}"/>
              </a:ext>
            </a:extLst>
          </p:cNvPr>
          <p:cNvSpPr txBox="1">
            <a:spLocks/>
          </p:cNvSpPr>
          <p:nvPr/>
        </p:nvSpPr>
        <p:spPr bwMode="auto">
          <a:xfrm>
            <a:off x="224831" y="230423"/>
            <a:ext cx="9029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200">
                <a:solidFill>
                  <a:schemeClr val="bg1"/>
                </a:solidFill>
              </a:rPr>
              <a:t>Integrative Framework of Dissemination, Implementation &amp; Translation</a:t>
            </a:r>
          </a:p>
        </p:txBody>
      </p:sp>
    </p:spTree>
    <p:extLst>
      <p:ext uri="{BB962C8B-B14F-4D97-AF65-F5344CB8AC3E}">
        <p14:creationId xmlns:p14="http://schemas.microsoft.com/office/powerpoint/2010/main" val="40333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2.xml><?xml version="1.0" encoding="utf-8"?>
<a:theme xmlns:a="http://schemas.openxmlformats.org/drawingml/2006/main" name="1_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3.xml><?xml version="1.0" encoding="utf-8"?>
<a:theme xmlns:a="http://schemas.openxmlformats.org/drawingml/2006/main" name="2_NCFS Capabilities 5c">
  <a:themeElements>
    <a:clrScheme name="Custom 4">
      <a:dk1>
        <a:srgbClr val="0A0A0A"/>
      </a:dk1>
      <a:lt1>
        <a:srgbClr val="FFFFFF"/>
      </a:lt1>
      <a:dk2>
        <a:srgbClr val="1A1A1A"/>
      </a:dk2>
      <a:lt2>
        <a:srgbClr val="707070"/>
      </a:lt2>
      <a:accent1>
        <a:srgbClr val="002060"/>
      </a:accent1>
      <a:accent2>
        <a:srgbClr val="4A66AC"/>
      </a:accent2>
      <a:accent3>
        <a:srgbClr val="597543"/>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4.xml><?xml version="1.0" encoding="utf-8"?>
<a:theme xmlns:a="http://schemas.openxmlformats.org/drawingml/2006/main" name="4_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F6839A62B9EE43980EBAF18444B38C" ma:contentTypeVersion="12" ma:contentTypeDescription="Create a new document." ma:contentTypeScope="" ma:versionID="7936a9b2eca786fa299207c1b220d801">
  <xsd:schema xmlns:xsd="http://www.w3.org/2001/XMLSchema" xmlns:xs="http://www.w3.org/2001/XMLSchema" xmlns:p="http://schemas.microsoft.com/office/2006/metadata/properties" xmlns:ns3="a08989be-8f9d-420e-8961-e362e726ece2" xmlns:ns4="d7b32904-d7b8-478f-8e83-da975a47c629" targetNamespace="http://schemas.microsoft.com/office/2006/metadata/properties" ma:root="true" ma:fieldsID="6a4a46bdde8ac0debb1d363ac3380c6b" ns3:_="" ns4:_="">
    <xsd:import namespace="a08989be-8f9d-420e-8961-e362e726ece2"/>
    <xsd:import namespace="d7b32904-d7b8-478f-8e83-da975a47c629"/>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3:SharedWithDetails" minOccurs="0"/>
                <xsd:element ref="ns3:SharingHintHash"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989be-8f9d-420e-8961-e362e726ec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32904-d7b8-478f-8e83-da975a47c62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C035A-5AE2-4772-B38D-91FB93A0605D}">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d7b32904-d7b8-478f-8e83-da975a47c629"/>
    <ds:schemaRef ds:uri="a08989be-8f9d-420e-8961-e362e726ece2"/>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F219AE6-058D-412E-8CA8-38B2336D509C}">
  <ds:schemaRefs>
    <ds:schemaRef ds:uri="http://schemas.microsoft.com/sharepoint/v3/contenttype/forms"/>
  </ds:schemaRefs>
</ds:datastoreItem>
</file>

<file path=customXml/itemProps3.xml><?xml version="1.0" encoding="utf-8"?>
<ds:datastoreItem xmlns:ds="http://schemas.openxmlformats.org/officeDocument/2006/customXml" ds:itemID="{730E9DB8-9B93-401F-81AE-95AF9CFC2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989be-8f9d-420e-8961-e362e726ece2"/>
    <ds:schemaRef ds:uri="d7b32904-d7b8-478f-8e83-da975a47c6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NCFS Capabilities 5c</Template>
  <TotalTime>58</TotalTime>
  <Words>3416</Words>
  <Application>Microsoft Office PowerPoint</Application>
  <PresentationFormat>On-screen Show (4:3)</PresentationFormat>
  <Paragraphs>387</Paragraphs>
  <Slides>40</Slides>
  <Notes>33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Courier New</vt:lpstr>
      <vt:lpstr>Gotham Book</vt:lpstr>
      <vt:lpstr>Wingdings</vt:lpstr>
      <vt:lpstr>Wingdings 2</vt:lpstr>
      <vt:lpstr>Wingdings 3</vt:lpstr>
      <vt:lpstr>NCFS Capabilities 5c</vt:lpstr>
      <vt:lpstr>1_NCFS Capabilities 5c</vt:lpstr>
      <vt:lpstr>2_NCFS Capabilities 5c</vt:lpstr>
      <vt:lpstr>4_NCFS Capabilities 5c</vt:lpstr>
      <vt:lpstr>PowerPoint Presentation</vt:lpstr>
      <vt:lpstr>Agenda</vt:lpstr>
      <vt:lpstr>Disclosures/Conflicts of Interest</vt:lpstr>
      <vt:lpstr>Take 1 minute to TYPE your answer into the chat box for the following question. DO NOT hit enter.    What resonated with you from Day 1 of the D and I Science Workshop?</vt:lpstr>
      <vt:lpstr>Application of Dissemination and Implementation Science Across the Translational Research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Principles of Dissemination and Implementation Sciences to TL1 Scholar Projects</vt:lpstr>
      <vt:lpstr>Session Outline</vt:lpstr>
      <vt:lpstr>Shift and Share Presentations</vt:lpstr>
      <vt:lpstr>PowerPoint Presentation</vt:lpstr>
      <vt:lpstr>Study Background</vt:lpstr>
      <vt:lpstr>Study Methods</vt:lpstr>
      <vt:lpstr>Potential Challenges to Translation or Clinical Implementation</vt:lpstr>
      <vt:lpstr>PowerPoint Presentation</vt:lpstr>
      <vt:lpstr>5 Minute Break</vt:lpstr>
      <vt:lpstr>Report Out!</vt:lpstr>
      <vt:lpstr>PowerPoint Presentation</vt:lpstr>
      <vt:lpstr>Experiential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will receive an email to complete a post-workshop evaluation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ITHS Template</dc:title>
  <dc:creator>Marita Graube</dc:creator>
  <cp:lastModifiedBy>Gina Keppel</cp:lastModifiedBy>
  <cp:revision>135</cp:revision>
  <cp:lastPrinted>2015-09-29T16:35:22Z</cp:lastPrinted>
  <dcterms:created xsi:type="dcterms:W3CDTF">2014-10-29T11:38:15Z</dcterms:created>
  <dcterms:modified xsi:type="dcterms:W3CDTF">2021-05-24T18:16:08Z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0x01010004F6839A62B9EE43980EBAF18444B38C</vt:lpwstr>
  </property>
  <property fmtid="{D5CDD505-2E9C-101B-9397-08002B2CF9AE}" pid="3" name="ArticulateGUID">
    <vt:lpwstr>1247A880-191F-4698-944B-51A886EB5105</vt:lpwstr>
  </property>
  <property fmtid="{D5CDD505-2E9C-101B-9397-08002B2CF9AE}" pid="4" name="ArticulatePath">
    <vt:lpwstr>ED Capabilities_Nov_2014_v2</vt:lpwstr>
  </property>
</Properties>
</file>