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0" r:id="rId5"/>
  </p:sldMasterIdLst>
  <p:notesMasterIdLst>
    <p:notesMasterId r:id="rId11"/>
  </p:notesMasterIdLst>
  <p:sldIdLst>
    <p:sldId id="522" r:id="rId6"/>
    <p:sldId id="525" r:id="rId7"/>
    <p:sldId id="526" r:id="rId8"/>
    <p:sldId id="527" r:id="rId9"/>
    <p:sldId id="52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9538A9-EE0A-5BFC-8552-858560364207}" v="61" dt="2020-10-23T18:41:45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48" autoAdjust="0"/>
    <p:restoredTop sz="81696" autoAdjust="0"/>
  </p:normalViewPr>
  <p:slideViewPr>
    <p:cSldViewPr snapToGrid="0">
      <p:cViewPr varScale="1">
        <p:scale>
          <a:sx n="81" d="100"/>
          <a:sy n="81" d="100"/>
        </p:scale>
        <p:origin x="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i Shah" userId="S::artishah@uw.edu::b8ff8c6a-ccdc-4a35-af36-91dad0fe3b8e" providerId="AD" clId="Web-{8E9538A9-EE0A-5BFC-8552-858560364207}"/>
    <pc:docChg chg="addSld modSld sldOrd">
      <pc:chgData name="Arti Shah" userId="S::artishah@uw.edu::b8ff8c6a-ccdc-4a35-af36-91dad0fe3b8e" providerId="AD" clId="Web-{8E9538A9-EE0A-5BFC-8552-858560364207}" dt="2020-10-23T18:41:45.985" v="57" actId="20577"/>
      <pc:docMkLst>
        <pc:docMk/>
      </pc:docMkLst>
      <pc:sldChg chg="addSp delSp modSp add ord replId">
        <pc:chgData name="Arti Shah" userId="S::artishah@uw.edu::b8ff8c6a-ccdc-4a35-af36-91dad0fe3b8e" providerId="AD" clId="Web-{8E9538A9-EE0A-5BFC-8552-858560364207}" dt="2020-10-23T18:39:57.954" v="18" actId="20577"/>
        <pc:sldMkLst>
          <pc:docMk/>
          <pc:sldMk cId="1561948188" sldId="526"/>
        </pc:sldMkLst>
        <pc:spChg chg="del">
          <ac:chgData name="Arti Shah" userId="S::artishah@uw.edu::b8ff8c6a-ccdc-4a35-af36-91dad0fe3b8e" providerId="AD" clId="Web-{8E9538A9-EE0A-5BFC-8552-858560364207}" dt="2020-10-23T18:39:40.095" v="9"/>
          <ac:spMkLst>
            <pc:docMk/>
            <pc:sldMk cId="1561948188" sldId="526"/>
            <ac:spMk id="2" creationId="{00000000-0000-0000-0000-000000000000}"/>
          </ac:spMkLst>
        </pc:spChg>
        <pc:spChg chg="mod">
          <ac:chgData name="Arti Shah" userId="S::artishah@uw.edu::b8ff8c6a-ccdc-4a35-af36-91dad0fe3b8e" providerId="AD" clId="Web-{8E9538A9-EE0A-5BFC-8552-858560364207}" dt="2020-10-23T18:39:42.063" v="10" actId="1076"/>
          <ac:spMkLst>
            <pc:docMk/>
            <pc:sldMk cId="1561948188" sldId="526"/>
            <ac:spMk id="4" creationId="{00000000-0000-0000-0000-000000000000}"/>
          </ac:spMkLst>
        </pc:spChg>
        <pc:spChg chg="mod">
          <ac:chgData name="Arti Shah" userId="S::artishah@uw.edu::b8ff8c6a-ccdc-4a35-af36-91dad0fe3b8e" providerId="AD" clId="Web-{8E9538A9-EE0A-5BFC-8552-858560364207}" dt="2020-10-23T18:39:57.954" v="18" actId="20577"/>
          <ac:spMkLst>
            <pc:docMk/>
            <pc:sldMk cId="1561948188" sldId="526"/>
            <ac:spMk id="6" creationId="{00000000-0000-0000-0000-000000000000}"/>
          </ac:spMkLst>
        </pc:spChg>
        <pc:spChg chg="add del mod">
          <ac:chgData name="Arti Shah" userId="S::artishah@uw.edu::b8ff8c6a-ccdc-4a35-af36-91dad0fe3b8e" providerId="AD" clId="Web-{8E9538A9-EE0A-5BFC-8552-858560364207}" dt="2020-10-23T18:39:43.860" v="11"/>
          <ac:spMkLst>
            <pc:docMk/>
            <pc:sldMk cId="1561948188" sldId="526"/>
            <ac:spMk id="7" creationId="{01294008-1475-44EB-9DE4-1B49434E7DE7}"/>
          </ac:spMkLst>
        </pc:spChg>
      </pc:sldChg>
      <pc:sldChg chg="modSp add replId">
        <pc:chgData name="Arti Shah" userId="S::artishah@uw.edu::b8ff8c6a-ccdc-4a35-af36-91dad0fe3b8e" providerId="AD" clId="Web-{8E9538A9-EE0A-5BFC-8552-858560364207}" dt="2020-10-23T18:40:45.454" v="26" actId="20577"/>
        <pc:sldMkLst>
          <pc:docMk/>
          <pc:sldMk cId="1702986399" sldId="527"/>
        </pc:sldMkLst>
        <pc:spChg chg="mod">
          <ac:chgData name="Arti Shah" userId="S::artishah@uw.edu::b8ff8c6a-ccdc-4a35-af36-91dad0fe3b8e" providerId="AD" clId="Web-{8E9538A9-EE0A-5BFC-8552-858560364207}" dt="2020-10-23T18:40:45.454" v="26" actId="20577"/>
          <ac:spMkLst>
            <pc:docMk/>
            <pc:sldMk cId="1702986399" sldId="527"/>
            <ac:spMk id="6" creationId="{00000000-0000-0000-0000-000000000000}"/>
          </ac:spMkLst>
        </pc:spChg>
      </pc:sldChg>
      <pc:sldChg chg="addSp delSp modSp add replId">
        <pc:chgData name="Arti Shah" userId="S::artishah@uw.edu::b8ff8c6a-ccdc-4a35-af36-91dad0fe3b8e" providerId="AD" clId="Web-{8E9538A9-EE0A-5BFC-8552-858560364207}" dt="2020-10-23T18:41:45.985" v="56" actId="20577"/>
        <pc:sldMkLst>
          <pc:docMk/>
          <pc:sldMk cId="2120454854" sldId="528"/>
        </pc:sldMkLst>
        <pc:spChg chg="add mod">
          <ac:chgData name="Arti Shah" userId="S::artishah@uw.edu::b8ff8c6a-ccdc-4a35-af36-91dad0fe3b8e" providerId="AD" clId="Web-{8E9538A9-EE0A-5BFC-8552-858560364207}" dt="2020-10-23T18:41:45.985" v="56" actId="20577"/>
          <ac:spMkLst>
            <pc:docMk/>
            <pc:sldMk cId="2120454854" sldId="528"/>
            <ac:spMk id="2" creationId="{7451C1F7-5059-40CA-A026-DC68E07D28A1}"/>
          </ac:spMkLst>
        </pc:spChg>
        <pc:spChg chg="del mod">
          <ac:chgData name="Arti Shah" userId="S::artishah@uw.edu::b8ff8c6a-ccdc-4a35-af36-91dad0fe3b8e" providerId="AD" clId="Web-{8E9538A9-EE0A-5BFC-8552-858560364207}" dt="2020-10-23T18:41:16.954" v="36"/>
          <ac:spMkLst>
            <pc:docMk/>
            <pc:sldMk cId="2120454854" sldId="528"/>
            <ac:spMk id="4" creationId="{00000000-0000-0000-0000-000000000000}"/>
          </ac:spMkLst>
        </pc:spChg>
        <pc:spChg chg="mod">
          <ac:chgData name="Arti Shah" userId="S::artishah@uw.edu::b8ff8c6a-ccdc-4a35-af36-91dad0fe3b8e" providerId="AD" clId="Web-{8E9538A9-EE0A-5BFC-8552-858560364207}" dt="2020-10-23T18:41:10.641" v="35" actId="20577"/>
          <ac:spMkLst>
            <pc:docMk/>
            <pc:sldMk cId="2120454854" sldId="528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33F6B-9625-496E-82B4-85FDA19448A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E6D6B-FD0F-4401-BF05-F991D28D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3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569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357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273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742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60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60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63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85763" y="307975"/>
            <a:ext cx="7113587" cy="1023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1973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7F7E-9053-498C-A2A5-C5570614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5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61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11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29663" y="6364288"/>
            <a:ext cx="1651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ts val="400"/>
              </a:spcBef>
              <a:buClr>
                <a:schemeClr val="tx1"/>
              </a:buClr>
              <a:buSzPct val="85000"/>
              <a:defRPr/>
            </a:pPr>
            <a:fld id="{124DCD35-4DE5-4237-AE17-80A86CFFEFCF}" type="slidenum">
              <a:rPr lang="en-US" sz="1000" smtClean="0">
                <a:solidFill>
                  <a:schemeClr val="tx2"/>
                </a:solidFill>
              </a:rPr>
              <a:pPr algn="r" eaLnBrk="1" hangingPunct="1">
                <a:spcBef>
                  <a:spcPts val="400"/>
                </a:spcBef>
                <a:buClr>
                  <a:schemeClr val="tx1"/>
                </a:buClr>
                <a:buSzPct val="85000"/>
                <a:defRPr/>
              </a:pPr>
              <a:t>‹#›</a:t>
            </a:fld>
            <a:endParaRPr lang="en-US" sz="100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6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29663" y="6364288"/>
            <a:ext cx="1651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ts val="400"/>
              </a:spcBef>
              <a:buClr>
                <a:schemeClr val="tx1"/>
              </a:buClr>
              <a:buSzPct val="85000"/>
              <a:defRPr/>
            </a:pPr>
            <a:fld id="{124DCD35-4DE5-4237-AE17-80A86CFFEFCF}" type="slidenum">
              <a:rPr lang="en-US" sz="1000" smtClean="0">
                <a:solidFill>
                  <a:schemeClr val="tx2"/>
                </a:solidFill>
              </a:rPr>
              <a:pPr algn="r" eaLnBrk="1" hangingPunct="1">
                <a:spcBef>
                  <a:spcPts val="400"/>
                </a:spcBef>
                <a:buClr>
                  <a:schemeClr val="tx1"/>
                </a:buClr>
                <a:buSzPct val="85000"/>
                <a:defRPr/>
              </a:pPr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1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8"/>
          <p:cNvSpPr txBox="1">
            <a:spLocks/>
          </p:cNvSpPr>
          <p:nvPr/>
        </p:nvSpPr>
        <p:spPr bwMode="auto">
          <a:xfrm>
            <a:off x="377263" y="1876305"/>
            <a:ext cx="8286102" cy="408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Font typeface="Wingdings" pitchFamily="2" charset="2"/>
              <a:buNone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rtl="0" eaLnBrk="0" fontAlgn="base" hangingPunct="0">
              <a:spcBef>
                <a:spcPct val="0"/>
              </a:spcBef>
              <a:spcAft>
                <a:spcPts val="800"/>
              </a:spcAft>
              <a:buClr>
                <a:srgbClr val="191919"/>
              </a:buClr>
              <a:buSzPct val="85000"/>
              <a:buFont typeface="Arial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2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Courier New" panose="02070309020205020404" pitchFamily="49" charset="0"/>
              <a:buNone/>
              <a:defRPr sz="15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b="0" i="1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800" dirty="0" smtClean="0">
                <a:solidFill>
                  <a:srgbClr val="1A1A1A"/>
                </a:solidFill>
              </a:rPr>
              <a:t>PRE-POPULATE A FEW IDEAS HERE</a:t>
            </a:r>
            <a:endParaRPr lang="en-US" altLang="zh-CN" sz="1800" dirty="0">
              <a:solidFill>
                <a:srgbClr val="1A1A1A"/>
              </a:solidFill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SzTx/>
              <a:tabLst/>
              <a:defRPr/>
            </a:pPr>
            <a:endParaRPr lang="en-US" altLang="zh-CN" sz="1800" dirty="0">
              <a:solidFill>
                <a:srgbClr val="1A1A1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1029738"/>
            <a:ext cx="8661400" cy="9398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Potential Challenges to Translation or Clinical Implementation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8300" y="5965308"/>
            <a:ext cx="8304028" cy="0"/>
          </a:xfrm>
          <a:prstGeom prst="line">
            <a:avLst/>
          </a:prstGeom>
          <a:ln w="127000" cmpd="thickThin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-32594"/>
            <a:ext cx="9144000" cy="99421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FFFFFF"/>
                </a:solidFill>
              </a:rPr>
              <a:t>TITLE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56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8"/>
          <p:cNvSpPr txBox="1">
            <a:spLocks/>
          </p:cNvSpPr>
          <p:nvPr/>
        </p:nvSpPr>
        <p:spPr bwMode="auto">
          <a:xfrm>
            <a:off x="368300" y="1622461"/>
            <a:ext cx="8666518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Font typeface="Wingdings" pitchFamily="2" charset="2"/>
              <a:buNone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rtl="0" eaLnBrk="0" fontAlgn="base" hangingPunct="0">
              <a:spcBef>
                <a:spcPct val="0"/>
              </a:spcBef>
              <a:spcAft>
                <a:spcPts val="800"/>
              </a:spcAft>
              <a:buClr>
                <a:srgbClr val="191919"/>
              </a:buClr>
              <a:buSzPct val="85000"/>
              <a:buFont typeface="Arial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2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Courier New" panose="02070309020205020404" pitchFamily="49" charset="0"/>
              <a:buNone/>
              <a:defRPr sz="15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b="0" i="1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j-ea"/>
                <a:cs typeface="Arial" charset="0"/>
              </a:rPr>
              <a:t>Learn about three TL1 Scholar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j-ea"/>
                <a:cs typeface="Arial" charset="0"/>
              </a:rPr>
              <a:t>Participate in facilitated small group discussions with each Scholar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j-ea"/>
                <a:cs typeface="Arial" charset="0"/>
              </a:rPr>
              <a:t>Report back about your discussions with the whole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1041577"/>
            <a:ext cx="6400800" cy="544113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Session Outline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8300" y="5965308"/>
            <a:ext cx="8304028" cy="0"/>
          </a:xfrm>
          <a:prstGeom prst="line">
            <a:avLst/>
          </a:prstGeom>
          <a:ln w="127000" cmpd="thickThin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-32594"/>
            <a:ext cx="9144000" cy="99421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ubtitle 18">
            <a:extLst>
              <a:ext uri="{FF2B5EF4-FFF2-40B4-BE49-F238E27FC236}">
                <a16:creationId xmlns:a16="http://schemas.microsoft.com/office/drawing/2014/main" id="{FEF226CC-77DE-413A-82A4-29526CD8833A}"/>
              </a:ext>
            </a:extLst>
          </p:cNvPr>
          <p:cNvSpPr txBox="1">
            <a:spLocks/>
          </p:cNvSpPr>
          <p:nvPr/>
        </p:nvSpPr>
        <p:spPr bwMode="auto">
          <a:xfrm>
            <a:off x="466109" y="4259984"/>
            <a:ext cx="8063742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Font typeface="Wingdings" pitchFamily="2" charset="2"/>
              <a:buNone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rtl="0" eaLnBrk="0" fontAlgn="base" hangingPunct="0">
              <a:spcBef>
                <a:spcPct val="0"/>
              </a:spcBef>
              <a:spcAft>
                <a:spcPts val="800"/>
              </a:spcAft>
              <a:buClr>
                <a:srgbClr val="191919"/>
              </a:buClr>
              <a:buSzPct val="85000"/>
              <a:buFont typeface="Arial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2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Courier New" panose="02070309020205020404" pitchFamily="49" charset="0"/>
              <a:buNone/>
              <a:defRPr sz="15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b="0" i="1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j-ea"/>
                <a:cs typeface="Arial" charset="0"/>
              </a:rPr>
              <a:t>Brainstorm solutions to potential implementation challenges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j-ea"/>
                <a:cs typeface="Arial" charset="0"/>
              </a:rPr>
              <a:t>Learn about applications of D&amp;I Sciences to solve challenges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4D6AEF4-2E44-4CEB-AF98-FBE10E14A1A0}"/>
              </a:ext>
            </a:extLst>
          </p:cNvPr>
          <p:cNvSpPr txBox="1">
            <a:spLocks/>
          </p:cNvSpPr>
          <p:nvPr/>
        </p:nvSpPr>
        <p:spPr bwMode="auto">
          <a:xfrm>
            <a:off x="466109" y="3675276"/>
            <a:ext cx="6400800" cy="54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700">
                <a:solidFill>
                  <a:srgbClr val="009CCB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700">
                <a:solidFill>
                  <a:srgbClr val="009CCB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700">
                <a:solidFill>
                  <a:srgbClr val="009CCB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700">
                <a:solidFill>
                  <a:srgbClr val="009CCB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Activities and Goals</a:t>
            </a:r>
            <a:endParaRPr lang="en-US" dirty="0"/>
          </a:p>
        </p:txBody>
      </p:sp>
      <p:sp>
        <p:nvSpPr>
          <p:cNvPr id="9" name="Subtitle 18">
            <a:extLst>
              <a:ext uri="{FF2B5EF4-FFF2-40B4-BE49-F238E27FC236}">
                <a16:creationId xmlns:a16="http://schemas.microsoft.com/office/drawing/2014/main" id="{5C84D600-4286-F847-B957-5A22D1ECFDB3}"/>
              </a:ext>
            </a:extLst>
          </p:cNvPr>
          <p:cNvSpPr txBox="1">
            <a:spLocks/>
          </p:cNvSpPr>
          <p:nvPr/>
        </p:nvSpPr>
        <p:spPr bwMode="auto">
          <a:xfrm>
            <a:off x="443809" y="247250"/>
            <a:ext cx="353134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Font typeface="Wingdings" pitchFamily="2" charset="2"/>
              <a:buNone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rtl="0" eaLnBrk="0" fontAlgn="base" hangingPunct="0">
              <a:spcBef>
                <a:spcPct val="0"/>
              </a:spcBef>
              <a:spcAft>
                <a:spcPts val="800"/>
              </a:spcAft>
              <a:buClr>
                <a:srgbClr val="191919"/>
              </a:buClr>
              <a:buSzPct val="85000"/>
              <a:buFont typeface="Arial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2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Courier New" panose="02070309020205020404" pitchFamily="49" charset="0"/>
              <a:buNone/>
              <a:defRPr sz="15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b="0" i="1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500" dirty="0">
                <a:solidFill>
                  <a:schemeClr val="bg1"/>
                </a:solidFill>
              </a:rPr>
              <a:t>Breakout Sessions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B5ECD44-CD59-AF4F-AFD3-463ADC490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87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8"/>
          <p:cNvSpPr txBox="1">
            <a:spLocks/>
          </p:cNvSpPr>
          <p:nvPr/>
        </p:nvSpPr>
        <p:spPr bwMode="auto">
          <a:xfrm>
            <a:off x="428949" y="1228408"/>
            <a:ext cx="8286102" cy="408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Font typeface="Wingdings" pitchFamily="2" charset="2"/>
              <a:buNone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rtl="0" eaLnBrk="0" fontAlgn="base" hangingPunct="0">
              <a:spcBef>
                <a:spcPct val="0"/>
              </a:spcBef>
              <a:spcAft>
                <a:spcPts val="800"/>
              </a:spcAft>
              <a:buClr>
                <a:srgbClr val="191919"/>
              </a:buClr>
              <a:buSzPct val="85000"/>
              <a:buFont typeface="Arial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2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Courier New" panose="02070309020205020404" pitchFamily="49" charset="0"/>
              <a:buNone/>
              <a:defRPr sz="15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b="0" i="1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800" dirty="0" smtClean="0">
                <a:solidFill>
                  <a:srgbClr val="1A1A1A"/>
                </a:solidFill>
              </a:rPr>
              <a:t>Write here during breakout session</a:t>
            </a:r>
            <a:endParaRPr lang="en-US" altLang="zh-CN" sz="1800" dirty="0">
              <a:solidFill>
                <a:srgbClr val="1A1A1A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8300" y="5965308"/>
            <a:ext cx="8304028" cy="0"/>
          </a:xfrm>
          <a:prstGeom prst="line">
            <a:avLst/>
          </a:prstGeom>
          <a:ln w="127000" cmpd="thickThin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-32594"/>
            <a:ext cx="9144000" cy="99421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FFFFFF"/>
                </a:solidFill>
              </a:rPr>
              <a:t>   Potential Challenges</a:t>
            </a:r>
            <a:endParaRPr lang="en-US" sz="28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194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8"/>
          <p:cNvSpPr txBox="1">
            <a:spLocks/>
          </p:cNvSpPr>
          <p:nvPr/>
        </p:nvSpPr>
        <p:spPr bwMode="auto">
          <a:xfrm>
            <a:off x="367617" y="1239697"/>
            <a:ext cx="8286102" cy="408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Font typeface="Wingdings" pitchFamily="2" charset="2"/>
              <a:buNone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rtl="0" eaLnBrk="0" fontAlgn="base" hangingPunct="0">
              <a:spcBef>
                <a:spcPct val="0"/>
              </a:spcBef>
              <a:spcAft>
                <a:spcPts val="800"/>
              </a:spcAft>
              <a:buClr>
                <a:srgbClr val="191919"/>
              </a:buClr>
              <a:buSzPct val="85000"/>
              <a:buFont typeface="Arial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rtl="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2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Courier New" panose="02070309020205020404" pitchFamily="49" charset="0"/>
              <a:buNone/>
              <a:defRPr sz="15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b="0" i="1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US" altLang="zh-CN" sz="1800" dirty="0">
                <a:solidFill>
                  <a:srgbClr val="1A1A1A"/>
                </a:solidFill>
              </a:rPr>
              <a:t>Write here during breakout session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>
                <a:srgbClr val="19191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zh-CN" sz="1800" dirty="0">
              <a:solidFill>
                <a:srgbClr val="1A1A1A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8300" y="5965308"/>
            <a:ext cx="8304028" cy="0"/>
          </a:xfrm>
          <a:prstGeom prst="line">
            <a:avLst/>
          </a:prstGeom>
          <a:ln w="127000" cmpd="thickThin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-32594"/>
            <a:ext cx="9144000" cy="99421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FFFFFF"/>
                </a:solidFill>
              </a:rPr>
              <a:t>   Potential Solutions</a:t>
            </a: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298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68300" y="5965308"/>
            <a:ext cx="8304028" cy="0"/>
          </a:xfrm>
          <a:prstGeom prst="line">
            <a:avLst/>
          </a:prstGeom>
          <a:ln w="127000" cmpd="thickThin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-32594"/>
            <a:ext cx="9144000" cy="99421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FFFFFF"/>
                </a:solidFill>
              </a:rPr>
              <a:t>  Report Out!</a:t>
            </a:r>
            <a:endParaRPr lang="en-US" sz="2800" dirty="0"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51C1F7-5059-40CA-A026-DC68E07D28A1}"/>
              </a:ext>
            </a:extLst>
          </p:cNvPr>
          <p:cNvSpPr txBox="1"/>
          <p:nvPr/>
        </p:nvSpPr>
        <p:spPr>
          <a:xfrm>
            <a:off x="692552" y="1435261"/>
            <a:ext cx="7604567" cy="35804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2400" b="1" i="1" dirty="0">
                <a:solidFill>
                  <a:srgbClr val="002060"/>
                </a:solidFill>
                <a:cs typeface="Arial"/>
              </a:rPr>
              <a:t>For each trainee</a:t>
            </a:r>
            <a:r>
              <a:rPr lang="en-US" sz="2400" dirty="0">
                <a:cs typeface="Arial"/>
              </a:rPr>
              <a:t>​</a:t>
            </a:r>
            <a:endParaRPr lang="en-US" dirty="0">
              <a:cs typeface="Arial"/>
            </a:endParaRPr>
          </a:p>
          <a:p>
            <a:pPr marL="342900" indent="-342900">
              <a:spcBef>
                <a:spcPts val="400"/>
              </a:spcBef>
              <a:buClr>
                <a:schemeClr val="tx1"/>
              </a:buClr>
              <a:buSzPct val="85000"/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  <a:cs typeface="Arial"/>
              </a:rPr>
              <a:t>Did the groups identify any new challenges?</a:t>
            </a:r>
            <a:r>
              <a:rPr lang="en-US" sz="2400" dirty="0">
                <a:cs typeface="Arial"/>
              </a:rPr>
              <a:t>​</a:t>
            </a:r>
          </a:p>
          <a:p>
            <a:pPr marL="342900" indent="-342900">
              <a:spcBef>
                <a:spcPts val="400"/>
              </a:spcBef>
              <a:buClr>
                <a:schemeClr val="tx1"/>
              </a:buClr>
              <a:buSzPct val="85000"/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  <a:cs typeface="Arial"/>
              </a:rPr>
              <a:t>Which challenges do you think are most critical to focus on?</a:t>
            </a:r>
            <a:r>
              <a:rPr lang="en-US" sz="2400" dirty="0">
                <a:cs typeface="Arial"/>
              </a:rPr>
              <a:t>​</a:t>
            </a:r>
          </a:p>
          <a:p>
            <a:pPr marL="342900" indent="-342900">
              <a:spcBef>
                <a:spcPts val="400"/>
              </a:spcBef>
              <a:buClr>
                <a:schemeClr val="tx1"/>
              </a:buClr>
              <a:buSzPct val="85000"/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  <a:cs typeface="Arial"/>
              </a:rPr>
              <a:t>What solutions did you discuss? What made these a good fit?</a:t>
            </a:r>
            <a:r>
              <a:rPr lang="en-US" sz="2400" dirty="0">
                <a:cs typeface="Arial"/>
              </a:rPr>
              <a:t>​</a:t>
            </a:r>
          </a:p>
          <a:p>
            <a:pPr marL="342900" indent="-342900">
              <a:spcBef>
                <a:spcPts val="400"/>
              </a:spcBef>
              <a:buClr>
                <a:schemeClr val="tx1"/>
              </a:buClr>
              <a:buSzPct val="85000"/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  <a:cs typeface="Arial"/>
              </a:rPr>
              <a:t>How did you or could you integrate D&amp;I science principles into the solutions?</a:t>
            </a:r>
            <a:r>
              <a:rPr lang="en-US" sz="2400" dirty="0">
                <a:cs typeface="Arial"/>
              </a:rPr>
              <a:t>​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045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NCFS Capabilities 5c">
  <a:themeElements>
    <a:clrScheme name="Custom 4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597543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NCFS Capabilities 5c">
  <a:themeElements>
    <a:clrScheme name="Custom 12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718C58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F6839A62B9EE43980EBAF18444B38C" ma:contentTypeVersion="12" ma:contentTypeDescription="Create a new document." ma:contentTypeScope="" ma:versionID="7936a9b2eca786fa299207c1b220d801">
  <xsd:schema xmlns:xsd="http://www.w3.org/2001/XMLSchema" xmlns:xs="http://www.w3.org/2001/XMLSchema" xmlns:p="http://schemas.microsoft.com/office/2006/metadata/properties" xmlns:ns3="a08989be-8f9d-420e-8961-e362e726ece2" xmlns:ns4="d7b32904-d7b8-478f-8e83-da975a47c629" targetNamespace="http://schemas.microsoft.com/office/2006/metadata/properties" ma:root="true" ma:fieldsID="6a4a46bdde8ac0debb1d363ac3380c6b" ns3:_="" ns4:_="">
    <xsd:import namespace="a08989be-8f9d-420e-8961-e362e726ece2"/>
    <xsd:import namespace="d7b32904-d7b8-478f-8e83-da975a47c62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3:SharedWithDetails" minOccurs="0"/>
                <xsd:element ref="ns3:SharingHintHash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8989be-8f9d-420e-8961-e362e726ece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b32904-d7b8-478f-8e83-da975a47c6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7F6A0B-D5E7-4E0C-A60E-C8317162A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8989be-8f9d-420e-8961-e362e726ece2"/>
    <ds:schemaRef ds:uri="d7b32904-d7b8-478f-8e83-da975a47c6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075033-01FA-4AEF-B422-3B7999B41C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E59337-1B8E-4DB1-A947-423BB5ADF62B}">
  <ds:schemaRefs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a08989be-8f9d-420e-8961-e362e726ece2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d7b32904-d7b8-478f-8e83-da975a47c6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2423</TotalTime>
  <Words>143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Wingdings 2</vt:lpstr>
      <vt:lpstr>Wingdings 3</vt:lpstr>
      <vt:lpstr>2_NCFS Capabilities 5c</vt:lpstr>
      <vt:lpstr>NCFS Capabilities 5c</vt:lpstr>
      <vt:lpstr>Potential Challenges to Translation or Clinical Implementation</vt:lpstr>
      <vt:lpstr>Session Outline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Gina Keppel</dc:creator>
  <cp:lastModifiedBy>Gina Keppel</cp:lastModifiedBy>
  <cp:revision>50</cp:revision>
  <dcterms:created xsi:type="dcterms:W3CDTF">2020-09-17T23:35:13Z</dcterms:created>
  <dcterms:modified xsi:type="dcterms:W3CDTF">2021-05-24T18:19:51Z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0x01010004F6839A62B9EE43980EBAF18444B38C</vt:lpwstr>
  </property>
</Properties>
</file>