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  <p:sldMasterId id="2147483690" r:id="rId3"/>
  </p:sldMasterIdLst>
  <p:notesMasterIdLst>
    <p:notesMasterId r:id="rId10"/>
  </p:notesMasterIdLst>
  <p:sldIdLst>
    <p:sldId id="410" r:id="rId4"/>
    <p:sldId id="465" r:id="rId5"/>
    <p:sldId id="566" r:id="rId6"/>
    <p:sldId id="451" r:id="rId7"/>
    <p:sldId id="467" r:id="rId8"/>
    <p:sldId id="5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58528" autoAdjust="0"/>
  </p:normalViewPr>
  <p:slideViewPr>
    <p:cSldViewPr snapToGrid="0">
      <p:cViewPr varScale="1">
        <p:scale>
          <a:sx n="56" d="100"/>
          <a:sy n="56" d="100"/>
        </p:scale>
        <p:origin x="17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BEDA7-2AA7-443D-8745-5E40D715319E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F4734-1727-4E82-B181-CBA266B20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0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 was used in the mid-point check-in.</a:t>
            </a:r>
          </a:p>
        </p:txBody>
      </p:sp>
    </p:spTree>
    <p:extLst>
      <p:ext uri="{BB962C8B-B14F-4D97-AF65-F5344CB8AC3E}">
        <p14:creationId xmlns:p14="http://schemas.microsoft.com/office/powerpoint/2010/main" val="5490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reviews the work of this learning opportunity.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2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questions we asked each Scholar to discuss about their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4734-1727-4E82-B181-CBA266B20E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9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reminds the Scholars of </a:t>
            </a:r>
            <a:r>
              <a:rPr lang="en-US"/>
              <a:t>next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4734-1727-4E82-B181-CBA266B20E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8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99" y="306388"/>
            <a:ext cx="8148379" cy="939800"/>
          </a:xfrm>
        </p:spPr>
        <p:txBody>
          <a:bodyPr/>
          <a:lstStyle>
            <a:lvl1pPr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15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8134572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8134572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2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66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4994" y="-17461"/>
            <a:ext cx="3962400" cy="687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71475" y="280988"/>
            <a:ext cx="8145204" cy="941259"/>
          </a:xfrm>
        </p:spPr>
        <p:txBody>
          <a:bodyPr>
            <a:normAutofit/>
          </a:bodyPr>
          <a:lstStyle>
            <a:lvl1pPr algn="l">
              <a:defRPr sz="3000" b="0" cap="none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71475" y="1231772"/>
            <a:ext cx="8145204" cy="1428750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48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8240897" cy="939800"/>
          </a:xfrm>
        </p:spPr>
        <p:txBody>
          <a:bodyPr/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8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5763" y="307975"/>
            <a:ext cx="7113587" cy="1023938"/>
          </a:xfrm>
        </p:spPr>
        <p:txBody>
          <a:bodyPr/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028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280988"/>
            <a:ext cx="8368488" cy="9398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A925-0A7D-4EC2-92EF-B2326656D0D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11BB-DDA1-4BE0-934A-9BDCD4D7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66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white">
          <a:xfrm>
            <a:off x="6516688" y="3048000"/>
            <a:ext cx="2641600" cy="3817938"/>
          </a:xfrm>
          <a:custGeom>
            <a:avLst/>
            <a:gdLst>
              <a:gd name="connsiteX0" fmla="*/ 1451429 w 2641600"/>
              <a:gd name="connsiteY0" fmla="*/ 0 h 3817257"/>
              <a:gd name="connsiteX1" fmla="*/ 0 w 2641600"/>
              <a:gd name="connsiteY1" fmla="*/ 3817257 h 3817257"/>
              <a:gd name="connsiteX2" fmla="*/ 2641600 w 2641600"/>
              <a:gd name="connsiteY2" fmla="*/ 3817257 h 3817257"/>
              <a:gd name="connsiteX3" fmla="*/ 2641600 w 2641600"/>
              <a:gd name="connsiteY3" fmla="*/ 3062514 h 3817257"/>
              <a:gd name="connsiteX4" fmla="*/ 1451429 w 2641600"/>
              <a:gd name="connsiteY4" fmla="*/ 0 h 3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600" h="3817257">
                <a:moveTo>
                  <a:pt x="1451429" y="0"/>
                </a:moveTo>
                <a:lnTo>
                  <a:pt x="0" y="3817257"/>
                </a:lnTo>
                <a:lnTo>
                  <a:pt x="2641600" y="3817257"/>
                </a:lnTo>
                <a:lnTo>
                  <a:pt x="2641600" y="3062514"/>
                </a:lnTo>
                <a:lnTo>
                  <a:pt x="14514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6388"/>
            <a:ext cx="6400800" cy="9398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47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0800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1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8060144" cy="9398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7932553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1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20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38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4994" y="-17461"/>
            <a:ext cx="3962400" cy="687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71475" y="280988"/>
            <a:ext cx="8315324" cy="941259"/>
          </a:xfrm>
        </p:spPr>
        <p:txBody>
          <a:bodyPr>
            <a:normAutofit/>
          </a:bodyPr>
          <a:lstStyle>
            <a:lvl1pPr algn="l">
              <a:defRPr sz="3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71475" y="1231772"/>
            <a:ext cx="8315325" cy="1428750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6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5763" y="307975"/>
            <a:ext cx="7113587" cy="102393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7F7E-9053-498C-A2A5-C5570614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7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99" y="306388"/>
            <a:ext cx="8297235" cy="9398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723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280988"/>
            <a:ext cx="828342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85913"/>
            <a:ext cx="828342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8729663" y="6364288"/>
            <a:ext cx="1651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400"/>
              </a:spcBef>
              <a:buClr>
                <a:schemeClr val="tx1"/>
              </a:buClr>
              <a:buSzPct val="85000"/>
              <a:defRPr/>
            </a:pPr>
            <a:fld id="{124DCD35-4DE5-4237-AE17-80A86CFFEFCF}" type="slidenum">
              <a:rPr lang="en-US" sz="1000" smtClean="0">
                <a:solidFill>
                  <a:schemeClr val="tx2"/>
                </a:solidFill>
              </a:rPr>
              <a:pPr algn="r" eaLnBrk="1" hangingPunct="1">
                <a:spcBef>
                  <a:spcPts val="400"/>
                </a:spcBef>
                <a:buClr>
                  <a:schemeClr val="tx1"/>
                </a:buClr>
                <a:buSzPct val="85000"/>
                <a:defRPr/>
              </a:pPr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280988"/>
            <a:ext cx="6397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85913"/>
            <a:ext cx="639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8729663" y="6364288"/>
            <a:ext cx="1651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400"/>
              </a:spcBef>
              <a:buClr>
                <a:schemeClr val="tx1"/>
              </a:buClr>
              <a:buSzPct val="85000"/>
              <a:defRPr/>
            </a:pPr>
            <a:fld id="{124DCD35-4DE5-4237-AE17-80A86CFFEFCF}" type="slidenum">
              <a:rPr lang="en-US" sz="1000" smtClean="0">
                <a:solidFill>
                  <a:schemeClr val="tx2"/>
                </a:solidFill>
              </a:rPr>
              <a:pPr algn="r" eaLnBrk="1" hangingPunct="1">
                <a:spcBef>
                  <a:spcPts val="400"/>
                </a:spcBef>
                <a:buClr>
                  <a:schemeClr val="tx1"/>
                </a:buClr>
                <a:buSzPct val="85000"/>
                <a:defRPr/>
              </a:pPr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4" y="6204247"/>
            <a:ext cx="2479134" cy="3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9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280988"/>
            <a:ext cx="6397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85913"/>
            <a:ext cx="639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8729663" y="6364288"/>
            <a:ext cx="1651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400"/>
              </a:spcBef>
              <a:buClr>
                <a:schemeClr val="tx1"/>
              </a:buClr>
              <a:buSzPct val="85000"/>
              <a:defRPr/>
            </a:pPr>
            <a:fld id="{124DCD35-4DE5-4237-AE17-80A86CFFEFCF}" type="slidenum">
              <a:rPr lang="en-US" sz="1000" smtClean="0">
                <a:solidFill>
                  <a:schemeClr val="tx2"/>
                </a:solidFill>
              </a:rPr>
              <a:pPr algn="r" eaLnBrk="1" hangingPunct="1">
                <a:spcBef>
                  <a:spcPts val="400"/>
                </a:spcBef>
                <a:buClr>
                  <a:schemeClr val="tx1"/>
                </a:buClr>
                <a:buSzPct val="85000"/>
                <a:defRPr/>
              </a:pPr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4" y="6204247"/>
            <a:ext cx="2479134" cy="3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0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/>
          <a:stretch/>
        </p:blipFill>
        <p:spPr>
          <a:xfrm>
            <a:off x="4327459" y="0"/>
            <a:ext cx="4846553" cy="54550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1390" y="5012574"/>
            <a:ext cx="9185402" cy="1033499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5DCD4C-1BBF-4013-A16C-1A2A8B98B23C}"/>
              </a:ext>
            </a:extLst>
          </p:cNvPr>
          <p:cNvSpPr/>
          <p:nvPr/>
        </p:nvSpPr>
        <p:spPr>
          <a:xfrm>
            <a:off x="0" y="798276"/>
            <a:ext cx="61280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latin typeface="Arial" charset="0"/>
                <a:cs typeface="Arial" charset="0"/>
              </a:rPr>
              <a:t>Creating a Dissemination Plan for your Research Product/s</a:t>
            </a:r>
            <a:endParaRPr lang="en-US" sz="3000" b="1" strike="sngStrike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5F4A81C-9875-4C2A-8842-F9D6D6F9EC60}"/>
              </a:ext>
            </a:extLst>
          </p:cNvPr>
          <p:cNvSpPr txBox="1">
            <a:spLocks/>
          </p:cNvSpPr>
          <p:nvPr/>
        </p:nvSpPr>
        <p:spPr>
          <a:xfrm>
            <a:off x="246812" y="2612214"/>
            <a:ext cx="7172560" cy="22614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191919"/>
              </a:buClr>
              <a:buFont typeface="Wingdings" pitchFamily="2" charset="2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85750" algn="l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91919"/>
              </a:buClr>
              <a:buSzPct val="85000"/>
              <a:buFont typeface="Arial" charset="0"/>
              <a:buChar char="►"/>
              <a:defRPr sz="19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01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"/>
              <a:defRPr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30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–"/>
              <a:defRPr sz="17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Font typeface="Wingdings 3" pitchFamily="18" charset="2"/>
              <a:buChar char="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41513" indent="-2254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0"/>
              </a:spcAft>
            </a:pPr>
            <a:r>
              <a:rPr lang="en-US" b="1" dirty="0"/>
              <a:t>Laura-Mae Baldwin, MD, MPH</a:t>
            </a:r>
          </a:p>
          <a:p>
            <a:pPr defTabSz="914400">
              <a:spcAft>
                <a:spcPts val="0"/>
              </a:spcAft>
            </a:pPr>
            <a:r>
              <a:rPr lang="en-US" dirty="0"/>
              <a:t>Professor, Family Medicine</a:t>
            </a:r>
          </a:p>
          <a:p>
            <a:pPr defTabSz="914400">
              <a:spcAft>
                <a:spcPts val="0"/>
              </a:spcAft>
            </a:pPr>
            <a:r>
              <a:rPr lang="en-US" dirty="0"/>
              <a:t>Senior Advisor, ITHS Dissemination and Implementation Program</a:t>
            </a:r>
          </a:p>
          <a:p>
            <a:pPr defTabSz="914400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D32A85-45D1-AB44-B832-FC0F8113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0ECAE-26DF-BF44-8BCE-7319AA7E4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70" y="1230313"/>
            <a:ext cx="7932553" cy="4267200"/>
          </a:xfrm>
        </p:spPr>
        <p:txBody>
          <a:bodyPr/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Discuss progress to-date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Next Steps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621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92741" y="1119128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9721" y="247635"/>
            <a:ext cx="875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Steps to Creating a Dissemination Plan: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C382DA6F-49B1-034F-96F0-F41CA24EE5E9}"/>
              </a:ext>
            </a:extLst>
          </p:cNvPr>
          <p:cNvGraphicFramePr>
            <a:graphicFrameLocks noGrp="1"/>
          </p:cNvGraphicFramePr>
          <p:nvPr/>
        </p:nvGraphicFramePr>
        <p:xfrm>
          <a:off x="397564" y="1353206"/>
          <a:ext cx="8327335" cy="457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7335">
                  <a:extLst>
                    <a:ext uri="{9D8B030D-6E8A-4147-A177-3AD203B41FA5}">
                      <a16:colId xmlns:a16="http://schemas.microsoft.com/office/drawing/2014/main" val="792899773"/>
                    </a:ext>
                  </a:extLst>
                </a:gridCol>
              </a:tblGrid>
              <a:tr h="55784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Steps: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049066"/>
                  </a:ext>
                </a:extLst>
              </a:tr>
              <a:tr h="5578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Identify the research product/s you want to disseminate.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500352"/>
                  </a:ext>
                </a:extLst>
              </a:tr>
              <a:tr h="5578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Identify appropriate users for your research product/s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781903"/>
                  </a:ext>
                </a:extLst>
              </a:tr>
              <a:tr h="66557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Identify whether there are disseminating organizations that might best reach your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637318"/>
                  </a:ext>
                </a:extLst>
              </a:tr>
              <a:tr h="5578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Develop a marketing “message” for your product/s and tailor it to your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458796"/>
                  </a:ext>
                </a:extLst>
              </a:tr>
              <a:tr h="5578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Put together your proposed dissemination plan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15578"/>
                  </a:ext>
                </a:extLst>
              </a:tr>
              <a:tr h="55784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Optional Extension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488619"/>
                  </a:ext>
                </a:extLst>
              </a:tr>
              <a:tr h="557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Implement some element/s of the dissemination plan In real-world settings.</a:t>
                      </a: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925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13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32594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ubtitle 18"/>
          <p:cNvSpPr txBox="1">
            <a:spLocks/>
          </p:cNvSpPr>
          <p:nvPr/>
        </p:nvSpPr>
        <p:spPr bwMode="auto">
          <a:xfrm>
            <a:off x="368300" y="1082689"/>
            <a:ext cx="793572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191919"/>
              </a:buClr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91919"/>
              </a:buClr>
              <a:buSzPct val="85000"/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Courier New" panose="02070309020205020404" pitchFamily="49" charset="0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Progress-to-date (in 5 minutes)</a:t>
            </a:r>
          </a:p>
          <a:p>
            <a:pPr marL="800100" lvl="1" indent="-342900" algn="l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Where are you in the process of creating a dissemination plan?</a:t>
            </a:r>
          </a:p>
          <a:p>
            <a:pPr marL="800100" lvl="1" indent="-342900" algn="l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What’s been easy, what’s been challenging?</a:t>
            </a:r>
          </a:p>
          <a:p>
            <a:pPr marL="800100" lvl="1" indent="-342900" algn="l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Feel free to give your 60 second pitch if you would like feedback!</a:t>
            </a:r>
          </a:p>
          <a:p>
            <a:pPr marL="800100" lvl="1" indent="-342900" algn="l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Share whether you are extending your experience in any way (e.g.,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by giving your pitch to a disseminating organization or potential user.)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 algn="l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What questions do you have?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Discussion, brainstorming, problem solving!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88470"/>
            <a:ext cx="7935728" cy="939800"/>
          </a:xfrm>
        </p:spPr>
        <p:txBody>
          <a:bodyPr/>
          <a:lstStyle/>
          <a:p>
            <a:pPr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Discussion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8300" y="5965308"/>
            <a:ext cx="8304028" cy="0"/>
          </a:xfrm>
          <a:prstGeom prst="line">
            <a:avLst/>
          </a:prstGeom>
          <a:ln w="127000" cmpd="thickThin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3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7554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684892E-ACE3-4483-92C5-2F07DA88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93" y="170119"/>
            <a:ext cx="8297235" cy="939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8" name="Subtitle 18"/>
          <p:cNvSpPr txBox="1">
            <a:spLocks/>
          </p:cNvSpPr>
          <p:nvPr/>
        </p:nvSpPr>
        <p:spPr bwMode="auto">
          <a:xfrm>
            <a:off x="375093" y="1062444"/>
            <a:ext cx="793572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191919"/>
              </a:buClr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91919"/>
              </a:buClr>
              <a:buSzPct val="85000"/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Courier New" panose="02070309020205020404" pitchFamily="49" charset="0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Finish creating your dissemination plan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Keep tracking how much time you spend on this learning opportunity! We’ll ask you to report this on the evaluation.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Submit your Capstone presentation to </a:t>
            </a:r>
            <a:r>
              <a:rPr lang="en-US" sz="2000" dirty="0" err="1">
                <a:solidFill>
                  <a:schemeClr val="tx1"/>
                </a:solidFill>
              </a:rPr>
              <a:t>Milu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Worku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mworku@uw.edu</a:t>
            </a:r>
            <a:r>
              <a:rPr lang="en-US" sz="2000" dirty="0">
                <a:solidFill>
                  <a:schemeClr val="tx1"/>
                </a:solidFill>
              </a:rPr>
              <a:t>) by end of day Feb 19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Give your Capstone presentation on Feb 23</a:t>
            </a:r>
          </a:p>
          <a:p>
            <a:pPr marL="800100" lvl="1" indent="-342900" algn="l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5-minute presentation</a:t>
            </a:r>
          </a:p>
          <a:p>
            <a:pPr marL="800100" lvl="1" indent="-342900" algn="l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Template can be found on your course canvas website UCONJ599. </a:t>
            </a:r>
          </a:p>
          <a:p>
            <a:pPr lvl="1" algn="l">
              <a:spcAft>
                <a:spcPts val="2400"/>
              </a:spcAft>
            </a:pPr>
            <a:endParaRPr lang="en-US" sz="1800" dirty="0">
              <a:solidFill>
                <a:schemeClr val="tx1"/>
              </a:solidFill>
            </a:endParaRPr>
          </a:p>
          <a:p>
            <a:pPr marL="800100" lvl="1" indent="-342900" algn="l">
              <a:spcAft>
                <a:spcPts val="2400"/>
              </a:spcAft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9E444D-A6F5-4742-8451-5CB6C393961F}"/>
              </a:ext>
            </a:extLst>
          </p:cNvPr>
          <p:cNvSpPr/>
          <p:nvPr/>
        </p:nvSpPr>
        <p:spPr>
          <a:xfrm>
            <a:off x="108902" y="5154204"/>
            <a:ext cx="8926195" cy="947420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us with questions! We are available to review your Capstone presentation or to meet via Zoom or on email.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contact 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NAME/EMAIL or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Laura-Mae Baldwin at lmb@uw.edu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/>
          <a:stretch/>
        </p:blipFill>
        <p:spPr>
          <a:xfrm>
            <a:off x="4011283" y="234579"/>
            <a:ext cx="5132717" cy="58832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45193"/>
            <a:ext cx="9144000" cy="110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69" y="5814286"/>
            <a:ext cx="6169005" cy="974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3344" y="740124"/>
            <a:ext cx="177612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597543"/>
                </a:solidFill>
                <a:latin typeface="Gotham Book" pitchFamily="50" charset="0"/>
                <a:cs typeface="Gotham Book" pitchFamily="50" charset="0"/>
              </a:rPr>
              <a:t>Thank You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97543"/>
              </a:solidFill>
              <a:effectLst/>
              <a:uLnTx/>
              <a:uFillTx/>
              <a:latin typeface="Gotham Book" pitchFamily="50" charset="0"/>
              <a:ea typeface="+mn-ea"/>
              <a:cs typeface="Gotham Book" pitchFamily="50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0" y="1186166"/>
            <a:ext cx="4774770" cy="15623"/>
          </a:xfrm>
          <a:prstGeom prst="line">
            <a:avLst/>
          </a:prstGeom>
          <a:noFill/>
          <a:ln w="12700" cap="flat" cmpd="sng" algn="ctr">
            <a:solidFill>
              <a:srgbClr val="597543"/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0171CAB-2565-5B4E-AA2D-44E8294EF4F5}"/>
              </a:ext>
            </a:extLst>
          </p:cNvPr>
          <p:cNvSpPr txBox="1"/>
          <p:nvPr/>
        </p:nvSpPr>
        <p:spPr>
          <a:xfrm>
            <a:off x="382464" y="1811497"/>
            <a:ext cx="4009841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ITHS is supported by the National Center For Advancing Translational Sciences of the National Institutes of Health under Award Number UL1 TR002319. </a:t>
            </a:r>
            <a:endParaRPr lang="en-US" sz="1400" dirty="0" smtClean="0"/>
          </a:p>
          <a:p>
            <a:endParaRPr lang="en-US" altLang="zh-CN" sz="1400" i="1" dirty="0">
              <a:solidFill>
                <a:srgbClr val="597543"/>
              </a:solidFill>
              <a:latin typeface="Gotham Book" pitchFamily="50" charset="0"/>
            </a:endParaRPr>
          </a:p>
          <a:p>
            <a:r>
              <a:rPr lang="en-US" sz="1400" dirty="0"/>
              <a:t>This project was supported by the National Center For Advancing Translational Sciences of the National Institutes of Health under Award Number TL1 TR002318. </a:t>
            </a:r>
            <a:endParaRPr lang="en-US" sz="1400" dirty="0" smtClean="0"/>
          </a:p>
          <a:p>
            <a:endParaRPr lang="en-US" sz="1400"/>
          </a:p>
          <a:p>
            <a:r>
              <a:rPr lang="en-US" sz="1400" smtClean="0"/>
              <a:t>The </a:t>
            </a:r>
            <a:r>
              <a:rPr lang="en-US" sz="1400" dirty="0"/>
              <a:t>content is solely the responsibility of the authors and does not necessarily represent the official views of the National Institutes of Health.</a:t>
            </a:r>
            <a:endParaRPr lang="en-US" altLang="zh-CN" sz="1400" i="1" dirty="0">
              <a:solidFill>
                <a:srgbClr val="597543"/>
              </a:solidFill>
              <a:latin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NCFS Capabilities 5c">
  <a:themeElements>
    <a:clrScheme name="Custom 4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597543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NCFS Capabilities 5c">
  <a:themeElements>
    <a:clrScheme name="Custom 12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718C58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NCFS Capabilities 5c">
  <a:themeElements>
    <a:clrScheme name="Custom 12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718C58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396</Words>
  <Application>Microsoft Office PowerPoint</Application>
  <PresentationFormat>On-screen Show (4:3)</PresentationFormat>
  <Paragraphs>48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Courier New</vt:lpstr>
      <vt:lpstr>Gotham Book</vt:lpstr>
      <vt:lpstr>Times New Roman</vt:lpstr>
      <vt:lpstr>Wingdings</vt:lpstr>
      <vt:lpstr>Wingdings 2</vt:lpstr>
      <vt:lpstr>Wingdings 3</vt:lpstr>
      <vt:lpstr>2_NCFS Capabilities 5c</vt:lpstr>
      <vt:lpstr>NCFS Capabilities 5c</vt:lpstr>
      <vt:lpstr>1_NCFS Capabilities 5c</vt:lpstr>
      <vt:lpstr>PowerPoint Presentation</vt:lpstr>
      <vt:lpstr>Agenda</vt:lpstr>
      <vt:lpstr>PowerPoint Presentation</vt:lpstr>
      <vt:lpstr>Discussion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Keppel</dc:creator>
  <cp:lastModifiedBy>Gina Keppel</cp:lastModifiedBy>
  <cp:revision>65</cp:revision>
  <dcterms:created xsi:type="dcterms:W3CDTF">2020-07-10T18:11:58Z</dcterms:created>
  <dcterms:modified xsi:type="dcterms:W3CDTF">2021-05-24T19:05:21Z</dcterms:modified>
</cp:coreProperties>
</file>