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90" r:id="rId3"/>
  </p:sldMasterIdLst>
  <p:notesMasterIdLst>
    <p:notesMasterId r:id="rId25"/>
  </p:notesMasterIdLst>
  <p:sldIdLst>
    <p:sldId id="410" r:id="rId4"/>
    <p:sldId id="465" r:id="rId5"/>
    <p:sldId id="466" r:id="rId6"/>
    <p:sldId id="451" r:id="rId7"/>
    <p:sldId id="467" r:id="rId8"/>
    <p:sldId id="438" r:id="rId9"/>
    <p:sldId id="454" r:id="rId10"/>
    <p:sldId id="439" r:id="rId11"/>
    <p:sldId id="461" r:id="rId12"/>
    <p:sldId id="476" r:id="rId13"/>
    <p:sldId id="456" r:id="rId14"/>
    <p:sldId id="455" r:id="rId15"/>
    <p:sldId id="462" r:id="rId16"/>
    <p:sldId id="468" r:id="rId17"/>
    <p:sldId id="469" r:id="rId18"/>
    <p:sldId id="470" r:id="rId19"/>
    <p:sldId id="471" r:id="rId20"/>
    <p:sldId id="472" r:id="rId21"/>
    <p:sldId id="473" r:id="rId22"/>
    <p:sldId id="474" r:id="rId23"/>
    <p:sldId id="4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5226" autoAdjust="0"/>
  </p:normalViewPr>
  <p:slideViewPr>
    <p:cSldViewPr snapToGrid="0">
      <p:cViewPr varScale="1">
        <p:scale>
          <a:sx n="96" d="100"/>
          <a:sy n="96" d="100"/>
        </p:scale>
        <p:origin x="36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D940C-A371-4731-B12F-C44C3841BE8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FE1547DA-B1D9-44CA-84B1-9DC09B0130C1}">
      <dgm:prSet phldrT="[Text]" custT="1"/>
      <dgm:spPr/>
      <dgm:t>
        <a:bodyPr/>
        <a:lstStyle/>
        <a:p>
          <a:r>
            <a:rPr lang="en-US" altLang="en-US" sz="2600" dirty="0">
              <a:latin typeface="Arial" charset="0"/>
              <a:cs typeface="Arial" charset="0"/>
            </a:rPr>
            <a:t>Option 1: Understanding your Intervention</a:t>
          </a:r>
          <a:endParaRPr lang="en-US" sz="2600" dirty="0"/>
        </a:p>
      </dgm:t>
    </dgm:pt>
    <dgm:pt modelId="{E7B9F214-D63B-42D1-BFA6-3C3E87DAC378}" type="parTrans" cxnId="{6302AE2B-00C6-45DC-8605-3A517A000493}">
      <dgm:prSet/>
      <dgm:spPr/>
      <dgm:t>
        <a:bodyPr/>
        <a:lstStyle/>
        <a:p>
          <a:endParaRPr lang="en-US"/>
        </a:p>
      </dgm:t>
    </dgm:pt>
    <dgm:pt modelId="{FCFD3EAE-1A7C-4D25-B43D-D8219E514745}" type="sibTrans" cxnId="{6302AE2B-00C6-45DC-8605-3A517A000493}">
      <dgm:prSet/>
      <dgm:spPr/>
      <dgm:t>
        <a:bodyPr/>
        <a:lstStyle/>
        <a:p>
          <a:endParaRPr lang="en-US"/>
        </a:p>
      </dgm:t>
    </dgm:pt>
    <dgm:pt modelId="{F324F0D1-7586-4B08-86BB-2863BA0D5BED}">
      <dgm:prSet phldrT="[Text]" custT="1"/>
      <dgm:spPr/>
      <dgm:t>
        <a:bodyPr/>
        <a:lstStyle/>
        <a:p>
          <a:pPr>
            <a:buFont typeface="Wingdings" panose="05000000000000000000" pitchFamily="2" charset="2"/>
            <a:buChar char="ü"/>
          </a:pPr>
          <a:r>
            <a:rPr lang="en-US" sz="2200" dirty="0"/>
            <a:t>Describe your intervention using Worksheet 1 – Your Intervention</a:t>
          </a:r>
        </a:p>
      </dgm:t>
    </dgm:pt>
    <dgm:pt modelId="{E7004744-11A4-40EB-82D0-4CDF07A25B01}" type="parTrans" cxnId="{F110DE2E-4AFB-4E4A-B8CB-24862A92BBCD}">
      <dgm:prSet/>
      <dgm:spPr/>
      <dgm:t>
        <a:bodyPr/>
        <a:lstStyle/>
        <a:p>
          <a:endParaRPr lang="en-US"/>
        </a:p>
      </dgm:t>
    </dgm:pt>
    <dgm:pt modelId="{D8D27F41-7E55-4671-B537-958BCC4BAD70}" type="sibTrans" cxnId="{F110DE2E-4AFB-4E4A-B8CB-24862A92BBCD}">
      <dgm:prSet/>
      <dgm:spPr/>
      <dgm:t>
        <a:bodyPr/>
        <a:lstStyle/>
        <a:p>
          <a:endParaRPr lang="en-US"/>
        </a:p>
      </dgm:t>
    </dgm:pt>
    <dgm:pt modelId="{0A955A57-195E-41E2-97FB-A53AA97DA2C2}">
      <dgm:prSet phldrT="[Text]" custT="1"/>
      <dgm:spPr/>
      <dgm:t>
        <a:bodyPr/>
        <a:lstStyle/>
        <a:p>
          <a:r>
            <a:rPr lang="en-US" altLang="en-US" sz="2600" dirty="0">
              <a:latin typeface="Arial" charset="0"/>
              <a:cs typeface="Arial" charset="0"/>
            </a:rPr>
            <a:t>Option 2: Operationalizing Implementation </a:t>
          </a:r>
          <a:endParaRPr lang="en-US" sz="2600" dirty="0"/>
        </a:p>
      </dgm:t>
    </dgm:pt>
    <dgm:pt modelId="{73AC865A-A766-4566-8276-951513F72AB1}" type="parTrans" cxnId="{74A2B7CB-F928-49E6-BC07-20F3613194A4}">
      <dgm:prSet/>
      <dgm:spPr/>
      <dgm:t>
        <a:bodyPr/>
        <a:lstStyle/>
        <a:p>
          <a:endParaRPr lang="en-US"/>
        </a:p>
      </dgm:t>
    </dgm:pt>
    <dgm:pt modelId="{B5B5DA7E-5BB1-47A4-9FC5-021577AA8BCE}" type="sibTrans" cxnId="{74A2B7CB-F928-49E6-BC07-20F3613194A4}">
      <dgm:prSet/>
      <dgm:spPr/>
      <dgm:t>
        <a:bodyPr/>
        <a:lstStyle/>
        <a:p>
          <a:endParaRPr lang="en-US"/>
        </a:p>
      </dgm:t>
    </dgm:pt>
    <dgm:pt modelId="{3520BA7D-39F1-4838-95CC-8B3D69C9BB39}">
      <dgm:prSet phldrT="[Text]" custT="1"/>
      <dgm:spPr/>
      <dgm:t>
        <a:bodyPr/>
        <a:lstStyle/>
        <a:p>
          <a:pPr>
            <a:spcAft>
              <a:spcPts val="1800"/>
            </a:spcAft>
            <a:buFont typeface="Wingdings" panose="05000000000000000000" pitchFamily="2" charset="2"/>
            <a:buChar char="ü"/>
          </a:pPr>
          <a:r>
            <a:rPr lang="en-US" sz="2200" dirty="0"/>
            <a:t>Choose </a:t>
          </a:r>
          <a:r>
            <a:rPr lang="en-US" sz="2200" b="1" u="sng" dirty="0"/>
            <a:t>one</a:t>
          </a:r>
          <a:r>
            <a:rPr lang="en-US" sz="2200" dirty="0"/>
            <a:t> foundational implementation strategy. </a:t>
          </a:r>
        </a:p>
      </dgm:t>
    </dgm:pt>
    <dgm:pt modelId="{B3A500EF-F68B-4B00-9FF0-428EE93FF4AD}" type="parTrans" cxnId="{4B6C32D8-77B9-4570-A5A5-AC2C78B14F38}">
      <dgm:prSet/>
      <dgm:spPr/>
      <dgm:t>
        <a:bodyPr/>
        <a:lstStyle/>
        <a:p>
          <a:endParaRPr lang="en-US"/>
        </a:p>
      </dgm:t>
    </dgm:pt>
    <dgm:pt modelId="{A5FC9512-EC31-4ED8-81F7-756F16AC71E9}" type="sibTrans" cxnId="{4B6C32D8-77B9-4570-A5A5-AC2C78B14F38}">
      <dgm:prSet/>
      <dgm:spPr/>
      <dgm:t>
        <a:bodyPr/>
        <a:lstStyle/>
        <a:p>
          <a:endParaRPr lang="en-US"/>
        </a:p>
      </dgm:t>
    </dgm:pt>
    <dgm:pt modelId="{DCE8B088-756B-4091-A391-90D99A17F651}">
      <dgm:prSet phldrT="[Text]" custT="1"/>
      <dgm:spPr/>
      <dgm:t>
        <a:bodyPr/>
        <a:lstStyle/>
        <a:p>
          <a:pPr>
            <a:spcAft>
              <a:spcPct val="15000"/>
            </a:spcAft>
            <a:buFont typeface="Wingdings" panose="05000000000000000000" pitchFamily="2" charset="2"/>
            <a:buChar char="ü"/>
          </a:pPr>
          <a:r>
            <a:rPr lang="en-US" sz="2200" dirty="0"/>
            <a:t>Describe how you would use the implementation strategy using Worksheet 2 – Action Plan</a:t>
          </a:r>
        </a:p>
      </dgm:t>
    </dgm:pt>
    <dgm:pt modelId="{3ED8DEDC-A651-45C4-921C-D77EB1C6B3B7}" type="parTrans" cxnId="{E2D2C6C3-9A71-4CC0-B0CD-9D9C0C97D932}">
      <dgm:prSet/>
      <dgm:spPr/>
      <dgm:t>
        <a:bodyPr/>
        <a:lstStyle/>
        <a:p>
          <a:endParaRPr lang="en-US"/>
        </a:p>
      </dgm:t>
    </dgm:pt>
    <dgm:pt modelId="{A8E72F52-3AE2-4E4F-9BCB-1D12657F5188}" type="sibTrans" cxnId="{E2D2C6C3-9A71-4CC0-B0CD-9D9C0C97D932}">
      <dgm:prSet/>
      <dgm:spPr/>
      <dgm:t>
        <a:bodyPr/>
        <a:lstStyle/>
        <a:p>
          <a:endParaRPr lang="en-US"/>
        </a:p>
      </dgm:t>
    </dgm:pt>
    <dgm:pt modelId="{75C7D7D7-4F90-480E-810C-B8CD5EA6B96D}" type="pres">
      <dgm:prSet presAssocID="{59DD940C-A371-4731-B12F-C44C3841BE82}" presName="Name0" presStyleCnt="0">
        <dgm:presLayoutVars>
          <dgm:dir/>
          <dgm:animLvl val="lvl"/>
          <dgm:resizeHandles val="exact"/>
        </dgm:presLayoutVars>
      </dgm:prSet>
      <dgm:spPr/>
      <dgm:t>
        <a:bodyPr/>
        <a:lstStyle/>
        <a:p>
          <a:endParaRPr lang="en-US"/>
        </a:p>
      </dgm:t>
    </dgm:pt>
    <dgm:pt modelId="{7231E891-4F42-4530-9387-74118DAF705E}" type="pres">
      <dgm:prSet presAssocID="{FE1547DA-B1D9-44CA-84B1-9DC09B0130C1}" presName="composite" presStyleCnt="0"/>
      <dgm:spPr/>
    </dgm:pt>
    <dgm:pt modelId="{AECBE168-BD81-4B69-922D-6308C2A82D51}" type="pres">
      <dgm:prSet presAssocID="{FE1547DA-B1D9-44CA-84B1-9DC09B0130C1}" presName="parTx" presStyleLbl="alignNode1" presStyleIdx="0" presStyleCnt="2">
        <dgm:presLayoutVars>
          <dgm:chMax val="0"/>
          <dgm:chPref val="0"/>
          <dgm:bulletEnabled val="1"/>
        </dgm:presLayoutVars>
      </dgm:prSet>
      <dgm:spPr/>
      <dgm:t>
        <a:bodyPr/>
        <a:lstStyle/>
        <a:p>
          <a:endParaRPr lang="en-US"/>
        </a:p>
      </dgm:t>
    </dgm:pt>
    <dgm:pt modelId="{BAE28B7E-A2B6-4599-B8A6-3B98AE583A85}" type="pres">
      <dgm:prSet presAssocID="{FE1547DA-B1D9-44CA-84B1-9DC09B0130C1}" presName="desTx" presStyleLbl="alignAccFollowNode1" presStyleIdx="0" presStyleCnt="2">
        <dgm:presLayoutVars>
          <dgm:bulletEnabled val="1"/>
        </dgm:presLayoutVars>
      </dgm:prSet>
      <dgm:spPr/>
      <dgm:t>
        <a:bodyPr/>
        <a:lstStyle/>
        <a:p>
          <a:endParaRPr lang="en-US"/>
        </a:p>
      </dgm:t>
    </dgm:pt>
    <dgm:pt modelId="{D6716E68-D7D4-48A2-BA4A-1CD04121ABEA}" type="pres">
      <dgm:prSet presAssocID="{FCFD3EAE-1A7C-4D25-B43D-D8219E514745}" presName="space" presStyleCnt="0"/>
      <dgm:spPr/>
    </dgm:pt>
    <dgm:pt modelId="{706F22EE-853F-44BD-A70C-675E938CB18D}" type="pres">
      <dgm:prSet presAssocID="{0A955A57-195E-41E2-97FB-A53AA97DA2C2}" presName="composite" presStyleCnt="0"/>
      <dgm:spPr/>
    </dgm:pt>
    <dgm:pt modelId="{14DC40C2-7605-4E4F-B8A2-D5C501FFF88B}" type="pres">
      <dgm:prSet presAssocID="{0A955A57-195E-41E2-97FB-A53AA97DA2C2}" presName="parTx" presStyleLbl="alignNode1" presStyleIdx="1" presStyleCnt="2">
        <dgm:presLayoutVars>
          <dgm:chMax val="0"/>
          <dgm:chPref val="0"/>
          <dgm:bulletEnabled val="1"/>
        </dgm:presLayoutVars>
      </dgm:prSet>
      <dgm:spPr/>
      <dgm:t>
        <a:bodyPr/>
        <a:lstStyle/>
        <a:p>
          <a:endParaRPr lang="en-US"/>
        </a:p>
      </dgm:t>
    </dgm:pt>
    <dgm:pt modelId="{F3F3739C-D2DB-4DBC-9FE9-AE12DCA281ED}" type="pres">
      <dgm:prSet presAssocID="{0A955A57-195E-41E2-97FB-A53AA97DA2C2}" presName="desTx" presStyleLbl="alignAccFollowNode1" presStyleIdx="1" presStyleCnt="2">
        <dgm:presLayoutVars>
          <dgm:bulletEnabled val="1"/>
        </dgm:presLayoutVars>
      </dgm:prSet>
      <dgm:spPr/>
      <dgm:t>
        <a:bodyPr/>
        <a:lstStyle/>
        <a:p>
          <a:endParaRPr lang="en-US"/>
        </a:p>
      </dgm:t>
    </dgm:pt>
  </dgm:ptLst>
  <dgm:cxnLst>
    <dgm:cxn modelId="{EA0C3B8F-DDE3-49A2-B530-3462F48F5F08}" type="presOf" srcId="{FE1547DA-B1D9-44CA-84B1-9DC09B0130C1}" destId="{AECBE168-BD81-4B69-922D-6308C2A82D51}" srcOrd="0" destOrd="0" presId="urn:microsoft.com/office/officeart/2005/8/layout/hList1"/>
    <dgm:cxn modelId="{93CDD061-350A-4645-A85B-4D855ECB555C}" type="presOf" srcId="{DCE8B088-756B-4091-A391-90D99A17F651}" destId="{F3F3739C-D2DB-4DBC-9FE9-AE12DCA281ED}" srcOrd="0" destOrd="1" presId="urn:microsoft.com/office/officeart/2005/8/layout/hList1"/>
    <dgm:cxn modelId="{F110DE2E-4AFB-4E4A-B8CB-24862A92BBCD}" srcId="{FE1547DA-B1D9-44CA-84B1-9DC09B0130C1}" destId="{F324F0D1-7586-4B08-86BB-2863BA0D5BED}" srcOrd="0" destOrd="0" parTransId="{E7004744-11A4-40EB-82D0-4CDF07A25B01}" sibTransId="{D8D27F41-7E55-4671-B537-958BCC4BAD70}"/>
    <dgm:cxn modelId="{0C3F58D5-C1B9-4C98-8281-9B5371083B40}" type="presOf" srcId="{0A955A57-195E-41E2-97FB-A53AA97DA2C2}" destId="{14DC40C2-7605-4E4F-B8A2-D5C501FFF88B}" srcOrd="0" destOrd="0" presId="urn:microsoft.com/office/officeart/2005/8/layout/hList1"/>
    <dgm:cxn modelId="{AA80B6CC-CF64-478F-BF76-338F0AADF106}" type="presOf" srcId="{F324F0D1-7586-4B08-86BB-2863BA0D5BED}" destId="{BAE28B7E-A2B6-4599-B8A6-3B98AE583A85}" srcOrd="0" destOrd="0" presId="urn:microsoft.com/office/officeart/2005/8/layout/hList1"/>
    <dgm:cxn modelId="{B6F87E62-197B-4CE7-BF17-3002B7CD748E}" type="presOf" srcId="{59DD940C-A371-4731-B12F-C44C3841BE82}" destId="{75C7D7D7-4F90-480E-810C-B8CD5EA6B96D}" srcOrd="0" destOrd="0" presId="urn:microsoft.com/office/officeart/2005/8/layout/hList1"/>
    <dgm:cxn modelId="{BB676268-53B1-40E1-9223-756C117BC0B4}" type="presOf" srcId="{3520BA7D-39F1-4838-95CC-8B3D69C9BB39}" destId="{F3F3739C-D2DB-4DBC-9FE9-AE12DCA281ED}" srcOrd="0" destOrd="0" presId="urn:microsoft.com/office/officeart/2005/8/layout/hList1"/>
    <dgm:cxn modelId="{6302AE2B-00C6-45DC-8605-3A517A000493}" srcId="{59DD940C-A371-4731-B12F-C44C3841BE82}" destId="{FE1547DA-B1D9-44CA-84B1-9DC09B0130C1}" srcOrd="0" destOrd="0" parTransId="{E7B9F214-D63B-42D1-BFA6-3C3E87DAC378}" sibTransId="{FCFD3EAE-1A7C-4D25-B43D-D8219E514745}"/>
    <dgm:cxn modelId="{74A2B7CB-F928-49E6-BC07-20F3613194A4}" srcId="{59DD940C-A371-4731-B12F-C44C3841BE82}" destId="{0A955A57-195E-41E2-97FB-A53AA97DA2C2}" srcOrd="1" destOrd="0" parTransId="{73AC865A-A766-4566-8276-951513F72AB1}" sibTransId="{B5B5DA7E-5BB1-47A4-9FC5-021577AA8BCE}"/>
    <dgm:cxn modelId="{4B6C32D8-77B9-4570-A5A5-AC2C78B14F38}" srcId="{0A955A57-195E-41E2-97FB-A53AA97DA2C2}" destId="{3520BA7D-39F1-4838-95CC-8B3D69C9BB39}" srcOrd="0" destOrd="0" parTransId="{B3A500EF-F68B-4B00-9FF0-428EE93FF4AD}" sibTransId="{A5FC9512-EC31-4ED8-81F7-756F16AC71E9}"/>
    <dgm:cxn modelId="{E2D2C6C3-9A71-4CC0-B0CD-9D9C0C97D932}" srcId="{0A955A57-195E-41E2-97FB-A53AA97DA2C2}" destId="{DCE8B088-756B-4091-A391-90D99A17F651}" srcOrd="1" destOrd="0" parTransId="{3ED8DEDC-A651-45C4-921C-D77EB1C6B3B7}" sibTransId="{A8E72F52-3AE2-4E4F-9BCB-1D12657F5188}"/>
    <dgm:cxn modelId="{ADB790C2-6BEE-41BC-8E08-624F6E95BD6B}" type="presParOf" srcId="{75C7D7D7-4F90-480E-810C-B8CD5EA6B96D}" destId="{7231E891-4F42-4530-9387-74118DAF705E}" srcOrd="0" destOrd="0" presId="urn:microsoft.com/office/officeart/2005/8/layout/hList1"/>
    <dgm:cxn modelId="{0274EAA2-8ADA-4A62-87DC-B566E67C477D}" type="presParOf" srcId="{7231E891-4F42-4530-9387-74118DAF705E}" destId="{AECBE168-BD81-4B69-922D-6308C2A82D51}" srcOrd="0" destOrd="0" presId="urn:microsoft.com/office/officeart/2005/8/layout/hList1"/>
    <dgm:cxn modelId="{D2845CFE-23F0-4AE8-BFB0-82D05988D9DE}" type="presParOf" srcId="{7231E891-4F42-4530-9387-74118DAF705E}" destId="{BAE28B7E-A2B6-4599-B8A6-3B98AE583A85}" srcOrd="1" destOrd="0" presId="urn:microsoft.com/office/officeart/2005/8/layout/hList1"/>
    <dgm:cxn modelId="{9BA7A181-8814-4689-B542-8463D6528E02}" type="presParOf" srcId="{75C7D7D7-4F90-480E-810C-B8CD5EA6B96D}" destId="{D6716E68-D7D4-48A2-BA4A-1CD04121ABEA}" srcOrd="1" destOrd="0" presId="urn:microsoft.com/office/officeart/2005/8/layout/hList1"/>
    <dgm:cxn modelId="{0E20A8A9-F695-4889-8E62-CC2D24879B58}" type="presParOf" srcId="{75C7D7D7-4F90-480E-810C-B8CD5EA6B96D}" destId="{706F22EE-853F-44BD-A70C-675E938CB18D}" srcOrd="2" destOrd="0" presId="urn:microsoft.com/office/officeart/2005/8/layout/hList1"/>
    <dgm:cxn modelId="{24627511-9D05-4F3D-8A98-7D1EB7B2F6D5}" type="presParOf" srcId="{706F22EE-853F-44BD-A70C-675E938CB18D}" destId="{14DC40C2-7605-4E4F-B8A2-D5C501FFF88B}" srcOrd="0" destOrd="0" presId="urn:microsoft.com/office/officeart/2005/8/layout/hList1"/>
    <dgm:cxn modelId="{5D3097BC-E69B-4BB8-B40E-148F8A420EF5}" type="presParOf" srcId="{706F22EE-853F-44BD-A70C-675E938CB18D}" destId="{F3F3739C-D2DB-4DBC-9FE9-AE12DCA281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BE168-BD81-4B69-922D-6308C2A82D51}">
      <dsp:nvSpPr>
        <dsp:cNvPr id="0" name=""/>
        <dsp:cNvSpPr/>
      </dsp:nvSpPr>
      <dsp:spPr>
        <a:xfrm>
          <a:off x="40" y="13839"/>
          <a:ext cx="3877174" cy="155086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altLang="en-US" sz="2600" kern="1200" dirty="0">
              <a:latin typeface="Arial" charset="0"/>
              <a:cs typeface="Arial" charset="0"/>
            </a:rPr>
            <a:t>Option 1: Understanding your Intervention</a:t>
          </a:r>
          <a:endParaRPr lang="en-US" sz="2600" kern="1200" dirty="0"/>
        </a:p>
      </dsp:txBody>
      <dsp:txXfrm>
        <a:off x="40" y="13839"/>
        <a:ext cx="3877174" cy="1550869"/>
      </dsp:txXfrm>
    </dsp:sp>
    <dsp:sp modelId="{BAE28B7E-A2B6-4599-B8A6-3B98AE583A85}">
      <dsp:nvSpPr>
        <dsp:cNvPr id="0" name=""/>
        <dsp:cNvSpPr/>
      </dsp:nvSpPr>
      <dsp:spPr>
        <a:xfrm>
          <a:off x="40" y="1564709"/>
          <a:ext cx="3877174" cy="24155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Describe your intervention using Worksheet 1 – Your Intervention</a:t>
          </a:r>
        </a:p>
      </dsp:txBody>
      <dsp:txXfrm>
        <a:off x="40" y="1564709"/>
        <a:ext cx="3877174" cy="2415599"/>
      </dsp:txXfrm>
    </dsp:sp>
    <dsp:sp modelId="{14DC40C2-7605-4E4F-B8A2-D5C501FFF88B}">
      <dsp:nvSpPr>
        <dsp:cNvPr id="0" name=""/>
        <dsp:cNvSpPr/>
      </dsp:nvSpPr>
      <dsp:spPr>
        <a:xfrm>
          <a:off x="4420019" y="13839"/>
          <a:ext cx="3877174" cy="155086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altLang="en-US" sz="2600" kern="1200" dirty="0">
              <a:latin typeface="Arial" charset="0"/>
              <a:cs typeface="Arial" charset="0"/>
            </a:rPr>
            <a:t>Option 2: Operationalizing Implementation </a:t>
          </a:r>
          <a:endParaRPr lang="en-US" sz="2600" kern="1200" dirty="0"/>
        </a:p>
      </dsp:txBody>
      <dsp:txXfrm>
        <a:off x="4420019" y="13839"/>
        <a:ext cx="3877174" cy="1550869"/>
      </dsp:txXfrm>
    </dsp:sp>
    <dsp:sp modelId="{F3F3739C-D2DB-4DBC-9FE9-AE12DCA281ED}">
      <dsp:nvSpPr>
        <dsp:cNvPr id="0" name=""/>
        <dsp:cNvSpPr/>
      </dsp:nvSpPr>
      <dsp:spPr>
        <a:xfrm>
          <a:off x="4420019" y="1564709"/>
          <a:ext cx="3877174" cy="24155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ts val="1800"/>
            </a:spcAft>
            <a:buFont typeface="Wingdings" panose="05000000000000000000" pitchFamily="2" charset="2"/>
            <a:buChar char="••"/>
          </a:pPr>
          <a:r>
            <a:rPr lang="en-US" sz="2200" kern="1200" dirty="0"/>
            <a:t>Choose </a:t>
          </a:r>
          <a:r>
            <a:rPr lang="en-US" sz="2200" b="1" u="sng" kern="1200" dirty="0"/>
            <a:t>one</a:t>
          </a:r>
          <a:r>
            <a:rPr lang="en-US" sz="2200" kern="1200" dirty="0"/>
            <a:t> foundational implementation strategy. </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Describe how you would use the implementation strategy using Worksheet 2 – Action Plan</a:t>
          </a:r>
        </a:p>
      </dsp:txBody>
      <dsp:txXfrm>
        <a:off x="4420019" y="1564709"/>
        <a:ext cx="3877174" cy="2415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BEDA7-2AA7-443D-8745-5E40D715319E}" type="datetimeFigureOut">
              <a:rPr lang="en-US" smtClean="0"/>
              <a:t>5/24/2021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F4734-1727-4E82-B181-CBA266B20EC8}" type="slidenum">
              <a:rPr lang="en-US" smtClean="0"/>
              <a:t>‹#›</a:t>
            </a:fld>
            <a:endParaRPr lang="en-US"/>
          </a:p>
        </p:txBody>
      </p:sp>
    </p:spTree>
    <p:extLst>
      <p:ext uri="{BB962C8B-B14F-4D97-AF65-F5344CB8AC3E}">
        <p14:creationId xmlns:p14="http://schemas.microsoft.com/office/powerpoint/2010/main" val="425990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Allison Cole is a family physician and researcher at the University of Washington. She is also Director of the ITHS’ Dissemination and Implementation program. </a:t>
            </a:r>
          </a:p>
        </p:txBody>
      </p:sp>
    </p:spTree>
    <p:extLst>
      <p:ext uri="{BB962C8B-B14F-4D97-AF65-F5344CB8AC3E}">
        <p14:creationId xmlns:p14="http://schemas.microsoft.com/office/powerpoint/2010/main" val="5490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7F84C-A79A-4B69-A811-CA2F9D1E0C8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7159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7F84C-A79A-4B69-A811-CA2F9D1E0C8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079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7F84C-A79A-4B69-A811-CA2F9D1E0C8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918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7F84C-A79A-4B69-A811-CA2F9D1E0C8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449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4</a:t>
            </a:fld>
            <a:endParaRPr lang="en-US"/>
          </a:p>
        </p:txBody>
      </p:sp>
    </p:spTree>
    <p:extLst>
      <p:ext uri="{BB962C8B-B14F-4D97-AF65-F5344CB8AC3E}">
        <p14:creationId xmlns:p14="http://schemas.microsoft.com/office/powerpoint/2010/main" val="253169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8</a:t>
            </a:fld>
            <a:endParaRPr lang="en-US"/>
          </a:p>
        </p:txBody>
      </p:sp>
    </p:spTree>
    <p:extLst>
      <p:ext uri="{BB962C8B-B14F-4D97-AF65-F5344CB8AC3E}">
        <p14:creationId xmlns:p14="http://schemas.microsoft.com/office/powerpoint/2010/main" val="42298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10</a:t>
            </a:fld>
            <a:endParaRPr lang="en-US"/>
          </a:p>
        </p:txBody>
      </p:sp>
    </p:spTree>
    <p:extLst>
      <p:ext uri="{BB962C8B-B14F-4D97-AF65-F5344CB8AC3E}">
        <p14:creationId xmlns:p14="http://schemas.microsoft.com/office/powerpoint/2010/main" val="19583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11</a:t>
            </a:fld>
            <a:endParaRPr lang="en-US"/>
          </a:p>
        </p:txBody>
      </p:sp>
    </p:spTree>
    <p:extLst>
      <p:ext uri="{BB962C8B-B14F-4D97-AF65-F5344CB8AC3E}">
        <p14:creationId xmlns:p14="http://schemas.microsoft.com/office/powerpoint/2010/main" val="13479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4734-1727-4E82-B181-CBA266B20EC8}" type="slidenum">
              <a:rPr lang="en-US" smtClean="0"/>
              <a:t>12</a:t>
            </a:fld>
            <a:endParaRPr lang="en-US"/>
          </a:p>
        </p:txBody>
      </p:sp>
    </p:spTree>
    <p:extLst>
      <p:ext uri="{BB962C8B-B14F-4D97-AF65-F5344CB8AC3E}">
        <p14:creationId xmlns:p14="http://schemas.microsoft.com/office/powerpoint/2010/main" val="323687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7F84C-A79A-4B69-A811-CA2F9D1E0C8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1429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7F84C-A79A-4B69-A811-CA2F9D1E0C8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473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7F84C-A79A-4B69-A811-CA2F9D1E0C8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6963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68299" y="306388"/>
            <a:ext cx="8148379" cy="939800"/>
          </a:xfrm>
        </p:spPr>
        <p:txBody>
          <a:bodyPr/>
          <a:lstStyle>
            <a:lvl1pPr>
              <a:defRPr sz="30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55615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8134572" cy="93980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13" name="Content Placeholder 2"/>
          <p:cNvSpPr>
            <a:spLocks noGrp="1"/>
          </p:cNvSpPr>
          <p:nvPr>
            <p:ph idx="1"/>
          </p:nvPr>
        </p:nvSpPr>
        <p:spPr>
          <a:xfrm>
            <a:off x="371475" y="1595438"/>
            <a:ext cx="8134572"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3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9176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Cover">
    <p:spTree>
      <p:nvGrpSpPr>
        <p:cNvPr id="1" name=""/>
        <p:cNvGrpSpPr/>
        <p:nvPr/>
      </p:nvGrpSpPr>
      <p:grpSpPr>
        <a:xfrm>
          <a:off x="0" y="0"/>
          <a:ext cx="0" cy="0"/>
          <a:chOff x="0" y="0"/>
          <a:chExt cx="0" cy="0"/>
        </a:xfrm>
      </p:grpSpPr>
      <p:pic>
        <p:nvPicPr>
          <p:cNvPr id="16" name="Picture 15" hidden="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24994" y="-17461"/>
            <a:ext cx="3962400" cy="6873874"/>
          </a:xfrm>
          <a:prstGeom prst="rect">
            <a:avLst/>
          </a:prstGeom>
          <a:noFill/>
          <a:ln>
            <a:noFill/>
          </a:ln>
        </p:spPr>
      </p:pic>
      <p:sp>
        <p:nvSpPr>
          <p:cNvPr id="2" name="Title 1"/>
          <p:cNvSpPr>
            <a:spLocks noGrp="1"/>
          </p:cNvSpPr>
          <p:nvPr userDrawn="1">
            <p:ph type="ctrTitle" hasCustomPrompt="1"/>
          </p:nvPr>
        </p:nvSpPr>
        <p:spPr>
          <a:xfrm>
            <a:off x="371475" y="280988"/>
            <a:ext cx="8145204" cy="941259"/>
          </a:xfrm>
        </p:spPr>
        <p:txBody>
          <a:bodyPr>
            <a:normAutofit/>
          </a:bodyPr>
          <a:lstStyle>
            <a:lvl1pPr algn="l">
              <a:defRPr sz="3000" b="0" cap="none">
                <a:solidFill>
                  <a:schemeClr val="accent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371475" y="1231772"/>
            <a:ext cx="8145204" cy="1428750"/>
          </a:xfrm>
        </p:spPr>
        <p:txBody>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3485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8240897" cy="939800"/>
          </a:xfrm>
        </p:spPr>
        <p:txBody>
          <a:bodyPr/>
          <a:lstStyle>
            <a:lvl1pPr>
              <a:defRPr sz="3000">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249780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Gradient">
    <p:spTree>
      <p:nvGrpSpPr>
        <p:cNvPr id="1" name=""/>
        <p:cNvGrpSpPr/>
        <p:nvPr/>
      </p:nvGrpSpPr>
      <p:grpSpPr>
        <a:xfrm>
          <a:off x="0" y="0"/>
          <a:ext cx="0" cy="0"/>
          <a:chOff x="0" y="0"/>
          <a:chExt cx="0" cy="0"/>
        </a:xfrm>
      </p:grpSpPr>
      <p:sp>
        <p:nvSpPr>
          <p:cNvPr id="16" name="Title 1"/>
          <p:cNvSpPr>
            <a:spLocks noGrp="1"/>
          </p:cNvSpPr>
          <p:nvPr>
            <p:ph type="title"/>
          </p:nvPr>
        </p:nvSpPr>
        <p:spPr>
          <a:xfrm>
            <a:off x="385763" y="307975"/>
            <a:ext cx="7113587" cy="1023938"/>
          </a:xfrm>
        </p:spPr>
        <p:txBody>
          <a:bodyPr/>
          <a:lstStyle>
            <a:lvl1pPr>
              <a:defRPr sz="3000">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21102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80988"/>
            <a:ext cx="8368488" cy="939800"/>
          </a:xfrm>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AA925-0A7D-4EC2-92EF-B2326656D0DA}"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11BB-DDA1-4BE0-934A-9BDCD4D79A1D}" type="slidenum">
              <a:rPr lang="en-US" smtClean="0"/>
              <a:t>‹#›</a:t>
            </a:fld>
            <a:endParaRPr lang="en-US"/>
          </a:p>
        </p:txBody>
      </p:sp>
    </p:spTree>
    <p:extLst>
      <p:ext uri="{BB962C8B-B14F-4D97-AF65-F5344CB8AC3E}">
        <p14:creationId xmlns:p14="http://schemas.microsoft.com/office/powerpoint/2010/main" val="1224766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28664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139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23716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8060144" cy="939800"/>
          </a:xfrm>
        </p:spPr>
        <p:txBody>
          <a:bodyPr/>
          <a:lstStyle>
            <a:lvl1pPr>
              <a:defRPr sz="3000"/>
            </a:lvl1pPr>
          </a:lstStyle>
          <a:p>
            <a:r>
              <a:rPr lang="en-US" dirty="0"/>
              <a:t>Click to edit Master title style</a:t>
            </a:r>
          </a:p>
        </p:txBody>
      </p:sp>
      <p:sp>
        <p:nvSpPr>
          <p:cNvPr id="13" name="Content Placeholder 2"/>
          <p:cNvSpPr>
            <a:spLocks noGrp="1"/>
          </p:cNvSpPr>
          <p:nvPr>
            <p:ph idx="1"/>
          </p:nvPr>
        </p:nvSpPr>
        <p:spPr>
          <a:xfrm>
            <a:off x="371475" y="1595438"/>
            <a:ext cx="7932553"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1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20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B153B-6715-4661-A7EB-DBA28BD3C166}"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767F-DF37-477A-9AC0-4565D6F03DBD}" type="slidenum">
              <a:rPr lang="en-US" smtClean="0"/>
              <a:t>‹#›</a:t>
            </a:fld>
            <a:endParaRPr lang="en-US"/>
          </a:p>
        </p:txBody>
      </p:sp>
    </p:spTree>
    <p:extLst>
      <p:ext uri="{BB962C8B-B14F-4D97-AF65-F5344CB8AC3E}">
        <p14:creationId xmlns:p14="http://schemas.microsoft.com/office/powerpoint/2010/main" val="13871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1838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234283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sz="3000"/>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243082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Cover">
    <p:spTree>
      <p:nvGrpSpPr>
        <p:cNvPr id="1" name=""/>
        <p:cNvGrpSpPr/>
        <p:nvPr/>
      </p:nvGrpSpPr>
      <p:grpSpPr>
        <a:xfrm>
          <a:off x="0" y="0"/>
          <a:ext cx="0" cy="0"/>
          <a:chOff x="0" y="0"/>
          <a:chExt cx="0" cy="0"/>
        </a:xfrm>
      </p:grpSpPr>
      <p:pic>
        <p:nvPicPr>
          <p:cNvPr id="16" name="Picture 15" hidden="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24994" y="-17461"/>
            <a:ext cx="3962400" cy="6873874"/>
          </a:xfrm>
          <a:prstGeom prst="rect">
            <a:avLst/>
          </a:prstGeom>
          <a:noFill/>
          <a:ln>
            <a:noFill/>
          </a:ln>
        </p:spPr>
      </p:pic>
      <p:sp>
        <p:nvSpPr>
          <p:cNvPr id="2" name="Title 1"/>
          <p:cNvSpPr>
            <a:spLocks noGrp="1"/>
          </p:cNvSpPr>
          <p:nvPr userDrawn="1">
            <p:ph type="ctrTitle"/>
          </p:nvPr>
        </p:nvSpPr>
        <p:spPr>
          <a:xfrm>
            <a:off x="371475" y="280988"/>
            <a:ext cx="8315324" cy="941259"/>
          </a:xfrm>
        </p:spPr>
        <p:txBody>
          <a:bodyPr>
            <a:normAutofit/>
          </a:bodyPr>
          <a:lstStyle>
            <a:lvl1pPr algn="l">
              <a:defRPr sz="3000" b="1" cap="all">
                <a:solidFill>
                  <a:schemeClr val="accent1"/>
                </a:solidFill>
              </a:defRPr>
            </a:lvl1pPr>
          </a:lstStyle>
          <a:p>
            <a:r>
              <a:rPr lang="en-US" dirty="0"/>
              <a:t>Click to edit Master title style</a:t>
            </a:r>
          </a:p>
        </p:txBody>
      </p:sp>
      <p:sp>
        <p:nvSpPr>
          <p:cNvPr id="3" name="Subtitle 2"/>
          <p:cNvSpPr>
            <a:spLocks noGrp="1"/>
          </p:cNvSpPr>
          <p:nvPr userDrawn="1">
            <p:ph type="subTitle" idx="1"/>
          </p:nvPr>
        </p:nvSpPr>
        <p:spPr>
          <a:xfrm>
            <a:off x="371475" y="1231772"/>
            <a:ext cx="8315325" cy="1428750"/>
          </a:xfrm>
        </p:spPr>
        <p:txBody>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47996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Gradient">
    <p:spTree>
      <p:nvGrpSpPr>
        <p:cNvPr id="1" name=""/>
        <p:cNvGrpSpPr/>
        <p:nvPr/>
      </p:nvGrpSpPr>
      <p:grpSpPr>
        <a:xfrm>
          <a:off x="0" y="0"/>
          <a:ext cx="0" cy="0"/>
          <a:chOff x="0" y="0"/>
          <a:chExt cx="0" cy="0"/>
        </a:xfrm>
      </p:grpSpPr>
      <p:sp>
        <p:nvSpPr>
          <p:cNvPr id="16" name="Title 1"/>
          <p:cNvSpPr>
            <a:spLocks noGrp="1"/>
          </p:cNvSpPr>
          <p:nvPr>
            <p:ph type="title"/>
          </p:nvPr>
        </p:nvSpPr>
        <p:spPr>
          <a:xfrm>
            <a:off x="385763" y="307975"/>
            <a:ext cx="7113587" cy="1023938"/>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6974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26397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68299" y="306388"/>
            <a:ext cx="8297235"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7272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828342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371475" y="1585913"/>
            <a:ext cx="828342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845636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3000" kern="1200">
          <a:solidFill>
            <a:schemeClr val="accent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dirty="0">
              <a:solidFill>
                <a:schemeClr val="tx2"/>
              </a:solidFill>
            </a:endParaRPr>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extLst>
      <p:ext uri="{BB962C8B-B14F-4D97-AF65-F5344CB8AC3E}">
        <p14:creationId xmlns:p14="http://schemas.microsoft.com/office/powerpoint/2010/main" val="35736914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dirty="0">
              <a:solidFill>
                <a:schemeClr val="tx2"/>
              </a:solidFill>
            </a:endParaRP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extLst>
      <p:ext uri="{BB962C8B-B14F-4D97-AF65-F5344CB8AC3E}">
        <p14:creationId xmlns:p14="http://schemas.microsoft.com/office/powerpoint/2010/main" val="18290062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86/1748-5908-8-139"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mailto:mworku@uw.edu"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4617488" y="0"/>
            <a:ext cx="4556524" cy="5128591"/>
          </a:xfrm>
          <a:prstGeom prst="rect">
            <a:avLst/>
          </a:prstGeom>
        </p:spPr>
      </p:pic>
      <p:sp>
        <p:nvSpPr>
          <p:cNvPr id="6" name="Rectangle 5"/>
          <p:cNvSpPr/>
          <p:nvPr/>
        </p:nvSpPr>
        <p:spPr>
          <a:xfrm>
            <a:off x="-11390" y="5012574"/>
            <a:ext cx="9185402" cy="1033499"/>
          </a:xfrm>
          <a:prstGeom prst="rect">
            <a:avLst/>
          </a:prstGeom>
          <a:solidFill>
            <a:srgbClr val="718C5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charset="0"/>
            </a:endParaRPr>
          </a:p>
        </p:txBody>
      </p:sp>
      <p:sp>
        <p:nvSpPr>
          <p:cNvPr id="2" name="Rectangle 1">
            <a:extLst>
              <a:ext uri="{FF2B5EF4-FFF2-40B4-BE49-F238E27FC236}">
                <a16:creationId xmlns:a16="http://schemas.microsoft.com/office/drawing/2014/main" id="{465DCD4C-1BBF-4013-A16C-1A2A8B98B23C}"/>
              </a:ext>
            </a:extLst>
          </p:cNvPr>
          <p:cNvSpPr/>
          <p:nvPr/>
        </p:nvSpPr>
        <p:spPr>
          <a:xfrm>
            <a:off x="0" y="221078"/>
            <a:ext cx="6128084" cy="1938992"/>
          </a:xfrm>
          <a:prstGeom prst="rect">
            <a:avLst/>
          </a:prstGeom>
        </p:spPr>
        <p:txBody>
          <a:bodyPr wrap="square">
            <a:spAutoFit/>
          </a:bodyPr>
          <a:lstStyle/>
          <a:p>
            <a:pPr algn="ctr"/>
            <a:r>
              <a:rPr lang="en-US" altLang="en-US" sz="3000" b="1" dirty="0">
                <a:latin typeface="Arial" charset="0"/>
                <a:cs typeface="Arial" charset="0"/>
              </a:rPr>
              <a:t>Experiential Opportunity </a:t>
            </a:r>
            <a:r>
              <a:rPr lang="en-US" altLang="en-US" sz="3000" b="1" dirty="0" smtClean="0">
                <a:latin typeface="Arial" charset="0"/>
                <a:cs typeface="Arial" charset="0"/>
              </a:rPr>
              <a:t>:  </a:t>
            </a:r>
            <a:endParaRPr lang="en-US" altLang="en-US" sz="3000" b="1" dirty="0">
              <a:latin typeface="Arial" charset="0"/>
              <a:cs typeface="Arial" charset="0"/>
            </a:endParaRPr>
          </a:p>
          <a:p>
            <a:pPr algn="ctr"/>
            <a:r>
              <a:rPr lang="en-US" altLang="en-US" sz="3000" b="1" dirty="0">
                <a:latin typeface="Arial" charset="0"/>
                <a:cs typeface="Arial" charset="0"/>
              </a:rPr>
              <a:t>Preparing for Implementation of a Health Innovation in Clinical Settings</a:t>
            </a:r>
            <a:endParaRPr lang="en-US" sz="3000" b="1" strike="sngStrike" dirty="0"/>
          </a:p>
        </p:txBody>
      </p:sp>
      <p:sp>
        <p:nvSpPr>
          <p:cNvPr id="8" name="Subtitle 2">
            <a:extLst>
              <a:ext uri="{FF2B5EF4-FFF2-40B4-BE49-F238E27FC236}">
                <a16:creationId xmlns:a16="http://schemas.microsoft.com/office/drawing/2014/main" id="{F5F4A81C-9875-4C2A-8842-F9D6D6F9EC60}"/>
              </a:ext>
            </a:extLst>
          </p:cNvPr>
          <p:cNvSpPr txBox="1">
            <a:spLocks/>
          </p:cNvSpPr>
          <p:nvPr/>
        </p:nvSpPr>
        <p:spPr>
          <a:xfrm>
            <a:off x="246812" y="2612214"/>
            <a:ext cx="7172560" cy="2261464"/>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Aft>
                <a:spcPts val="0"/>
              </a:spcAft>
            </a:pPr>
            <a:r>
              <a:rPr lang="en-US" b="1" dirty="0"/>
              <a:t>Allison Cole, MD, MPH</a:t>
            </a:r>
          </a:p>
          <a:p>
            <a:pPr defTabSz="914400">
              <a:spcAft>
                <a:spcPts val="0"/>
              </a:spcAft>
            </a:pPr>
            <a:r>
              <a:rPr lang="en-US" dirty="0"/>
              <a:t>Associate Professor, Family Medicine</a:t>
            </a:r>
          </a:p>
          <a:p>
            <a:pPr defTabSz="914400">
              <a:spcAft>
                <a:spcPts val="0"/>
              </a:spcAft>
            </a:pPr>
            <a:r>
              <a:rPr lang="en-US" dirty="0"/>
              <a:t>Director, ITHS Dissemination and Implementation Program</a:t>
            </a:r>
          </a:p>
          <a:p>
            <a:pPr defTabSz="914400">
              <a:spcAft>
                <a:spcPts val="0"/>
              </a:spcAft>
            </a:pPr>
            <a:endParaRPr lang="en-US" dirty="0"/>
          </a:p>
        </p:txBody>
      </p:sp>
    </p:spTree>
    <p:extLst>
      <p:ext uri="{BB962C8B-B14F-4D97-AF65-F5344CB8AC3E}">
        <p14:creationId xmlns:p14="http://schemas.microsoft.com/office/powerpoint/2010/main" val="3757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00250"/>
            <a:ext cx="793572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marR="0" indent="-285750">
              <a:spcBef>
                <a:spcPts val="0"/>
              </a:spcBef>
              <a:spcAft>
                <a:spcPts val="2400"/>
              </a:spcAft>
              <a:buFont typeface="Wingdings" panose="05000000000000000000" pitchFamily="2" charset="2"/>
              <a:buChar char="v"/>
            </a:pPr>
            <a:r>
              <a:rPr lang="en-US" dirty="0">
                <a:effectLst/>
                <a:latin typeface="Calibri" panose="020F0502020204030204" pitchFamily="34" charset="0"/>
                <a:ea typeface="Times New Roman" panose="02020603050405020304" pitchFamily="18" charset="0"/>
                <a:cs typeface="Times New Roman" panose="02020603050405020304" pitchFamily="18" charset="0"/>
              </a:rPr>
              <a:t>An implementation strategy is a “method or technique used to enhance the adoption, implementation, and sustainability of a clinical program or practice.”</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  (Proctor EK, Powell BJ, McMillen JC 2013</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r>
              <a:rPr lang="en-US"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https://doi.org/10.1186/1748-5908-8-139</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p>
          <a:p>
            <a:pPr marL="285750" marR="0" indent="-285750">
              <a:spcBef>
                <a:spcPts val="0"/>
              </a:spcBef>
              <a:spcAft>
                <a:spcPts val="2400"/>
              </a:spcAft>
              <a:buFont typeface="Wingdings" panose="05000000000000000000" pitchFamily="2" charset="2"/>
              <a:buChar char="v"/>
            </a:pPr>
            <a:r>
              <a:rPr lang="en-US" dirty="0">
                <a:effectLst/>
                <a:latin typeface="Calibri" panose="020F0502020204030204" pitchFamily="34" charset="0"/>
                <a:ea typeface="Times New Roman" panose="02020603050405020304" pitchFamily="18" charset="0"/>
                <a:cs typeface="Times New Roman" panose="02020603050405020304" pitchFamily="18" charset="0"/>
              </a:rPr>
              <a:t>There are some implementation strategies that appear to be foundational to implementing interventions in primary care clinical practice. They may be applicable to many clinical settings and across many types of interventions.</a:t>
            </a:r>
          </a:p>
        </p:txBody>
      </p:sp>
      <p:sp>
        <p:nvSpPr>
          <p:cNvPr id="2" name="Title 1"/>
          <p:cNvSpPr>
            <a:spLocks noGrp="1"/>
          </p:cNvSpPr>
          <p:nvPr>
            <p:ph type="title"/>
          </p:nvPr>
        </p:nvSpPr>
        <p:spPr>
          <a:xfrm>
            <a:off x="368300" y="1063724"/>
            <a:ext cx="8407400" cy="939800"/>
          </a:xfrm>
        </p:spPr>
        <p:txBody>
          <a:bodyPr/>
          <a:lstStyle/>
          <a:p>
            <a:pPr>
              <a:defRPr/>
            </a:pPr>
            <a:r>
              <a:rPr lang="en-US" altLang="en-US" sz="3000" dirty="0">
                <a:solidFill>
                  <a:schemeClr val="tx1"/>
                </a:solidFill>
                <a:latin typeface="Arial" charset="0"/>
                <a:cs typeface="Arial" charset="0"/>
              </a:rPr>
              <a:t>Overview of I</a:t>
            </a:r>
            <a:r>
              <a:rPr lang="en-US" altLang="en-US" sz="3000" dirty="0">
                <a:solidFill>
                  <a:schemeClr val="tx1"/>
                </a:solidFill>
                <a:effectLst>
                  <a:outerShdw blurRad="38100" dist="38100" dir="2700000" algn="tl">
                    <a:srgbClr val="000000">
                      <a:alpha val="43137"/>
                    </a:srgbClr>
                  </a:outerShdw>
                </a:effectLst>
                <a:latin typeface="Arial" charset="0"/>
                <a:cs typeface="Arial" charset="0"/>
              </a:rPr>
              <a:t>mplementation Strategies </a:t>
            </a:r>
            <a:endParaRPr lang="en-US" sz="3000" dirty="0">
              <a:solidFill>
                <a:schemeClr val="tx1"/>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3990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3" name="Table 6">
            <a:extLst>
              <a:ext uri="{FF2B5EF4-FFF2-40B4-BE49-F238E27FC236}">
                <a16:creationId xmlns:a16="http://schemas.microsoft.com/office/drawing/2014/main" id="{50AE4630-8493-4C0A-898B-84C3FB4485F6}"/>
              </a:ext>
            </a:extLst>
          </p:cNvPr>
          <p:cNvGraphicFramePr>
            <a:graphicFrameLocks noGrp="1"/>
          </p:cNvGraphicFramePr>
          <p:nvPr>
            <p:extLst>
              <p:ext uri="{D42A27DB-BD31-4B8C-83A1-F6EECF244321}">
                <p14:modId xmlns:p14="http://schemas.microsoft.com/office/powerpoint/2010/main" val="4283275224"/>
              </p:ext>
            </p:extLst>
          </p:nvPr>
        </p:nvGraphicFramePr>
        <p:xfrm>
          <a:off x="310111" y="1276591"/>
          <a:ext cx="8523778" cy="5446327"/>
        </p:xfrm>
        <a:graphic>
          <a:graphicData uri="http://schemas.openxmlformats.org/drawingml/2006/table">
            <a:tbl>
              <a:tblPr firstRow="1" bandRow="1">
                <a:tableStyleId>{9D7B26C5-4107-4FEC-AEDC-1716B250A1EF}</a:tableStyleId>
              </a:tblPr>
              <a:tblGrid>
                <a:gridCol w="2773911">
                  <a:extLst>
                    <a:ext uri="{9D8B030D-6E8A-4147-A177-3AD203B41FA5}">
                      <a16:colId xmlns:a16="http://schemas.microsoft.com/office/drawing/2014/main" val="2499922764"/>
                    </a:ext>
                  </a:extLst>
                </a:gridCol>
                <a:gridCol w="5749867">
                  <a:extLst>
                    <a:ext uri="{9D8B030D-6E8A-4147-A177-3AD203B41FA5}">
                      <a16:colId xmlns:a16="http://schemas.microsoft.com/office/drawing/2014/main" val="2882936376"/>
                    </a:ext>
                  </a:extLst>
                </a:gridCol>
              </a:tblGrid>
              <a:tr h="671659">
                <a:tc>
                  <a:txBody>
                    <a:bodyPr/>
                    <a:lstStyle/>
                    <a:p>
                      <a:pPr marL="0" marR="0" algn="l">
                        <a:spcBef>
                          <a:spcPts val="0"/>
                        </a:spcBef>
                        <a:spcAft>
                          <a:spcPts val="0"/>
                        </a:spcAft>
                      </a:pPr>
                      <a:r>
                        <a:rPr lang="en-US" sz="1500" b="1" dirty="0">
                          <a:solidFill>
                            <a:schemeClr val="tx1"/>
                          </a:solidFill>
                          <a:effectLst/>
                        </a:rPr>
                        <a:t>Assess for readiness</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0" dirty="0">
                          <a:effectLst/>
                        </a:rPr>
                        <a:t>Throughout implementation, assess aspects of a practice or organization to determine its degree of readiness to implement the intervention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2562110"/>
                  </a:ext>
                </a:extLst>
              </a:tr>
              <a:tr h="885288">
                <a:tc>
                  <a:txBody>
                    <a:bodyPr/>
                    <a:lstStyle/>
                    <a:p>
                      <a:pPr marL="0" marR="0" algn="l">
                        <a:spcBef>
                          <a:spcPts val="0"/>
                        </a:spcBef>
                        <a:spcAft>
                          <a:spcPts val="0"/>
                        </a:spcAft>
                      </a:pPr>
                      <a:r>
                        <a:rPr lang="en-US" sz="1500" b="1" dirty="0">
                          <a:solidFill>
                            <a:schemeClr val="tx1"/>
                          </a:solidFill>
                          <a:effectLst/>
                        </a:rPr>
                        <a:t>Assess for the presence of barriers that may impede implementation</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Assess various aspects of a practice or organization to identify barriers that may impede implementation</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3411548"/>
                  </a:ext>
                </a:extLst>
              </a:tr>
              <a:tr h="758537">
                <a:tc>
                  <a:txBody>
                    <a:bodyPr/>
                    <a:lstStyle/>
                    <a:p>
                      <a:pPr marL="0" marR="0" algn="l">
                        <a:spcBef>
                          <a:spcPts val="0"/>
                        </a:spcBef>
                        <a:spcAft>
                          <a:spcPts val="0"/>
                        </a:spcAft>
                      </a:pPr>
                      <a:r>
                        <a:rPr lang="en-US" sz="1500" b="1" dirty="0">
                          <a:solidFill>
                            <a:schemeClr val="tx1"/>
                          </a:solidFill>
                          <a:effectLst/>
                        </a:rPr>
                        <a:t>Attend to Practice or Organization Culture</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Identify and respond to the culture of the practice or organization that you are working with (e.g. openness and communication, general leadership support and/or structure).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9175072"/>
                  </a:ext>
                </a:extLst>
              </a:tr>
              <a:tr h="727363">
                <a:tc>
                  <a:txBody>
                    <a:bodyPr/>
                    <a:lstStyle/>
                    <a:p>
                      <a:pPr marL="0" marR="0" algn="l">
                        <a:spcBef>
                          <a:spcPts val="0"/>
                        </a:spcBef>
                        <a:spcAft>
                          <a:spcPts val="0"/>
                        </a:spcAft>
                      </a:pPr>
                      <a:r>
                        <a:rPr lang="en-US" sz="1500" b="1" dirty="0">
                          <a:solidFill>
                            <a:schemeClr val="tx1"/>
                          </a:solidFill>
                          <a:effectLst/>
                        </a:rPr>
                        <a:t>Conduct Local Planning Discussions</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Plan and conduct discussions that include providers or staff and address choosing and testing changes to support implementation of the intervention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633971"/>
                  </a:ext>
                </a:extLst>
              </a:tr>
              <a:tr h="955539">
                <a:tc>
                  <a:txBody>
                    <a:bodyPr/>
                    <a:lstStyle/>
                    <a:p>
                      <a:pPr marL="0" marR="0" algn="l">
                        <a:spcBef>
                          <a:spcPts val="0"/>
                        </a:spcBef>
                        <a:spcAft>
                          <a:spcPts val="0"/>
                        </a:spcAft>
                      </a:pPr>
                      <a:r>
                        <a:rPr lang="en-US" sz="1500" b="1" dirty="0">
                          <a:solidFill>
                            <a:schemeClr val="tx1"/>
                          </a:solidFill>
                          <a:effectLst/>
                        </a:rPr>
                        <a:t>Develop and Support Teams that are Implementing the Intervention</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Develop and support teams that are implementing the innovation. This can be accomplished through regular check-ins, which  give the teams protected time to reflect on the implementation effort, share lessons learned, and support one another’s learning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2674621"/>
                  </a:ext>
                </a:extLst>
              </a:tr>
              <a:tr h="810916">
                <a:tc>
                  <a:txBody>
                    <a:bodyPr/>
                    <a:lstStyle/>
                    <a:p>
                      <a:pPr marL="0" marR="0" algn="l">
                        <a:spcBef>
                          <a:spcPts val="0"/>
                        </a:spcBef>
                        <a:spcAft>
                          <a:spcPts val="0"/>
                        </a:spcAft>
                      </a:pPr>
                      <a:r>
                        <a:rPr lang="en-US" sz="1500" b="1" dirty="0">
                          <a:solidFill>
                            <a:schemeClr val="tx1"/>
                          </a:solidFill>
                          <a:effectLst/>
                        </a:rPr>
                        <a:t>Conduct educational meetings</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Hold meetings targeted toward different stakeholder groups (e.g. providers, administrators, other practice or organizational stakeholders) to teach them about the intervention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0430576"/>
                  </a:ext>
                </a:extLst>
              </a:tr>
              <a:tr h="637025">
                <a:tc>
                  <a:txBody>
                    <a:bodyPr/>
                    <a:lstStyle/>
                    <a:p>
                      <a:pPr marL="0" marR="0" algn="l">
                        <a:spcBef>
                          <a:spcPts val="0"/>
                        </a:spcBef>
                        <a:spcAft>
                          <a:spcPts val="0"/>
                        </a:spcAft>
                      </a:pPr>
                      <a:r>
                        <a:rPr lang="en-US" sz="1500" b="1" dirty="0">
                          <a:solidFill>
                            <a:schemeClr val="tx1"/>
                          </a:solidFill>
                          <a:effectLst/>
                        </a:rPr>
                        <a:t>Develop or Implement Tools for Quality Monitoring</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Develop, test, or introduce quality monitoring tools and teach practices or organizations use of the quality monitoring tools.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739692"/>
                  </a:ext>
                </a:extLst>
              </a:tr>
            </a:tbl>
          </a:graphicData>
        </a:graphic>
      </p:graphicFrame>
      <p:sp>
        <p:nvSpPr>
          <p:cNvPr id="2" name="Title 1"/>
          <p:cNvSpPr>
            <a:spLocks noGrp="1"/>
          </p:cNvSpPr>
          <p:nvPr>
            <p:ph type="title"/>
          </p:nvPr>
        </p:nvSpPr>
        <p:spPr>
          <a:xfrm>
            <a:off x="310111" y="135082"/>
            <a:ext cx="8407400" cy="939800"/>
          </a:xfrm>
        </p:spPr>
        <p:txBody>
          <a:bodyPr/>
          <a:lstStyle/>
          <a:p>
            <a:pPr>
              <a:defRPr/>
            </a:pPr>
            <a:r>
              <a:rPr lang="en-US" altLang="en-US" sz="3000" dirty="0">
                <a:solidFill>
                  <a:schemeClr val="tx1"/>
                </a:solidFill>
                <a:latin typeface="Arial" charset="0"/>
                <a:cs typeface="Arial" charset="0"/>
              </a:rPr>
              <a:t>Foundational I</a:t>
            </a:r>
            <a:r>
              <a:rPr lang="en-US" altLang="en-US" sz="3000" dirty="0">
                <a:solidFill>
                  <a:schemeClr val="tx1"/>
                </a:solidFill>
                <a:effectLst>
                  <a:outerShdw blurRad="38100" dist="38100" dir="2700000" algn="tl">
                    <a:srgbClr val="000000">
                      <a:alpha val="43137"/>
                    </a:srgbClr>
                  </a:outerShdw>
                </a:effectLst>
                <a:latin typeface="Arial" charset="0"/>
                <a:cs typeface="Arial" charset="0"/>
              </a:rPr>
              <a:t>mplementation Strategies </a:t>
            </a:r>
            <a:endParaRPr lang="en-US" sz="3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683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419986" y="1880407"/>
            <a:ext cx="8355714"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1200"/>
              </a:spcAft>
              <a:buFont typeface="Wingdings" panose="05000000000000000000" pitchFamily="2" charset="2"/>
              <a:buChar char="ü"/>
            </a:pPr>
            <a:r>
              <a:rPr lang="en-US" dirty="0"/>
              <a:t>Outline the elements of an implementation strategy you will use</a:t>
            </a:r>
            <a:endParaRPr lang="en-US" dirty="0">
              <a:solidFill>
                <a:schemeClr val="tx1"/>
              </a:solidFill>
            </a:endParaRPr>
          </a:p>
          <a:p>
            <a:pPr marL="625475" lvl="1" indent="-288925" algn="l">
              <a:spcAft>
                <a:spcPts val="1800"/>
              </a:spcAft>
              <a:buFont typeface="Arial" panose="020B0604020202020204" pitchFamily="34" charset="0"/>
              <a:buChar char="•"/>
            </a:pPr>
            <a:r>
              <a:rPr lang="en-US" b="1" dirty="0">
                <a:solidFill>
                  <a:schemeClr val="accent1">
                    <a:lumMod val="75000"/>
                    <a:lumOff val="25000"/>
                  </a:schemeClr>
                </a:solidFill>
              </a:rPr>
              <a:t>Who</a:t>
            </a:r>
            <a:r>
              <a:rPr lang="en-US" dirty="0">
                <a:solidFill>
                  <a:schemeClr val="tx1"/>
                </a:solidFill>
              </a:rPr>
              <a:t> – Who will deliver it</a:t>
            </a:r>
          </a:p>
          <a:p>
            <a:pPr marL="625475" lvl="1" indent="-288925" algn="l">
              <a:spcAft>
                <a:spcPts val="1800"/>
              </a:spcAft>
              <a:buFont typeface="Arial" panose="020B0604020202020204" pitchFamily="34" charset="0"/>
              <a:buChar char="•"/>
            </a:pPr>
            <a:r>
              <a:rPr lang="en-US" b="1" dirty="0">
                <a:solidFill>
                  <a:schemeClr val="accent1">
                    <a:lumMod val="75000"/>
                    <a:lumOff val="25000"/>
                  </a:schemeClr>
                </a:solidFill>
              </a:rPr>
              <a:t>What/How </a:t>
            </a:r>
            <a:r>
              <a:rPr lang="en-US" dirty="0">
                <a:solidFill>
                  <a:schemeClr val="tx1"/>
                </a:solidFill>
              </a:rPr>
              <a:t>– What are the actions or steps; how will it be carried out</a:t>
            </a:r>
          </a:p>
          <a:p>
            <a:pPr marL="625475" lvl="1" indent="-288925" algn="l">
              <a:spcAft>
                <a:spcPts val="1800"/>
              </a:spcAft>
              <a:buFont typeface="Arial" panose="020B0604020202020204" pitchFamily="34" charset="0"/>
              <a:buChar char="•"/>
            </a:pPr>
            <a:r>
              <a:rPr lang="en-US" b="1" dirty="0">
                <a:solidFill>
                  <a:schemeClr val="accent1">
                    <a:lumMod val="75000"/>
                    <a:lumOff val="25000"/>
                  </a:schemeClr>
                </a:solidFill>
              </a:rPr>
              <a:t>Target of the strategy </a:t>
            </a:r>
            <a:r>
              <a:rPr lang="en-US" dirty="0">
                <a:solidFill>
                  <a:schemeClr val="tx1"/>
                </a:solidFill>
              </a:rPr>
              <a:t>– Where or to whom is it direct or what is it trying to impact</a:t>
            </a:r>
          </a:p>
          <a:p>
            <a:pPr marL="625475" lvl="1" indent="-288925" algn="l">
              <a:spcAft>
                <a:spcPts val="1800"/>
              </a:spcAft>
              <a:buFont typeface="Arial" panose="020B0604020202020204" pitchFamily="34" charset="0"/>
              <a:buChar char="•"/>
            </a:pPr>
            <a:r>
              <a:rPr lang="en-US" b="1" dirty="0">
                <a:solidFill>
                  <a:schemeClr val="accent1">
                    <a:lumMod val="75000"/>
                    <a:lumOff val="25000"/>
                  </a:schemeClr>
                </a:solidFill>
              </a:rPr>
              <a:t>Goal</a:t>
            </a:r>
            <a:r>
              <a:rPr lang="en-US" b="1" dirty="0">
                <a:solidFill>
                  <a:schemeClr val="tx1"/>
                </a:solidFill>
              </a:rPr>
              <a:t> </a:t>
            </a:r>
            <a:r>
              <a:rPr lang="en-US" dirty="0">
                <a:solidFill>
                  <a:schemeClr val="tx1"/>
                </a:solidFill>
              </a:rPr>
              <a:t>or expected outcome</a:t>
            </a:r>
          </a:p>
          <a:p>
            <a:pPr marL="625475" lvl="1" indent="-288925" algn="l">
              <a:spcAft>
                <a:spcPts val="1800"/>
              </a:spcAft>
              <a:buFont typeface="Arial" panose="020B0604020202020204" pitchFamily="34" charset="0"/>
              <a:buChar char="•"/>
            </a:pPr>
            <a:r>
              <a:rPr lang="en-US" b="1" dirty="0">
                <a:solidFill>
                  <a:schemeClr val="accent1">
                    <a:lumMod val="75000"/>
                    <a:lumOff val="25000"/>
                  </a:schemeClr>
                </a:solidFill>
              </a:rPr>
              <a:t>Timing</a:t>
            </a:r>
            <a:r>
              <a:rPr lang="en-US" dirty="0">
                <a:solidFill>
                  <a:schemeClr val="tx1"/>
                </a:solidFill>
              </a:rPr>
              <a:t> – When in the project will it be used</a:t>
            </a:r>
          </a:p>
          <a:p>
            <a:pPr marL="625475" lvl="1" indent="-288925" algn="l">
              <a:spcAft>
                <a:spcPts val="1800"/>
              </a:spcAft>
              <a:buFont typeface="Arial" panose="020B0604020202020204" pitchFamily="34" charset="0"/>
              <a:buChar char="•"/>
            </a:pPr>
            <a:r>
              <a:rPr lang="en-US" b="1" dirty="0">
                <a:solidFill>
                  <a:schemeClr val="accent1">
                    <a:lumMod val="75000"/>
                    <a:lumOff val="25000"/>
                  </a:schemeClr>
                </a:solidFill>
              </a:rPr>
              <a:t>Frequency &amp; Intensity</a:t>
            </a:r>
            <a:r>
              <a:rPr lang="en-US" dirty="0">
                <a:solidFill>
                  <a:schemeClr val="tx1"/>
                </a:solidFill>
              </a:rPr>
              <a:t> – How often and/or for how long will it be used</a:t>
            </a:r>
          </a:p>
          <a:p>
            <a:pPr marL="800100" lvl="1" indent="-342900" algn="l">
              <a:buFont typeface="Arial" panose="020B0604020202020204" pitchFamily="34" charset="0"/>
              <a:buChar char="•"/>
            </a:pPr>
            <a:endParaRPr lang="en-US" b="1" dirty="0">
              <a:solidFill>
                <a:schemeClr val="tx1"/>
              </a:solidFill>
            </a:endParaRPr>
          </a:p>
        </p:txBody>
      </p:sp>
      <p:sp>
        <p:nvSpPr>
          <p:cNvPr id="2" name="Title 1"/>
          <p:cNvSpPr>
            <a:spLocks noGrp="1"/>
          </p:cNvSpPr>
          <p:nvPr>
            <p:ph type="title"/>
          </p:nvPr>
        </p:nvSpPr>
        <p:spPr>
          <a:xfrm>
            <a:off x="368300" y="1165824"/>
            <a:ext cx="8355714" cy="939800"/>
          </a:xfrm>
        </p:spPr>
        <p:txBody>
          <a:bodyPr/>
          <a:lstStyle/>
          <a:p>
            <a:pPr>
              <a:defRPr/>
            </a:pPr>
            <a:r>
              <a:rPr lang="en-US" altLang="en-US" sz="3000" dirty="0">
                <a:solidFill>
                  <a:schemeClr val="tx2"/>
                </a:solidFill>
                <a:effectLst>
                  <a:outerShdw blurRad="38100" dist="38100" dir="2700000" algn="tl">
                    <a:srgbClr val="000000">
                      <a:alpha val="43137"/>
                    </a:srgbClr>
                  </a:outerShdw>
                </a:effectLst>
                <a:latin typeface="Arial" charset="0"/>
                <a:cs typeface="Arial" charset="0"/>
              </a:rPr>
              <a:t>Creating an </a:t>
            </a:r>
            <a:r>
              <a:rPr lang="en-US" altLang="en-US" sz="3000" dirty="0" smtClean="0">
                <a:solidFill>
                  <a:schemeClr val="tx2"/>
                </a:solidFill>
                <a:effectLst>
                  <a:outerShdw blurRad="38100" dist="38100" dir="2700000" algn="tl">
                    <a:srgbClr val="000000">
                      <a:alpha val="43137"/>
                    </a:srgbClr>
                  </a:outerShdw>
                </a:effectLst>
                <a:latin typeface="Arial" charset="0"/>
                <a:cs typeface="Arial" charset="0"/>
              </a:rPr>
              <a:t>Action </a:t>
            </a:r>
            <a:r>
              <a:rPr lang="en-US" altLang="en-US" sz="3000" dirty="0">
                <a:solidFill>
                  <a:schemeClr val="tx2"/>
                </a:solidFill>
                <a:effectLst>
                  <a:outerShdw blurRad="38100" dist="38100" dir="2700000" algn="tl">
                    <a:srgbClr val="000000">
                      <a:alpha val="43137"/>
                    </a:srgbClr>
                  </a:outerShdw>
                </a:effectLst>
                <a:latin typeface="Arial" charset="0"/>
                <a:cs typeface="Arial" charset="0"/>
              </a:rPr>
              <a:t>Plan</a:t>
            </a:r>
            <a:endParaRPr lang="en-US" sz="30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10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15888"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EXAMPLE</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0D0872A-0C77-439C-8900-3517033BC32B}"/>
              </a:ext>
            </a:extLst>
          </p:cNvPr>
          <p:cNvGraphicFramePr>
            <a:graphicFrameLocks noGrp="1"/>
          </p:cNvGraphicFramePr>
          <p:nvPr>
            <p:extLst>
              <p:ext uri="{D42A27DB-BD31-4B8C-83A1-F6EECF244321}">
                <p14:modId xmlns:p14="http://schemas.microsoft.com/office/powerpoint/2010/main" val="4132362317"/>
              </p:ext>
            </p:extLst>
          </p:nvPr>
        </p:nvGraphicFramePr>
        <p:xfrm>
          <a:off x="418289" y="1071841"/>
          <a:ext cx="8307422" cy="5721832"/>
        </p:xfrm>
        <a:graphic>
          <a:graphicData uri="http://schemas.openxmlformats.org/drawingml/2006/table">
            <a:tbl>
              <a:tblPr firstRow="1" firstCol="1" bandRow="1">
                <a:tableStyleId>{B301B821-A1FF-4177-AEE7-76D212191A09}</a:tableStyleId>
              </a:tblPr>
              <a:tblGrid>
                <a:gridCol w="2915461">
                  <a:extLst>
                    <a:ext uri="{9D8B030D-6E8A-4147-A177-3AD203B41FA5}">
                      <a16:colId xmlns:a16="http://schemas.microsoft.com/office/drawing/2014/main" val="731000143"/>
                    </a:ext>
                  </a:extLst>
                </a:gridCol>
                <a:gridCol w="5391961">
                  <a:extLst>
                    <a:ext uri="{9D8B030D-6E8A-4147-A177-3AD203B41FA5}">
                      <a16:colId xmlns:a16="http://schemas.microsoft.com/office/drawing/2014/main" val="3286683726"/>
                    </a:ext>
                  </a:extLst>
                </a:gridCol>
              </a:tblGrid>
              <a:tr h="909359">
                <a:tc>
                  <a:txBody>
                    <a:bodyPr/>
                    <a:lstStyle/>
                    <a:p>
                      <a:pPr marL="0" marR="0">
                        <a:spcBef>
                          <a:spcPts val="0"/>
                        </a:spcBef>
                        <a:spcAft>
                          <a:spcPts val="0"/>
                        </a:spcAft>
                      </a:pPr>
                      <a:r>
                        <a:rPr lang="en-US" sz="1400" dirty="0">
                          <a:effectLst/>
                        </a:rPr>
                        <a:t>Dimension &amp; Description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tc>
                  <a:txBody>
                    <a:bodyPr/>
                    <a:lstStyle/>
                    <a:p>
                      <a:pPr marL="0" marR="0">
                        <a:spcBef>
                          <a:spcPts val="0"/>
                        </a:spcBef>
                        <a:spcAft>
                          <a:spcPts val="0"/>
                        </a:spcAft>
                      </a:pPr>
                      <a:r>
                        <a:rPr lang="en-US" sz="1400" dirty="0">
                          <a:effectLst/>
                        </a:rPr>
                        <a:t>Strategy # 1 Audit and Provide Feedback </a:t>
                      </a:r>
                    </a:p>
                    <a:p>
                      <a:pPr marL="0" marR="0">
                        <a:spcBef>
                          <a:spcPts val="0"/>
                        </a:spcBef>
                        <a:spcAft>
                          <a:spcPts val="0"/>
                        </a:spcAft>
                      </a:pPr>
                      <a:r>
                        <a:rPr lang="en-US" sz="1200" dirty="0">
                          <a:effectLst/>
                        </a:rPr>
                        <a:t>Collect and summarize clinical performance data over a specified time period and give it to clinicians and administrators to monitor, evaluate, and modify provider behavior</a:t>
                      </a:r>
                      <a:endParaRPr lang="en-US" sz="1200" dirty="0">
                        <a:effectLst/>
                        <a:latin typeface="Calibri" panose="020F0502020204030204" pitchFamily="34" charset="0"/>
                        <a:cs typeface="Times New Roman" panose="02020603050405020304" pitchFamily="18" charset="0"/>
                      </a:endParaRPr>
                    </a:p>
                    <a:p>
                      <a:pPr marL="0" marR="0">
                        <a:spcBef>
                          <a:spcPts val="0"/>
                        </a:spcBef>
                        <a:spcAft>
                          <a:spcPts val="0"/>
                        </a:spcAft>
                      </a:pPr>
                      <a:endParaRPr lang="en-US" sz="400" dirty="0">
                        <a:effectLst/>
                      </a:endParaRPr>
                    </a:p>
                  </a:txBody>
                  <a:tcPr marL="55498" marR="55498" marT="0" marB="0"/>
                </a:tc>
                <a:extLst>
                  <a:ext uri="{0D108BD9-81ED-4DB2-BD59-A6C34878D82A}">
                    <a16:rowId xmlns:a16="http://schemas.microsoft.com/office/drawing/2014/main" val="1782007978"/>
                  </a:ext>
                </a:extLst>
              </a:tr>
              <a:tr h="1195754">
                <a:tc>
                  <a:txBody>
                    <a:bodyPr/>
                    <a:lstStyle/>
                    <a:p>
                      <a:pPr marL="0" marR="0">
                        <a:spcBef>
                          <a:spcPts val="0"/>
                        </a:spcBef>
                        <a:spcAft>
                          <a:spcPts val="0"/>
                        </a:spcAft>
                      </a:pPr>
                      <a:r>
                        <a:rPr lang="en-US" sz="1400" dirty="0">
                          <a:solidFill>
                            <a:schemeClr val="accent1">
                              <a:lumMod val="75000"/>
                              <a:lumOff val="25000"/>
                            </a:schemeClr>
                          </a:solidFill>
                          <a:effectLst/>
                        </a:rPr>
                        <a:t>Who delivers </a:t>
                      </a:r>
                      <a:endParaRPr lang="en-US" sz="1400" dirty="0">
                        <a:solidFill>
                          <a:schemeClr val="accent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0" dirty="0">
                          <a:effectLst/>
                        </a:rPr>
                        <a:t>Which individual or individuals will deliver the implementation strategy? Strategies can have a single individual or multiple individuals involved</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tc>
                  <a:txBody>
                    <a:bodyPr/>
                    <a:lstStyle/>
                    <a:p>
                      <a:pPr marL="169863" marR="0" lvl="0" indent="-169863">
                        <a:spcBef>
                          <a:spcPts val="0"/>
                        </a:spcBef>
                        <a:spcAft>
                          <a:spcPts val="300"/>
                        </a:spcAft>
                        <a:buFont typeface="Symbol" panose="05050102010706020507" pitchFamily="18" charset="2"/>
                        <a:buChar char=""/>
                      </a:pPr>
                      <a:r>
                        <a:rPr lang="en-US" sz="1200" dirty="0">
                          <a:effectLst/>
                        </a:rPr>
                        <a:t>Health IT staff – will collect Quality data (proportion of patients screened for alcohol use disorder, proportion of patients with a positive screen who received brief intervention and referral to treatment) from electronic health record</a:t>
                      </a:r>
                    </a:p>
                    <a:p>
                      <a:pPr marL="169863" marR="0" lvl="0" indent="-169863">
                        <a:spcBef>
                          <a:spcPts val="0"/>
                        </a:spcBef>
                        <a:spcAft>
                          <a:spcPts val="300"/>
                        </a:spcAft>
                        <a:buFont typeface="Symbol" panose="05050102010706020507" pitchFamily="18" charset="2"/>
                        <a:buChar char=""/>
                      </a:pPr>
                      <a:r>
                        <a:rPr lang="en-US" sz="1200" dirty="0">
                          <a:effectLst/>
                        </a:rPr>
                        <a:t>Clinician champion will share performance reports with primary care teams (medical assistants and clinicians) </a:t>
                      </a:r>
                      <a:endParaRPr lang="en-US" sz="1200" dirty="0">
                        <a:effectLst/>
                        <a:latin typeface="Calibri" panose="020F0502020204030204" pitchFamily="34" charset="0"/>
                        <a:cs typeface="Times New Roman" panose="02020603050405020304" pitchFamily="18" charset="0"/>
                      </a:endParaRPr>
                    </a:p>
                    <a:p>
                      <a:pPr marL="0" marR="0" lvl="0" indent="0">
                        <a:spcBef>
                          <a:spcPts val="0"/>
                        </a:spcBef>
                        <a:spcAft>
                          <a:spcPts val="300"/>
                        </a:spcAft>
                        <a:buFont typeface="Symbol" panose="05050102010706020507" pitchFamily="18" charset="2"/>
                        <a:buNone/>
                      </a:pPr>
                      <a:endParaRPr lang="en-US" sz="600" dirty="0">
                        <a:effectLst/>
                      </a:endParaRPr>
                    </a:p>
                  </a:txBody>
                  <a:tcPr marL="55498" marR="55498" marT="0" marB="0"/>
                </a:tc>
                <a:extLst>
                  <a:ext uri="{0D108BD9-81ED-4DB2-BD59-A6C34878D82A}">
                    <a16:rowId xmlns:a16="http://schemas.microsoft.com/office/drawing/2014/main" val="3723461137"/>
                  </a:ext>
                </a:extLst>
              </a:tr>
              <a:tr h="1081078">
                <a:tc>
                  <a:txBody>
                    <a:bodyPr/>
                    <a:lstStyle/>
                    <a:p>
                      <a:pPr marL="0" marR="0">
                        <a:spcBef>
                          <a:spcPts val="0"/>
                        </a:spcBef>
                        <a:spcAft>
                          <a:spcPts val="0"/>
                        </a:spcAft>
                      </a:pPr>
                      <a:r>
                        <a:rPr lang="en-US" sz="1400" dirty="0">
                          <a:solidFill>
                            <a:schemeClr val="accent1">
                              <a:lumMod val="75000"/>
                              <a:lumOff val="25000"/>
                            </a:schemeClr>
                          </a:solidFill>
                          <a:effectLst/>
                        </a:rPr>
                        <a:t>What/how</a:t>
                      </a:r>
                      <a:endParaRPr lang="en-US" sz="1400" dirty="0">
                        <a:solidFill>
                          <a:schemeClr val="accent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0" dirty="0">
                          <a:effectLst/>
                        </a:rPr>
                        <a:t>How will the implementation strategy be delivered? What are the actions, steps or processes, and ordering of the steps?</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tc>
                  <a:txBody>
                    <a:bodyPr/>
                    <a:lstStyle/>
                    <a:p>
                      <a:pPr marL="169863" marR="0" lvl="0" indent="-169863">
                        <a:spcBef>
                          <a:spcPts val="0"/>
                        </a:spcBef>
                        <a:spcAft>
                          <a:spcPts val="300"/>
                        </a:spcAft>
                        <a:buFont typeface="Symbol" panose="05050102010706020507" pitchFamily="18" charset="2"/>
                        <a:buChar char=""/>
                      </a:pPr>
                      <a:r>
                        <a:rPr lang="en-US" sz="1200" dirty="0">
                          <a:effectLst/>
                        </a:rPr>
                        <a:t>The IT team will create monthly reports</a:t>
                      </a:r>
                    </a:p>
                    <a:p>
                      <a:pPr marL="169863" marR="0" lvl="0" indent="-169863">
                        <a:spcBef>
                          <a:spcPts val="0"/>
                        </a:spcBef>
                        <a:spcAft>
                          <a:spcPts val="300"/>
                        </a:spcAft>
                        <a:buFont typeface="Symbol" panose="05050102010706020507" pitchFamily="18" charset="2"/>
                        <a:buChar char=""/>
                      </a:pPr>
                      <a:r>
                        <a:rPr lang="en-US" sz="1200" dirty="0">
                          <a:effectLst/>
                        </a:rPr>
                        <a:t>The performance reports will summarize performance by provider and be updated monthly</a:t>
                      </a:r>
                    </a:p>
                    <a:p>
                      <a:pPr marL="169863" marR="0" lvl="0" indent="-169863">
                        <a:spcBef>
                          <a:spcPts val="0"/>
                        </a:spcBef>
                        <a:spcAft>
                          <a:spcPts val="300"/>
                        </a:spcAft>
                        <a:buFont typeface="Symbol" panose="05050102010706020507" pitchFamily="18" charset="2"/>
                        <a:buChar char=""/>
                      </a:pPr>
                      <a:r>
                        <a:rPr lang="en-US" sz="1200" dirty="0">
                          <a:effectLst/>
                        </a:rPr>
                        <a:t>The clinician champion will share the reports with clinical teams and provide best practices for improving outcomes</a:t>
                      </a:r>
                    </a:p>
                    <a:p>
                      <a:pPr marL="0" marR="0" indent="0">
                        <a:spcBef>
                          <a:spcPts val="0"/>
                        </a:spcBef>
                        <a:spcAft>
                          <a:spcPts val="300"/>
                        </a:spcAft>
                        <a:buFont typeface="Arial" panose="020B0604020202020204" pitchFamily="34" charset="0"/>
                        <a:buNone/>
                      </a:pP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extLst>
                  <a:ext uri="{0D108BD9-81ED-4DB2-BD59-A6C34878D82A}">
                    <a16:rowId xmlns:a16="http://schemas.microsoft.com/office/drawing/2014/main" val="961994516"/>
                  </a:ext>
                </a:extLst>
              </a:tr>
              <a:tr h="330036">
                <a:tc>
                  <a:txBody>
                    <a:bodyPr/>
                    <a:lstStyle/>
                    <a:p>
                      <a:pPr marL="0" marR="0">
                        <a:spcBef>
                          <a:spcPts val="0"/>
                        </a:spcBef>
                        <a:spcAft>
                          <a:spcPts val="0"/>
                        </a:spcAft>
                      </a:pPr>
                      <a:r>
                        <a:rPr lang="en-US" sz="1400" dirty="0">
                          <a:solidFill>
                            <a:schemeClr val="accent1">
                              <a:lumMod val="75000"/>
                              <a:lumOff val="25000"/>
                            </a:schemeClr>
                          </a:solidFill>
                          <a:effectLst/>
                        </a:rPr>
                        <a:t>Target of the </a:t>
                      </a:r>
                      <a:r>
                        <a:rPr lang="en-US" sz="1400" dirty="0" smtClean="0">
                          <a:solidFill>
                            <a:schemeClr val="accent1">
                              <a:lumMod val="75000"/>
                              <a:lumOff val="25000"/>
                            </a:schemeClr>
                          </a:solidFill>
                          <a:effectLst/>
                        </a:rPr>
                        <a:t>strategy</a:t>
                      </a: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tc>
                  <a:txBody>
                    <a:bodyPr/>
                    <a:lstStyle/>
                    <a:p>
                      <a:pPr marL="171450" marR="0" indent="-171450">
                        <a:spcBef>
                          <a:spcPts val="0"/>
                        </a:spcBef>
                        <a:spcAft>
                          <a:spcPts val="300"/>
                        </a:spcAft>
                        <a:buSzPct val="150000"/>
                        <a:buFont typeface="Arial" panose="020B0604020202020204" pitchFamily="34" charset="0"/>
                        <a:buChar char="•"/>
                      </a:pPr>
                      <a:r>
                        <a:rPr lang="en-US" sz="1200" dirty="0">
                          <a:effectLst/>
                        </a:rPr>
                        <a:t>Primary care teams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extLst>
                  <a:ext uri="{0D108BD9-81ED-4DB2-BD59-A6C34878D82A}">
                    <a16:rowId xmlns:a16="http://schemas.microsoft.com/office/drawing/2014/main" val="2866788017"/>
                  </a:ext>
                </a:extLst>
              </a:tr>
              <a:tr h="923747">
                <a:tc>
                  <a:txBody>
                    <a:bodyPr/>
                    <a:lstStyle/>
                    <a:p>
                      <a:pPr marL="0" marR="0">
                        <a:spcBef>
                          <a:spcPts val="0"/>
                        </a:spcBef>
                        <a:spcAft>
                          <a:spcPts val="0"/>
                        </a:spcAft>
                      </a:pPr>
                      <a:r>
                        <a:rPr lang="en-US" sz="1400" dirty="0">
                          <a:solidFill>
                            <a:schemeClr val="accent1">
                              <a:lumMod val="75000"/>
                              <a:lumOff val="25000"/>
                            </a:schemeClr>
                          </a:solidFill>
                          <a:effectLst/>
                        </a:rPr>
                        <a:t>Goal</a:t>
                      </a:r>
                      <a:endParaRPr lang="en-US" sz="1400" dirty="0">
                        <a:solidFill>
                          <a:schemeClr val="accent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0" dirty="0">
                          <a:effectLst/>
                        </a:rPr>
                        <a:t>What is the goal or expected impact of the implementation strategy? Make sure the level of the goal is matched to the level of the implementation strategy.</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tc>
                  <a:txBody>
                    <a:bodyPr/>
                    <a:lstStyle/>
                    <a:p>
                      <a:pPr marL="171450" marR="0" indent="-171450">
                        <a:spcBef>
                          <a:spcPts val="0"/>
                        </a:spcBef>
                        <a:spcAft>
                          <a:spcPts val="300"/>
                        </a:spcAft>
                        <a:buSzPct val="150000"/>
                        <a:buFont typeface="Arial" panose="020B0604020202020204" pitchFamily="34" charset="0"/>
                        <a:buChar char="•"/>
                      </a:pPr>
                      <a:r>
                        <a:rPr lang="en-US" sz="1200" dirty="0">
                          <a:effectLst/>
                        </a:rPr>
                        <a:t>Increased delivery of alcohol use disorder screening, brief intervention and referral to treatment by medical assistants and clinicians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extLst>
                  <a:ext uri="{0D108BD9-81ED-4DB2-BD59-A6C34878D82A}">
                    <a16:rowId xmlns:a16="http://schemas.microsoft.com/office/drawing/2014/main" val="2433609792"/>
                  </a:ext>
                </a:extLst>
              </a:tr>
              <a:tr h="609600">
                <a:tc>
                  <a:txBody>
                    <a:bodyPr/>
                    <a:lstStyle/>
                    <a:p>
                      <a:pPr marL="0" marR="0">
                        <a:spcBef>
                          <a:spcPts val="0"/>
                        </a:spcBef>
                        <a:spcAft>
                          <a:spcPts val="0"/>
                        </a:spcAft>
                      </a:pPr>
                      <a:r>
                        <a:rPr lang="en-US" sz="1200" dirty="0">
                          <a:solidFill>
                            <a:schemeClr val="accent1">
                              <a:lumMod val="75000"/>
                              <a:lumOff val="25000"/>
                            </a:schemeClr>
                          </a:solidFill>
                          <a:effectLst/>
                        </a:rPr>
                        <a:t>Timing</a:t>
                      </a:r>
                      <a:endParaRPr lang="en-US" sz="1200" dirty="0">
                        <a:solidFill>
                          <a:schemeClr val="accent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0" dirty="0">
                          <a:effectLst/>
                        </a:rPr>
                        <a:t>When in the project will the implementation strategy be used?</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tc>
                  <a:txBody>
                    <a:bodyPr/>
                    <a:lstStyle/>
                    <a:p>
                      <a:pPr marL="171450" marR="0" indent="-171450">
                        <a:spcBef>
                          <a:spcPts val="0"/>
                        </a:spcBef>
                        <a:spcAft>
                          <a:spcPts val="300"/>
                        </a:spcAft>
                        <a:buSzPct val="150000"/>
                        <a:buFont typeface="Arial" panose="020B0604020202020204" pitchFamily="34" charset="0"/>
                        <a:buChar char="•"/>
                      </a:pPr>
                      <a:r>
                        <a:rPr lang="en-US" sz="1200" dirty="0">
                          <a:effectLst/>
                        </a:rPr>
                        <a:t>Reports will be shared starting in month two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extLst>
                  <a:ext uri="{0D108BD9-81ED-4DB2-BD59-A6C34878D82A}">
                    <a16:rowId xmlns:a16="http://schemas.microsoft.com/office/drawing/2014/main" val="2721265598"/>
                  </a:ext>
                </a:extLst>
              </a:tr>
              <a:tr h="533550">
                <a:tc>
                  <a:txBody>
                    <a:bodyPr/>
                    <a:lstStyle/>
                    <a:p>
                      <a:pPr marL="0" marR="0">
                        <a:spcBef>
                          <a:spcPts val="0"/>
                        </a:spcBef>
                        <a:spcAft>
                          <a:spcPts val="0"/>
                        </a:spcAft>
                      </a:pPr>
                      <a:r>
                        <a:rPr lang="en-US" sz="1400" dirty="0">
                          <a:solidFill>
                            <a:schemeClr val="accent1">
                              <a:lumMod val="75000"/>
                              <a:lumOff val="25000"/>
                            </a:schemeClr>
                          </a:solidFill>
                          <a:effectLst/>
                        </a:rPr>
                        <a:t>Frequency and Intensity</a:t>
                      </a:r>
                      <a:endParaRPr lang="en-US" sz="1400" dirty="0">
                        <a:solidFill>
                          <a:schemeClr val="accent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0" dirty="0">
                          <a:effectLst/>
                        </a:rPr>
                        <a:t>How often and/or for how long will the implementation strategy be delivered</a:t>
                      </a:r>
                      <a:r>
                        <a:rPr lang="en-US" sz="1000" b="0" dirty="0" smtClean="0">
                          <a:effectLst/>
                        </a:rPr>
                        <a:t>? </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tc>
                  <a:txBody>
                    <a:bodyPr/>
                    <a:lstStyle/>
                    <a:p>
                      <a:pPr marL="171450" marR="0" indent="-171450">
                        <a:spcBef>
                          <a:spcPts val="0"/>
                        </a:spcBef>
                        <a:spcAft>
                          <a:spcPts val="300"/>
                        </a:spcAft>
                        <a:buSzPct val="150000"/>
                        <a:buFont typeface="Arial" panose="020B0604020202020204" pitchFamily="34" charset="0"/>
                        <a:buChar char="•"/>
                      </a:pPr>
                      <a:r>
                        <a:rPr lang="en-US" sz="1200" dirty="0">
                          <a:effectLst/>
                        </a:rPr>
                        <a:t>Reports will be shared monthly throughout the intervention period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498" marR="55498" marT="0" marB="0"/>
                </a:tc>
                <a:extLst>
                  <a:ext uri="{0D108BD9-81ED-4DB2-BD59-A6C34878D82A}">
                    <a16:rowId xmlns:a16="http://schemas.microsoft.com/office/drawing/2014/main" val="3743951145"/>
                  </a:ext>
                </a:extLst>
              </a:tr>
            </a:tbl>
          </a:graphicData>
        </a:graphic>
      </p:graphicFrame>
      <p:sp>
        <p:nvSpPr>
          <p:cNvPr id="7" name="TextBox 6">
            <a:extLst>
              <a:ext uri="{FF2B5EF4-FFF2-40B4-BE49-F238E27FC236}">
                <a16:creationId xmlns:a16="http://schemas.microsoft.com/office/drawing/2014/main" id="{55C68C26-BF83-4CD1-B32D-AE8DBA8DBDBF}"/>
              </a:ext>
            </a:extLst>
          </p:cNvPr>
          <p:cNvSpPr txBox="1"/>
          <p:nvPr/>
        </p:nvSpPr>
        <p:spPr>
          <a:xfrm>
            <a:off x="2043333" y="279849"/>
            <a:ext cx="6545580" cy="369332"/>
          </a:xfrm>
          <a:prstGeom prst="rect">
            <a:avLst/>
          </a:prstGeom>
          <a:noFill/>
        </p:spPr>
        <p:txBody>
          <a:bodyPr wrap="square">
            <a:spAutoFit/>
          </a:bodyPr>
          <a:lstStyle/>
          <a:p>
            <a:r>
              <a:rPr lang="en-US" altLang="en-US" sz="1800" dirty="0">
                <a:solidFill>
                  <a:schemeClr val="bg1"/>
                </a:solidFill>
                <a:effectLst>
                  <a:outerShdw blurRad="38100" dist="38100" dir="2700000" algn="tl">
                    <a:srgbClr val="000000">
                      <a:alpha val="43137"/>
                    </a:srgbClr>
                  </a:outerShdw>
                </a:effectLst>
                <a:latin typeface="Arial" charset="0"/>
                <a:cs typeface="Arial" charset="0"/>
              </a:rPr>
              <a:t>Action Plan: Strategy #1 for Implementation</a:t>
            </a:r>
            <a:endParaRPr lang="en-US" dirty="0">
              <a:solidFill>
                <a:schemeClr val="bg1"/>
              </a:solidFill>
            </a:endParaRPr>
          </a:p>
        </p:txBody>
      </p:sp>
    </p:spTree>
    <p:extLst>
      <p:ext uri="{BB962C8B-B14F-4D97-AF65-F5344CB8AC3E}">
        <p14:creationId xmlns:p14="http://schemas.microsoft.com/office/powerpoint/2010/main" val="38407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6049925"/>
            <a:ext cx="9144001" cy="808081"/>
          </a:xfrm>
          <a:prstGeom prst="rect">
            <a:avLst/>
          </a:prstGeom>
          <a:gradFill flip="none" rotWithShape="1">
            <a:gsLst>
              <a:gs pos="100000">
                <a:srgbClr val="718C58"/>
              </a:gs>
              <a:gs pos="0">
                <a:srgbClr val="68626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p:cNvSpPr txBox="1"/>
          <p:nvPr/>
        </p:nvSpPr>
        <p:spPr>
          <a:xfrm>
            <a:off x="49082" y="2957768"/>
            <a:ext cx="9144001" cy="1200329"/>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A0A0A"/>
                </a:solidFill>
                <a:effectLst>
                  <a:outerShdw blurRad="38100" dist="38100" dir="2700000" algn="tl">
                    <a:srgbClr val="000000">
                      <a:alpha val="43137"/>
                    </a:srgbClr>
                  </a:outerShdw>
                </a:effectLst>
                <a:uLnTx/>
                <a:uFillTx/>
                <a:latin typeface="Calibri"/>
                <a:ea typeface="+mn-ea"/>
                <a:cs typeface="Calibri"/>
              </a:rPr>
              <a:t>Implementation Planning Exercise</a:t>
            </a:r>
            <a:r>
              <a:rPr kumimoji="0" lang="en-US" sz="3600" b="1" i="0" u="none" strike="noStrike" kern="1200" cap="none" spc="0" normalizeH="0" baseline="0" noProof="0" dirty="0">
                <a:ln>
                  <a:noFill/>
                </a:ln>
                <a:solidFill>
                  <a:srgbClr val="0A0A0A"/>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&lt;PUT YOUR INTERVENTION HERE&gt;</a:t>
            </a:r>
          </a:p>
        </p:txBody>
      </p:sp>
      <p:sp>
        <p:nvSpPr>
          <p:cNvPr id="6" name="Rectangle 5"/>
          <p:cNvSpPr/>
          <p:nvPr/>
        </p:nvSpPr>
        <p:spPr>
          <a:xfrm>
            <a:off x="1032759" y="4534624"/>
            <a:ext cx="7176645" cy="113877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&lt;YOUR NAME, SCHOOL, DEPARTMENT&gt;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400" b="0" i="0" u="none" strike="noStrike" kern="1200" cap="none" spc="0" normalizeH="0" baseline="0" noProof="0" dirty="0">
              <a:ln>
                <a:noFill/>
              </a:ln>
              <a:solidFill>
                <a:srgbClr val="0A0A0A"/>
              </a:solidFill>
              <a:effectLst/>
              <a:uLnTx/>
              <a:uFillTx/>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7773" y="6149789"/>
            <a:ext cx="3574533" cy="56477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97255"/>
            <a:ext cx="2949677" cy="190932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321" y="990408"/>
            <a:ext cx="2949677" cy="191617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9677" y="997254"/>
            <a:ext cx="3244644" cy="1909326"/>
          </a:xfrm>
          <a:prstGeom prst="rect">
            <a:avLst/>
          </a:prstGeom>
        </p:spPr>
      </p:pic>
    </p:spTree>
    <p:extLst>
      <p:ext uri="{BB962C8B-B14F-4D97-AF65-F5344CB8AC3E}">
        <p14:creationId xmlns:p14="http://schemas.microsoft.com/office/powerpoint/2010/main" val="339489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188260" y="1643436"/>
            <a:ext cx="8758518" cy="8916"/>
          </a:xfrm>
          <a:prstGeom prst="line">
            <a:avLst/>
          </a:prstGeom>
          <a:ln w="111125" cmpd="thinThick">
            <a:gradFill flip="none" rotWithShape="1">
              <a:gsLst>
                <a:gs pos="0">
                  <a:srgbClr val="625D69"/>
                </a:gs>
                <a:gs pos="100000">
                  <a:srgbClr val="718C58"/>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8053" y="196886"/>
            <a:ext cx="8758518" cy="1446550"/>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Calibri"/>
              </a:rPr>
              <a:t>&lt;Name of your research product/s&gt;: </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Calibri"/>
              </a:rPr>
              <a:t>Intervention Characteristics</a:t>
            </a:r>
            <a:endParaRPr kumimoji="0" lang="en-US" sz="1800" b="0" i="0" u="none" strike="noStrike" kern="1200" cap="none" spc="0" normalizeH="0" baseline="0" noProof="0" dirty="0">
              <a:ln>
                <a:noFill/>
              </a:ln>
              <a:solidFill>
                <a:srgbClr val="0A0A0A"/>
              </a:solidFill>
              <a:effectLst/>
              <a:uLnTx/>
              <a:uFillTx/>
              <a:latin typeface="Arial" charset="0"/>
              <a:ea typeface="+mn-ea"/>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2" name="TextBox 1">
            <a:extLst>
              <a:ext uri="{FF2B5EF4-FFF2-40B4-BE49-F238E27FC236}">
                <a16:creationId xmlns:a16="http://schemas.microsoft.com/office/drawing/2014/main" id="{1A572A10-8B92-884C-8C8C-A58F74B80388}"/>
              </a:ext>
            </a:extLst>
          </p:cNvPr>
          <p:cNvSpPr txBox="1"/>
          <p:nvPr/>
        </p:nvSpPr>
        <p:spPr>
          <a:xfrm>
            <a:off x="188260" y="2172246"/>
            <a:ext cx="8548815" cy="1256754"/>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2500" b="1" i="0" u="none" strike="noStrike" kern="1200" cap="none" spc="0" normalizeH="0" baseline="0" noProof="0" dirty="0">
                <a:ln>
                  <a:noFill/>
                </a:ln>
                <a:solidFill>
                  <a:srgbClr val="002060"/>
                </a:solidFill>
                <a:effectLst/>
                <a:uLnTx/>
                <a:uFillTx/>
                <a:latin typeface="Arial" charset="0"/>
                <a:ea typeface="+mn-ea"/>
                <a:cs typeface="Arial" charset="0"/>
              </a:rPr>
              <a:t>INPUTS – Resources needed to support the intervention</a:t>
            </a: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endParaRPr kumimoji="0" lang="en-US" sz="2000" b="0" i="0" u="none" strike="noStrike" kern="1200" cap="none" spc="0" normalizeH="0" baseline="0" noProof="0" dirty="0">
              <a:ln>
                <a:noFill/>
              </a:ln>
              <a:solidFill>
                <a:srgbClr val="0A0A0A"/>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3000" b="1" i="0" u="none" strike="noStrike" kern="1200" cap="none" spc="0" normalizeH="0" baseline="0" noProof="0" dirty="0">
                <a:ln>
                  <a:noFill/>
                </a:ln>
                <a:solidFill>
                  <a:srgbClr val="D63D25"/>
                </a:solidFill>
                <a:effectLst/>
                <a:uLnTx/>
                <a:uFillTx/>
                <a:latin typeface="Arial" charset="0"/>
                <a:ea typeface="+mn-ea"/>
                <a:cs typeface="Arial" charset="0"/>
              </a:rPr>
              <a:t>&lt;LIST INPUTS HERE&gt;</a:t>
            </a:r>
          </a:p>
        </p:txBody>
      </p:sp>
    </p:spTree>
    <p:extLst>
      <p:ext uri="{BB962C8B-B14F-4D97-AF65-F5344CB8AC3E}">
        <p14:creationId xmlns:p14="http://schemas.microsoft.com/office/powerpoint/2010/main" val="424201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188260" y="1643436"/>
            <a:ext cx="8758518" cy="8916"/>
          </a:xfrm>
          <a:prstGeom prst="line">
            <a:avLst/>
          </a:prstGeom>
          <a:ln w="111125" cmpd="thinThick">
            <a:gradFill flip="none" rotWithShape="1">
              <a:gsLst>
                <a:gs pos="0">
                  <a:srgbClr val="625D69"/>
                </a:gs>
                <a:gs pos="100000">
                  <a:srgbClr val="718C58"/>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8053" y="196886"/>
            <a:ext cx="8758518" cy="1446550"/>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Calibri"/>
              </a:rPr>
              <a:t>&lt;Name of your research product/s&gt;: </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Calibri"/>
              </a:rPr>
              <a:t>Intervention Characteristics</a:t>
            </a:r>
            <a:endParaRPr kumimoji="0" lang="en-US" sz="1800" b="0" i="0" u="none" strike="noStrike" kern="1200" cap="none" spc="0" normalizeH="0" baseline="0" noProof="0" dirty="0">
              <a:ln>
                <a:noFill/>
              </a:ln>
              <a:solidFill>
                <a:srgbClr val="0A0A0A"/>
              </a:solidFill>
              <a:effectLst/>
              <a:uLnTx/>
              <a:uFillTx/>
              <a:latin typeface="Arial" charset="0"/>
              <a:ea typeface="+mn-ea"/>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2" name="TextBox 1">
            <a:extLst>
              <a:ext uri="{FF2B5EF4-FFF2-40B4-BE49-F238E27FC236}">
                <a16:creationId xmlns:a16="http://schemas.microsoft.com/office/drawing/2014/main" id="{1A572A10-8B92-884C-8C8C-A58F74B80388}"/>
              </a:ext>
            </a:extLst>
          </p:cNvPr>
          <p:cNvSpPr txBox="1"/>
          <p:nvPr/>
        </p:nvSpPr>
        <p:spPr>
          <a:xfrm>
            <a:off x="188260" y="2172246"/>
            <a:ext cx="7805022" cy="1256754"/>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2500" b="1" i="0" u="none" strike="noStrike" kern="1200" cap="none" spc="0" normalizeH="0" baseline="0" noProof="0" dirty="0">
                <a:ln>
                  <a:noFill/>
                </a:ln>
                <a:solidFill>
                  <a:srgbClr val="002060"/>
                </a:solidFill>
                <a:effectLst/>
                <a:uLnTx/>
                <a:uFillTx/>
                <a:latin typeface="Arial" charset="0"/>
                <a:ea typeface="+mn-ea"/>
                <a:cs typeface="Arial" charset="0"/>
              </a:rPr>
              <a:t>ACTIVITIES – Components of the intervention itself</a:t>
            </a: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endParaRPr kumimoji="0" lang="en-US" sz="2000" b="0" i="0" u="none" strike="noStrike" kern="1200" cap="none" spc="0" normalizeH="0" baseline="0" noProof="0" dirty="0">
              <a:ln>
                <a:noFill/>
              </a:ln>
              <a:solidFill>
                <a:srgbClr val="0A0A0A"/>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3000" b="1" i="0" u="none" strike="noStrike" kern="1200" cap="none" spc="0" normalizeH="0" baseline="0" noProof="0" dirty="0">
                <a:ln>
                  <a:noFill/>
                </a:ln>
                <a:solidFill>
                  <a:srgbClr val="D63D25"/>
                </a:solidFill>
                <a:effectLst/>
                <a:uLnTx/>
                <a:uFillTx/>
                <a:latin typeface="Arial" charset="0"/>
                <a:ea typeface="+mn-ea"/>
                <a:cs typeface="Arial" charset="0"/>
              </a:rPr>
              <a:t>&lt;LIST ACTIVITIES HERE&gt;</a:t>
            </a:r>
          </a:p>
        </p:txBody>
      </p:sp>
    </p:spTree>
    <p:extLst>
      <p:ext uri="{BB962C8B-B14F-4D97-AF65-F5344CB8AC3E}">
        <p14:creationId xmlns:p14="http://schemas.microsoft.com/office/powerpoint/2010/main" val="29719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188260" y="1643436"/>
            <a:ext cx="8758518" cy="8916"/>
          </a:xfrm>
          <a:prstGeom prst="line">
            <a:avLst/>
          </a:prstGeom>
          <a:ln w="111125" cmpd="thinThick">
            <a:gradFill flip="none" rotWithShape="1">
              <a:gsLst>
                <a:gs pos="0">
                  <a:srgbClr val="625D69"/>
                </a:gs>
                <a:gs pos="100000">
                  <a:srgbClr val="718C58"/>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8053" y="196886"/>
            <a:ext cx="8758518" cy="1446550"/>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Calibri"/>
              </a:rPr>
              <a:t>&lt;Name of your research product/s&gt;: </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Calibri"/>
              </a:rPr>
              <a:t>Intervention Characteristics</a:t>
            </a:r>
            <a:endParaRPr kumimoji="0" lang="en-US" sz="1800" b="0" i="0" u="none" strike="noStrike" kern="1200" cap="none" spc="0" normalizeH="0" baseline="0" noProof="0" dirty="0">
              <a:ln>
                <a:noFill/>
              </a:ln>
              <a:solidFill>
                <a:srgbClr val="0A0A0A"/>
              </a:solidFill>
              <a:effectLst/>
              <a:uLnTx/>
              <a:uFillTx/>
              <a:latin typeface="Arial" charset="0"/>
              <a:ea typeface="+mn-ea"/>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2" name="TextBox 1">
            <a:extLst>
              <a:ext uri="{FF2B5EF4-FFF2-40B4-BE49-F238E27FC236}">
                <a16:creationId xmlns:a16="http://schemas.microsoft.com/office/drawing/2014/main" id="{1A572A10-8B92-884C-8C8C-A58F74B80388}"/>
              </a:ext>
            </a:extLst>
          </p:cNvPr>
          <p:cNvSpPr txBox="1"/>
          <p:nvPr/>
        </p:nvSpPr>
        <p:spPr>
          <a:xfrm>
            <a:off x="188260" y="2172246"/>
            <a:ext cx="8536640" cy="164147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2500" b="1" i="0" u="none" strike="noStrike" kern="1200" cap="none" spc="0" normalizeH="0" baseline="0" noProof="0" dirty="0">
                <a:ln>
                  <a:noFill/>
                </a:ln>
                <a:solidFill>
                  <a:srgbClr val="002060"/>
                </a:solidFill>
                <a:effectLst/>
                <a:uLnTx/>
                <a:uFillTx/>
                <a:latin typeface="Arial" charset="0"/>
                <a:ea typeface="+mn-ea"/>
                <a:cs typeface="Arial" charset="0"/>
              </a:rPr>
              <a:t>SHORT TERM OUTCOMES – what you expect to occur as a result of the intervention activities</a:t>
            </a: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endParaRPr kumimoji="0" lang="en-US" sz="2000" b="0" i="0" u="none" strike="noStrike" kern="1200" cap="none" spc="0" normalizeH="0" baseline="0" noProof="0" dirty="0">
              <a:ln>
                <a:noFill/>
              </a:ln>
              <a:solidFill>
                <a:srgbClr val="0A0A0A"/>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3000" b="1" i="0" u="none" strike="noStrike" kern="1200" cap="none" spc="0" normalizeH="0" baseline="0" noProof="0" dirty="0">
                <a:ln>
                  <a:noFill/>
                </a:ln>
                <a:solidFill>
                  <a:srgbClr val="D63D25"/>
                </a:solidFill>
                <a:effectLst/>
                <a:uLnTx/>
                <a:uFillTx/>
                <a:latin typeface="Arial" charset="0"/>
                <a:ea typeface="+mn-ea"/>
                <a:cs typeface="Arial" charset="0"/>
              </a:rPr>
              <a:t>&lt;LIST SHORT TERM OUTCOMES HERE&gt;</a:t>
            </a:r>
          </a:p>
        </p:txBody>
      </p:sp>
    </p:spTree>
    <p:extLst>
      <p:ext uri="{BB962C8B-B14F-4D97-AF65-F5344CB8AC3E}">
        <p14:creationId xmlns:p14="http://schemas.microsoft.com/office/powerpoint/2010/main" val="41415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188260" y="1643436"/>
            <a:ext cx="8758518" cy="8916"/>
          </a:xfrm>
          <a:prstGeom prst="line">
            <a:avLst/>
          </a:prstGeom>
          <a:ln w="111125" cmpd="thinThick">
            <a:gradFill flip="none" rotWithShape="1">
              <a:gsLst>
                <a:gs pos="0">
                  <a:srgbClr val="625D69"/>
                </a:gs>
                <a:gs pos="100000">
                  <a:srgbClr val="718C58"/>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8053" y="196886"/>
            <a:ext cx="8758518" cy="1446550"/>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Calibri"/>
              </a:rPr>
              <a:t>&lt;Name of your research product/s&gt;: </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Calibri"/>
              </a:rPr>
              <a:t>Intervention Characteristics</a:t>
            </a:r>
            <a:endParaRPr kumimoji="0" lang="en-US" sz="1800" b="0" i="0" u="none" strike="noStrike" kern="1200" cap="none" spc="0" normalizeH="0" baseline="0" noProof="0" dirty="0">
              <a:ln>
                <a:noFill/>
              </a:ln>
              <a:solidFill>
                <a:srgbClr val="0A0A0A"/>
              </a:solidFill>
              <a:effectLst/>
              <a:uLnTx/>
              <a:uFillTx/>
              <a:latin typeface="Arial" charset="0"/>
              <a:ea typeface="+mn-ea"/>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2" name="TextBox 1">
            <a:extLst>
              <a:ext uri="{FF2B5EF4-FFF2-40B4-BE49-F238E27FC236}">
                <a16:creationId xmlns:a16="http://schemas.microsoft.com/office/drawing/2014/main" id="{1A572A10-8B92-884C-8C8C-A58F74B80388}"/>
              </a:ext>
            </a:extLst>
          </p:cNvPr>
          <p:cNvSpPr txBox="1"/>
          <p:nvPr/>
        </p:nvSpPr>
        <p:spPr>
          <a:xfrm>
            <a:off x="188260" y="2172246"/>
            <a:ext cx="8536640" cy="164147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2500" b="1" i="0" u="none" strike="noStrike" kern="1200" cap="none" spc="0" normalizeH="0" baseline="0" noProof="0" dirty="0">
                <a:ln>
                  <a:noFill/>
                </a:ln>
                <a:solidFill>
                  <a:srgbClr val="002060"/>
                </a:solidFill>
                <a:effectLst/>
                <a:uLnTx/>
                <a:uFillTx/>
                <a:latin typeface="Arial" charset="0"/>
                <a:ea typeface="+mn-ea"/>
                <a:cs typeface="Arial" charset="0"/>
              </a:rPr>
              <a:t>LONG TERM OUTCOMES – anticipated health outcomes that will occur as a result of the intervention</a:t>
            </a: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endParaRPr kumimoji="0" lang="en-US" sz="2000" b="0" i="0" u="none" strike="noStrike" kern="1200" cap="none" spc="0" normalizeH="0" baseline="0" noProof="0" dirty="0">
              <a:ln>
                <a:noFill/>
              </a:ln>
              <a:solidFill>
                <a:srgbClr val="0A0A0A"/>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3000" b="1" i="0" u="none" strike="noStrike" kern="1200" cap="none" spc="0" normalizeH="0" baseline="0" noProof="0" dirty="0">
                <a:ln>
                  <a:noFill/>
                </a:ln>
                <a:solidFill>
                  <a:srgbClr val="D63D25"/>
                </a:solidFill>
                <a:effectLst/>
                <a:uLnTx/>
                <a:uFillTx/>
                <a:latin typeface="Arial" charset="0"/>
                <a:ea typeface="+mn-ea"/>
                <a:cs typeface="Arial" charset="0"/>
              </a:rPr>
              <a:t>&lt;LIST LONG TERM OUTCOMES HERE&gt;</a:t>
            </a:r>
          </a:p>
        </p:txBody>
      </p:sp>
    </p:spTree>
    <p:extLst>
      <p:ext uri="{BB962C8B-B14F-4D97-AF65-F5344CB8AC3E}">
        <p14:creationId xmlns:p14="http://schemas.microsoft.com/office/powerpoint/2010/main" val="271972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188260" y="1643436"/>
            <a:ext cx="8758518" cy="8916"/>
          </a:xfrm>
          <a:prstGeom prst="line">
            <a:avLst/>
          </a:prstGeom>
          <a:ln w="111125" cmpd="thinThick">
            <a:gradFill flip="none" rotWithShape="1">
              <a:gsLst>
                <a:gs pos="0">
                  <a:srgbClr val="625D69"/>
                </a:gs>
                <a:gs pos="100000">
                  <a:srgbClr val="718C58"/>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8053" y="196886"/>
            <a:ext cx="8758518" cy="1446550"/>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Calibri"/>
              </a:rPr>
              <a:t>&lt;Name of your research product/s&gt;: </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Calibri"/>
              </a:rPr>
              <a:t>Implementation Strategy</a:t>
            </a:r>
            <a:endParaRPr kumimoji="0" lang="en-US" sz="1800" b="0" i="0" u="none" strike="noStrike" kern="1200" cap="none" spc="0" normalizeH="0" baseline="0" noProof="0" dirty="0">
              <a:ln>
                <a:noFill/>
              </a:ln>
              <a:solidFill>
                <a:srgbClr val="0A0A0A"/>
              </a:solidFill>
              <a:effectLst/>
              <a:uLnTx/>
              <a:uFillTx/>
              <a:latin typeface="Arial" charset="0"/>
              <a:ea typeface="+mn-ea"/>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sp>
        <p:nvSpPr>
          <p:cNvPr id="2" name="TextBox 1">
            <a:extLst>
              <a:ext uri="{FF2B5EF4-FFF2-40B4-BE49-F238E27FC236}">
                <a16:creationId xmlns:a16="http://schemas.microsoft.com/office/drawing/2014/main" id="{1A572A10-8B92-884C-8C8C-A58F74B80388}"/>
              </a:ext>
            </a:extLst>
          </p:cNvPr>
          <p:cNvSpPr txBox="1"/>
          <p:nvPr/>
        </p:nvSpPr>
        <p:spPr>
          <a:xfrm>
            <a:off x="188260" y="2172246"/>
            <a:ext cx="8536640" cy="1282402"/>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endParaRPr kumimoji="0" lang="en-US" sz="2000" b="0" i="0" u="none" strike="noStrike" kern="1200" cap="none" spc="0" normalizeH="0" baseline="0" noProof="0" dirty="0">
              <a:ln>
                <a:noFill/>
              </a:ln>
              <a:solidFill>
                <a:srgbClr val="0A0A0A"/>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ts val="400"/>
              </a:spcBef>
              <a:spcAft>
                <a:spcPct val="0"/>
              </a:spcAft>
              <a:buClr>
                <a:srgbClr val="0A0A0A"/>
              </a:buClr>
              <a:buSzPct val="85000"/>
              <a:buFontTx/>
              <a:buNone/>
              <a:tabLst/>
              <a:defRPr/>
            </a:pPr>
            <a:r>
              <a:rPr kumimoji="0" lang="en-US" sz="3000" b="1" i="0" u="none" strike="noStrike" kern="1200" cap="none" spc="0" normalizeH="0" baseline="0" noProof="0" dirty="0">
                <a:ln>
                  <a:noFill/>
                </a:ln>
                <a:solidFill>
                  <a:srgbClr val="D63D25"/>
                </a:solidFill>
                <a:effectLst/>
                <a:uLnTx/>
                <a:uFillTx/>
                <a:latin typeface="Arial" charset="0"/>
                <a:ea typeface="+mn-ea"/>
                <a:cs typeface="Arial" charset="0"/>
              </a:rPr>
              <a:t>&lt;Name and definition of implementation strategy you selected&gt;</a:t>
            </a:r>
          </a:p>
        </p:txBody>
      </p:sp>
    </p:spTree>
    <p:extLst>
      <p:ext uri="{BB962C8B-B14F-4D97-AF65-F5344CB8AC3E}">
        <p14:creationId xmlns:p14="http://schemas.microsoft.com/office/powerpoint/2010/main" val="354710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D32A85-45D1-AB44-B832-FC0F81135F30}"/>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7F60ECAE-26DF-BF44-8BCE-7319AA7E488B}"/>
              </a:ext>
            </a:extLst>
          </p:cNvPr>
          <p:cNvSpPr>
            <a:spLocks noGrp="1"/>
          </p:cNvSpPr>
          <p:nvPr>
            <p:ph idx="1"/>
          </p:nvPr>
        </p:nvSpPr>
        <p:spPr>
          <a:xfrm>
            <a:off x="435270" y="1230313"/>
            <a:ext cx="7932553" cy="4267200"/>
          </a:xfrm>
        </p:spPr>
        <p:txBody>
          <a:bodyPr/>
          <a:lstStyle/>
          <a:p>
            <a:pPr>
              <a:spcAft>
                <a:spcPts val="2400"/>
              </a:spcAft>
              <a:buFont typeface="Wingdings" panose="05000000000000000000" pitchFamily="2" charset="2"/>
              <a:buChar char="v"/>
            </a:pPr>
            <a:r>
              <a:rPr lang="en-US" dirty="0" smtClean="0"/>
              <a:t>Discuss progress to-date</a:t>
            </a:r>
            <a:endParaRPr lang="en-US" dirty="0"/>
          </a:p>
          <a:p>
            <a:pPr>
              <a:spcAft>
                <a:spcPts val="2400"/>
              </a:spcAft>
              <a:buFont typeface="Wingdings" panose="05000000000000000000" pitchFamily="2" charset="2"/>
              <a:buChar char="v"/>
            </a:pPr>
            <a:r>
              <a:rPr lang="en-US" dirty="0" smtClean="0"/>
              <a:t>Capstone presentation</a:t>
            </a:r>
          </a:p>
          <a:p>
            <a:pPr>
              <a:spcAft>
                <a:spcPts val="2400"/>
              </a:spcAft>
              <a:buFont typeface="Wingdings" panose="05000000000000000000" pitchFamily="2" charset="2"/>
              <a:buChar char="v"/>
            </a:pPr>
            <a:r>
              <a:rPr lang="en-US" dirty="0" smtClean="0"/>
              <a:t>Questions</a:t>
            </a:r>
            <a:endParaRPr lang="en-US" dirty="0"/>
          </a:p>
        </p:txBody>
      </p:sp>
    </p:spTree>
    <p:extLst>
      <p:ext uri="{BB962C8B-B14F-4D97-AF65-F5344CB8AC3E}">
        <p14:creationId xmlns:p14="http://schemas.microsoft.com/office/powerpoint/2010/main" val="66212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188260" y="1643436"/>
            <a:ext cx="8758518" cy="8916"/>
          </a:xfrm>
          <a:prstGeom prst="line">
            <a:avLst/>
          </a:prstGeom>
          <a:ln w="111125" cmpd="thinThick">
            <a:gradFill flip="none" rotWithShape="1">
              <a:gsLst>
                <a:gs pos="0">
                  <a:srgbClr val="625D69"/>
                </a:gs>
                <a:gs pos="100000">
                  <a:srgbClr val="718C58"/>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2008" y="196886"/>
            <a:ext cx="9028311" cy="1446550"/>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Calibri"/>
              </a:rPr>
              <a:t>&lt;Name of your research product/s&gt;: </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Calibri"/>
              </a:rPr>
              <a:t>Implementation Strategy Action Plan</a:t>
            </a:r>
            <a:endParaRPr kumimoji="0" lang="en-US" sz="1800" b="0" i="0" u="none" strike="noStrike" kern="1200" cap="none" spc="0" normalizeH="0" baseline="0" noProof="0" dirty="0">
              <a:ln>
                <a:noFill/>
              </a:ln>
              <a:solidFill>
                <a:srgbClr val="0A0A0A"/>
              </a:solidFill>
              <a:effectLst/>
              <a:uLnTx/>
              <a:uFillTx/>
              <a:latin typeface="Arial" charset="0"/>
              <a:ea typeface="+mn-ea"/>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615" y="6158753"/>
            <a:ext cx="2852285" cy="451612"/>
          </a:xfrm>
          <a:prstGeom prst="rect">
            <a:avLst/>
          </a:prstGeom>
        </p:spPr>
      </p:pic>
      <p:graphicFrame>
        <p:nvGraphicFramePr>
          <p:cNvPr id="5" name="Table 5">
            <a:extLst>
              <a:ext uri="{FF2B5EF4-FFF2-40B4-BE49-F238E27FC236}">
                <a16:creationId xmlns:a16="http://schemas.microsoft.com/office/drawing/2014/main" id="{A326913C-A659-5943-846B-E939AB787726}"/>
              </a:ext>
            </a:extLst>
          </p:cNvPr>
          <p:cNvGraphicFramePr>
            <a:graphicFrameLocks noGrp="1"/>
          </p:cNvGraphicFramePr>
          <p:nvPr>
            <p:extLst/>
          </p:nvPr>
        </p:nvGraphicFramePr>
        <p:xfrm>
          <a:off x="458052" y="2354711"/>
          <a:ext cx="8266848" cy="3415720"/>
        </p:xfrm>
        <a:graphic>
          <a:graphicData uri="http://schemas.openxmlformats.org/drawingml/2006/table">
            <a:tbl>
              <a:tblPr firstRow="1" bandRow="1">
                <a:tableStyleId>{5C22544A-7EE6-4342-B048-85BDC9FD1C3A}</a:tableStyleId>
              </a:tblPr>
              <a:tblGrid>
                <a:gridCol w="4133424">
                  <a:extLst>
                    <a:ext uri="{9D8B030D-6E8A-4147-A177-3AD203B41FA5}">
                      <a16:colId xmlns:a16="http://schemas.microsoft.com/office/drawing/2014/main" val="92634892"/>
                    </a:ext>
                  </a:extLst>
                </a:gridCol>
                <a:gridCol w="4133424">
                  <a:extLst>
                    <a:ext uri="{9D8B030D-6E8A-4147-A177-3AD203B41FA5}">
                      <a16:colId xmlns:a16="http://schemas.microsoft.com/office/drawing/2014/main" val="1130327108"/>
                    </a:ext>
                  </a:extLst>
                </a:gridCol>
              </a:tblGrid>
              <a:tr h="487960">
                <a:tc>
                  <a:txBody>
                    <a:bodyPr/>
                    <a:lstStyle/>
                    <a:p>
                      <a:endParaRPr lang="en-US" dirty="0"/>
                    </a:p>
                  </a:txBody>
                  <a:tcPr/>
                </a:tc>
                <a:tc>
                  <a:txBody>
                    <a:bodyPr/>
                    <a:lstStyle/>
                    <a:p>
                      <a:endParaRPr lang="en-US"/>
                    </a:p>
                  </a:txBody>
                  <a:tcPr/>
                </a:tc>
                <a:extLst>
                  <a:ext uri="{0D108BD9-81ED-4DB2-BD59-A6C34878D82A}">
                    <a16:rowId xmlns:a16="http://schemas.microsoft.com/office/drawing/2014/main" val="255704225"/>
                  </a:ext>
                </a:extLst>
              </a:tr>
              <a:tr h="487960">
                <a:tc>
                  <a:txBody>
                    <a:bodyPr/>
                    <a:lstStyle/>
                    <a:p>
                      <a:r>
                        <a:rPr lang="en-US" dirty="0"/>
                        <a:t>WHO</a:t>
                      </a:r>
                    </a:p>
                  </a:txBody>
                  <a:tcPr/>
                </a:tc>
                <a:tc>
                  <a:txBody>
                    <a:bodyPr/>
                    <a:lstStyle/>
                    <a:p>
                      <a:endParaRPr lang="en-US"/>
                    </a:p>
                  </a:txBody>
                  <a:tcPr/>
                </a:tc>
                <a:extLst>
                  <a:ext uri="{0D108BD9-81ED-4DB2-BD59-A6C34878D82A}">
                    <a16:rowId xmlns:a16="http://schemas.microsoft.com/office/drawing/2014/main" val="4171454004"/>
                  </a:ext>
                </a:extLst>
              </a:tr>
              <a:tr h="487960">
                <a:tc>
                  <a:txBody>
                    <a:bodyPr/>
                    <a:lstStyle/>
                    <a:p>
                      <a:r>
                        <a:rPr lang="en-US" dirty="0"/>
                        <a:t>WHAT/HOW</a:t>
                      </a:r>
                    </a:p>
                  </a:txBody>
                  <a:tcPr/>
                </a:tc>
                <a:tc>
                  <a:txBody>
                    <a:bodyPr/>
                    <a:lstStyle/>
                    <a:p>
                      <a:endParaRPr lang="en-US"/>
                    </a:p>
                  </a:txBody>
                  <a:tcPr/>
                </a:tc>
                <a:extLst>
                  <a:ext uri="{0D108BD9-81ED-4DB2-BD59-A6C34878D82A}">
                    <a16:rowId xmlns:a16="http://schemas.microsoft.com/office/drawing/2014/main" val="1520068157"/>
                  </a:ext>
                </a:extLst>
              </a:tr>
              <a:tr h="487960">
                <a:tc>
                  <a:txBody>
                    <a:bodyPr/>
                    <a:lstStyle/>
                    <a:p>
                      <a:r>
                        <a:rPr lang="en-US" dirty="0"/>
                        <a:t>TARGET OF STRATEGY</a:t>
                      </a:r>
                    </a:p>
                  </a:txBody>
                  <a:tcPr/>
                </a:tc>
                <a:tc>
                  <a:txBody>
                    <a:bodyPr/>
                    <a:lstStyle/>
                    <a:p>
                      <a:endParaRPr lang="en-US"/>
                    </a:p>
                  </a:txBody>
                  <a:tcPr/>
                </a:tc>
                <a:extLst>
                  <a:ext uri="{0D108BD9-81ED-4DB2-BD59-A6C34878D82A}">
                    <a16:rowId xmlns:a16="http://schemas.microsoft.com/office/drawing/2014/main" val="2841823619"/>
                  </a:ext>
                </a:extLst>
              </a:tr>
              <a:tr h="487960">
                <a:tc>
                  <a:txBody>
                    <a:bodyPr/>
                    <a:lstStyle/>
                    <a:p>
                      <a:r>
                        <a:rPr lang="en-US" dirty="0"/>
                        <a:t>GOAL</a:t>
                      </a:r>
                    </a:p>
                  </a:txBody>
                  <a:tcPr/>
                </a:tc>
                <a:tc>
                  <a:txBody>
                    <a:bodyPr/>
                    <a:lstStyle/>
                    <a:p>
                      <a:endParaRPr lang="en-US"/>
                    </a:p>
                  </a:txBody>
                  <a:tcPr/>
                </a:tc>
                <a:extLst>
                  <a:ext uri="{0D108BD9-81ED-4DB2-BD59-A6C34878D82A}">
                    <a16:rowId xmlns:a16="http://schemas.microsoft.com/office/drawing/2014/main" val="4015741983"/>
                  </a:ext>
                </a:extLst>
              </a:tr>
              <a:tr h="487960">
                <a:tc>
                  <a:txBody>
                    <a:bodyPr/>
                    <a:lstStyle/>
                    <a:p>
                      <a:r>
                        <a:rPr lang="en-US" dirty="0"/>
                        <a:t>TIMING</a:t>
                      </a:r>
                    </a:p>
                  </a:txBody>
                  <a:tcPr/>
                </a:tc>
                <a:tc>
                  <a:txBody>
                    <a:bodyPr/>
                    <a:lstStyle/>
                    <a:p>
                      <a:endParaRPr lang="en-US"/>
                    </a:p>
                  </a:txBody>
                  <a:tcPr/>
                </a:tc>
                <a:extLst>
                  <a:ext uri="{0D108BD9-81ED-4DB2-BD59-A6C34878D82A}">
                    <a16:rowId xmlns:a16="http://schemas.microsoft.com/office/drawing/2014/main" val="643153261"/>
                  </a:ext>
                </a:extLst>
              </a:tr>
              <a:tr h="487960">
                <a:tc>
                  <a:txBody>
                    <a:bodyPr/>
                    <a:lstStyle/>
                    <a:p>
                      <a:r>
                        <a:rPr lang="en-US" dirty="0"/>
                        <a:t>FREQUENCY/INTENSITY</a:t>
                      </a:r>
                    </a:p>
                  </a:txBody>
                  <a:tcPr/>
                </a:tc>
                <a:tc>
                  <a:txBody>
                    <a:bodyPr/>
                    <a:lstStyle/>
                    <a:p>
                      <a:endParaRPr lang="en-US" dirty="0"/>
                    </a:p>
                  </a:txBody>
                  <a:tcPr/>
                </a:tc>
                <a:extLst>
                  <a:ext uri="{0D108BD9-81ED-4DB2-BD59-A6C34878D82A}">
                    <a16:rowId xmlns:a16="http://schemas.microsoft.com/office/drawing/2014/main" val="3926520311"/>
                  </a:ext>
                </a:extLst>
              </a:tr>
            </a:tbl>
          </a:graphicData>
        </a:graphic>
      </p:graphicFrame>
    </p:spTree>
    <p:extLst>
      <p:ext uri="{BB962C8B-B14F-4D97-AF65-F5344CB8AC3E}">
        <p14:creationId xmlns:p14="http://schemas.microsoft.com/office/powerpoint/2010/main" val="71431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075"/>
          <a:stretch/>
        </p:blipFill>
        <p:spPr>
          <a:xfrm>
            <a:off x="4011283" y="234579"/>
            <a:ext cx="5132717" cy="5883297"/>
          </a:xfrm>
          <a:prstGeom prst="rect">
            <a:avLst/>
          </a:prstGeom>
        </p:spPr>
      </p:pic>
      <p:sp>
        <p:nvSpPr>
          <p:cNvPr id="8" name="Rectangle 7"/>
          <p:cNvSpPr/>
          <p:nvPr/>
        </p:nvSpPr>
        <p:spPr>
          <a:xfrm>
            <a:off x="0" y="5745193"/>
            <a:ext cx="9144000" cy="1104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969" y="5814286"/>
            <a:ext cx="6169005" cy="974703"/>
          </a:xfrm>
          <a:prstGeom prst="rect">
            <a:avLst/>
          </a:prstGeom>
        </p:spPr>
      </p:pic>
      <p:sp>
        <p:nvSpPr>
          <p:cNvPr id="6" name="TextBox 5"/>
          <p:cNvSpPr txBox="1"/>
          <p:nvPr/>
        </p:nvSpPr>
        <p:spPr>
          <a:xfrm>
            <a:off x="3073344" y="740124"/>
            <a:ext cx="1776127" cy="461665"/>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597543"/>
                </a:solidFill>
                <a:latin typeface="Gotham Book" pitchFamily="50" charset="0"/>
                <a:cs typeface="Gotham Book" pitchFamily="50" charset="0"/>
              </a:rPr>
              <a:t>Thank You</a:t>
            </a:r>
            <a:endParaRPr kumimoji="0" lang="en-US" sz="2400" b="0" i="0" u="none" strike="noStrike" kern="1200" cap="none" spc="0" normalizeH="0" baseline="0" noProof="0">
              <a:ln>
                <a:noFill/>
              </a:ln>
              <a:solidFill>
                <a:srgbClr val="597543"/>
              </a:solidFill>
              <a:effectLst/>
              <a:uLnTx/>
              <a:uFillTx/>
              <a:latin typeface="Gotham Book" pitchFamily="50" charset="0"/>
              <a:ea typeface="+mn-ea"/>
              <a:cs typeface="Gotham Book" pitchFamily="50" charset="0"/>
            </a:endParaRPr>
          </a:p>
        </p:txBody>
      </p:sp>
      <p:cxnSp>
        <p:nvCxnSpPr>
          <p:cNvPr id="9" name="Straight Connector 8"/>
          <p:cNvCxnSpPr/>
          <p:nvPr/>
        </p:nvCxnSpPr>
        <p:spPr>
          <a:xfrm flipH="1" flipV="1">
            <a:off x="0" y="1186166"/>
            <a:ext cx="4774770" cy="15623"/>
          </a:xfrm>
          <a:prstGeom prst="line">
            <a:avLst/>
          </a:prstGeom>
          <a:noFill/>
          <a:ln w="12700" cap="flat" cmpd="sng" algn="ctr">
            <a:solidFill>
              <a:srgbClr val="597543"/>
            </a:solidFill>
            <a:prstDash val="solid"/>
          </a:ln>
          <a:effectLst/>
        </p:spPr>
      </p:cxnSp>
      <p:sp>
        <p:nvSpPr>
          <p:cNvPr id="7" name="TextBox 6">
            <a:extLst>
              <a:ext uri="{FF2B5EF4-FFF2-40B4-BE49-F238E27FC236}">
                <a16:creationId xmlns:a16="http://schemas.microsoft.com/office/drawing/2014/main" id="{90171CAB-2565-5B4E-AA2D-44E8294EF4F5}"/>
              </a:ext>
            </a:extLst>
          </p:cNvPr>
          <p:cNvSpPr txBox="1"/>
          <p:nvPr/>
        </p:nvSpPr>
        <p:spPr>
          <a:xfrm>
            <a:off x="382464" y="1811497"/>
            <a:ext cx="4009841" cy="2893100"/>
          </a:xfrm>
          <a:prstGeom prst="rect">
            <a:avLst/>
          </a:prstGeom>
          <a:noFill/>
          <a:ln>
            <a:noFill/>
          </a:ln>
        </p:spPr>
        <p:txBody>
          <a:bodyPr wrap="square" rtlCol="0">
            <a:spAutoFit/>
          </a:bodyPr>
          <a:lstStyle/>
          <a:p>
            <a:r>
              <a:rPr lang="en-US" sz="1400" dirty="0"/>
              <a:t>ITHS is supported by the National Center For Advancing Translational Sciences of the National Institutes of Health under Award Number UL1 TR002319. </a:t>
            </a:r>
            <a:endParaRPr lang="en-US" sz="1400" dirty="0" smtClean="0"/>
          </a:p>
          <a:p>
            <a:endParaRPr lang="en-US" altLang="zh-CN" sz="1400" i="1" dirty="0">
              <a:solidFill>
                <a:srgbClr val="597543"/>
              </a:solidFill>
              <a:latin typeface="Gotham Book" pitchFamily="50" charset="0"/>
            </a:endParaRPr>
          </a:p>
          <a:p>
            <a:r>
              <a:rPr lang="en-US" sz="1400" dirty="0"/>
              <a:t>This project was supported by the National Center For Advancing Translational Sciences of the National Institutes of Health under Award Number TL1 TR002318. </a:t>
            </a:r>
            <a:endParaRPr lang="en-US" sz="1400" dirty="0" smtClean="0"/>
          </a:p>
          <a:p>
            <a:endParaRPr lang="en-US" sz="1400"/>
          </a:p>
          <a:p>
            <a:r>
              <a:rPr lang="en-US" sz="1400" smtClean="0"/>
              <a:t>The </a:t>
            </a:r>
            <a:r>
              <a:rPr lang="en-US" sz="1400" dirty="0"/>
              <a:t>content is solely the responsibility of the authors and does not necessarily represent the official views of the National Institutes of Health.</a:t>
            </a:r>
            <a:endParaRPr lang="en-US" altLang="zh-CN" sz="1400" i="1" dirty="0">
              <a:solidFill>
                <a:srgbClr val="597543"/>
              </a:solidFill>
              <a:latin typeface="Gotham Book" pitchFamily="50" charset="0"/>
            </a:endParaRPr>
          </a:p>
        </p:txBody>
      </p:sp>
    </p:spTree>
    <p:extLst>
      <p:ext uri="{BB962C8B-B14F-4D97-AF65-F5344CB8AC3E}">
        <p14:creationId xmlns:p14="http://schemas.microsoft.com/office/powerpoint/2010/main" val="41775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8755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4" name="Diagram 3">
            <a:extLst>
              <a:ext uri="{FF2B5EF4-FFF2-40B4-BE49-F238E27FC236}">
                <a16:creationId xmlns:a16="http://schemas.microsoft.com/office/drawing/2014/main" id="{E5539E40-0D81-498C-B623-7FDF284E49BA}"/>
              </a:ext>
            </a:extLst>
          </p:cNvPr>
          <p:cNvGraphicFramePr/>
          <p:nvPr>
            <p:extLst>
              <p:ext uri="{D42A27DB-BD31-4B8C-83A1-F6EECF244321}">
                <p14:modId xmlns:p14="http://schemas.microsoft.com/office/powerpoint/2010/main" val="1143588121"/>
              </p:ext>
            </p:extLst>
          </p:nvPr>
        </p:nvGraphicFramePr>
        <p:xfrm>
          <a:off x="423382" y="1516866"/>
          <a:ext cx="8297235" cy="3994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684892E-ACE3-4483-92C5-2F07DA88B409}"/>
              </a:ext>
            </a:extLst>
          </p:cNvPr>
          <p:cNvSpPr>
            <a:spLocks noGrp="1"/>
          </p:cNvSpPr>
          <p:nvPr>
            <p:ph type="title"/>
          </p:nvPr>
        </p:nvSpPr>
        <p:spPr>
          <a:xfrm>
            <a:off x="375093" y="170119"/>
            <a:ext cx="8297235" cy="939800"/>
          </a:xfrm>
        </p:spPr>
        <p:txBody>
          <a:bodyPr/>
          <a:lstStyle/>
          <a:p>
            <a:r>
              <a:rPr lang="en-US">
                <a:solidFill>
                  <a:schemeClr val="bg1"/>
                </a:solidFill>
              </a:rPr>
              <a:t>Experiential Learning Options</a:t>
            </a:r>
            <a:endParaRPr lang="en-US" dirty="0">
              <a:solidFill>
                <a:schemeClr val="bg1"/>
              </a:solidFill>
            </a:endParaRPr>
          </a:p>
        </p:txBody>
      </p:sp>
    </p:spTree>
    <p:extLst>
      <p:ext uri="{BB962C8B-B14F-4D97-AF65-F5344CB8AC3E}">
        <p14:creationId xmlns:p14="http://schemas.microsoft.com/office/powerpoint/2010/main" val="23584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ubtitle 18"/>
          <p:cNvSpPr txBox="1">
            <a:spLocks/>
          </p:cNvSpPr>
          <p:nvPr/>
        </p:nvSpPr>
        <p:spPr bwMode="auto">
          <a:xfrm>
            <a:off x="368300" y="1287019"/>
            <a:ext cx="793572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2400"/>
              </a:spcAft>
              <a:buFont typeface="Wingdings" panose="05000000000000000000" pitchFamily="2" charset="2"/>
              <a:buChar char="Ø"/>
            </a:pPr>
            <a:r>
              <a:rPr lang="en-US" dirty="0" smtClean="0">
                <a:solidFill>
                  <a:schemeClr val="tx1"/>
                </a:solidFill>
              </a:rPr>
              <a:t>Project overview</a:t>
            </a:r>
          </a:p>
          <a:p>
            <a:pPr marL="342900" indent="-342900">
              <a:spcAft>
                <a:spcPts val="2400"/>
              </a:spcAft>
              <a:buFont typeface="Wingdings" panose="05000000000000000000" pitchFamily="2" charset="2"/>
              <a:buChar char="Ø"/>
            </a:pPr>
            <a:r>
              <a:rPr lang="en-US" dirty="0" smtClean="0">
                <a:solidFill>
                  <a:schemeClr val="tx1"/>
                </a:solidFill>
              </a:rPr>
              <a:t>Which exercise you chose</a:t>
            </a:r>
          </a:p>
          <a:p>
            <a:pPr marL="342900" indent="-342900">
              <a:spcAft>
                <a:spcPts val="2400"/>
              </a:spcAft>
              <a:buFont typeface="Wingdings" panose="05000000000000000000" pitchFamily="2" charset="2"/>
              <a:buChar char="Ø"/>
            </a:pPr>
            <a:r>
              <a:rPr lang="en-US" dirty="0" smtClean="0">
                <a:solidFill>
                  <a:schemeClr val="tx1"/>
                </a:solidFill>
              </a:rPr>
              <a:t>Progress-to-date</a:t>
            </a:r>
          </a:p>
          <a:p>
            <a:pPr marL="800100" lvl="1" indent="-342900" algn="l">
              <a:spcAft>
                <a:spcPts val="2400"/>
              </a:spcAft>
              <a:buFont typeface="Wingdings" panose="05000000000000000000" pitchFamily="2" charset="2"/>
              <a:buChar char="Ø"/>
            </a:pPr>
            <a:r>
              <a:rPr lang="en-US" dirty="0" smtClean="0">
                <a:solidFill>
                  <a:schemeClr val="tx1"/>
                </a:solidFill>
              </a:rPr>
              <a:t>What’s been easy, what’s been challenging</a:t>
            </a:r>
          </a:p>
          <a:p>
            <a:pPr marL="800100" lvl="1" indent="-342900" algn="l">
              <a:spcAft>
                <a:spcPts val="2400"/>
              </a:spcAft>
              <a:buFont typeface="Wingdings" panose="05000000000000000000" pitchFamily="2" charset="2"/>
              <a:buChar char="Ø"/>
            </a:pPr>
            <a:r>
              <a:rPr lang="en-US" dirty="0" smtClean="0">
                <a:solidFill>
                  <a:schemeClr val="tx1"/>
                </a:solidFill>
              </a:rPr>
              <a:t>What questions do you have</a:t>
            </a:r>
          </a:p>
          <a:p>
            <a:pPr marL="342900" indent="-342900">
              <a:spcAft>
                <a:spcPts val="2400"/>
              </a:spcAft>
              <a:buFont typeface="Wingdings" panose="05000000000000000000" pitchFamily="2" charset="2"/>
              <a:buChar char="Ø"/>
            </a:pPr>
            <a:r>
              <a:rPr lang="en-US" dirty="0" smtClean="0">
                <a:solidFill>
                  <a:schemeClr val="tx1"/>
                </a:solidFill>
              </a:rPr>
              <a:t>Discussion</a:t>
            </a:r>
          </a:p>
          <a:p>
            <a:pPr marL="342900" indent="-342900">
              <a:spcAft>
                <a:spcPts val="2400"/>
              </a:spcAft>
              <a:buFont typeface="Wingdings" panose="05000000000000000000" pitchFamily="2" charset="2"/>
              <a:buChar char="Ø"/>
            </a:pPr>
            <a:endParaRPr lang="en-US" dirty="0">
              <a:solidFill>
                <a:schemeClr val="tx1"/>
              </a:solidFill>
            </a:endParaRPr>
          </a:p>
        </p:txBody>
      </p:sp>
      <p:sp>
        <p:nvSpPr>
          <p:cNvPr id="2" name="Title 1"/>
          <p:cNvSpPr>
            <a:spLocks noGrp="1"/>
          </p:cNvSpPr>
          <p:nvPr>
            <p:ph type="title"/>
          </p:nvPr>
        </p:nvSpPr>
        <p:spPr>
          <a:xfrm>
            <a:off x="368300" y="88470"/>
            <a:ext cx="7935728" cy="939800"/>
          </a:xfrm>
        </p:spPr>
        <p:txBody>
          <a:bodyPr/>
          <a:lstStyle/>
          <a:p>
            <a:pPr>
              <a:defRPr/>
            </a:pPr>
            <a:r>
              <a:rPr lang="en-US" altLang="en-US" sz="3000" dirty="0" smtClean="0">
                <a:solidFill>
                  <a:schemeClr val="bg1"/>
                </a:solidFill>
                <a:effectLst>
                  <a:outerShdw blurRad="38100" dist="38100" dir="2700000" algn="tl">
                    <a:srgbClr val="000000">
                      <a:alpha val="43137"/>
                    </a:srgbClr>
                  </a:outerShdw>
                </a:effectLst>
                <a:latin typeface="Arial" charset="0"/>
                <a:cs typeface="Arial" charset="0"/>
              </a:rPr>
              <a:t>Discussion</a:t>
            </a:r>
            <a:endParaRPr lang="en-US" sz="3000" dirty="0">
              <a:solidFill>
                <a:schemeClr val="bg1"/>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30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755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6">
            <a:extLst>
              <a:ext uri="{FF2B5EF4-FFF2-40B4-BE49-F238E27FC236}">
                <a16:creationId xmlns:a16="http://schemas.microsoft.com/office/drawing/2014/main" id="{3684892E-ACE3-4483-92C5-2F07DA88B409}"/>
              </a:ext>
            </a:extLst>
          </p:cNvPr>
          <p:cNvSpPr>
            <a:spLocks noGrp="1"/>
          </p:cNvSpPr>
          <p:nvPr>
            <p:ph type="title"/>
          </p:nvPr>
        </p:nvSpPr>
        <p:spPr>
          <a:xfrm>
            <a:off x="375093" y="170119"/>
            <a:ext cx="8297235" cy="939800"/>
          </a:xfrm>
        </p:spPr>
        <p:txBody>
          <a:bodyPr/>
          <a:lstStyle/>
          <a:p>
            <a:r>
              <a:rPr lang="en-US" dirty="0" smtClean="0">
                <a:solidFill>
                  <a:schemeClr val="bg1"/>
                </a:solidFill>
              </a:rPr>
              <a:t>Next Steps</a:t>
            </a:r>
            <a:endParaRPr lang="en-US" dirty="0">
              <a:solidFill>
                <a:schemeClr val="bg1"/>
              </a:solidFill>
            </a:endParaRPr>
          </a:p>
        </p:txBody>
      </p:sp>
      <p:sp>
        <p:nvSpPr>
          <p:cNvPr id="10" name="Rectangle 9"/>
          <p:cNvSpPr/>
          <p:nvPr/>
        </p:nvSpPr>
        <p:spPr>
          <a:xfrm>
            <a:off x="275955" y="5116212"/>
            <a:ext cx="8396373" cy="738664"/>
          </a:xfrm>
          <a:prstGeom prst="rect">
            <a:avLst/>
          </a:prstGeom>
          <a:ln w="19050">
            <a:solidFill>
              <a:schemeClr val="accent3"/>
            </a:solidFill>
          </a:ln>
        </p:spPr>
        <p:txBody>
          <a:bodyPr wrap="square">
            <a:spAutoFit/>
          </a:bodyPr>
          <a:lstStyle/>
          <a:p>
            <a:pPr lvl="0" algn="ctr"/>
            <a:r>
              <a:rPr lang="en-US" dirty="0" smtClean="0"/>
              <a:t>Contact us with questions! We are available to meet via Zoom or on email. </a:t>
            </a:r>
          </a:p>
          <a:p>
            <a:pPr lvl="0" algn="ctr"/>
            <a:endParaRPr lang="en-US" sz="600" dirty="0"/>
          </a:p>
          <a:p>
            <a:pPr lvl="0" algn="ctr"/>
            <a:r>
              <a:rPr lang="en-US" dirty="0" smtClean="0"/>
              <a:t>Please contact </a:t>
            </a:r>
            <a:r>
              <a:rPr lang="en-US" dirty="0" smtClean="0"/>
              <a:t>NAME/EMAIL</a:t>
            </a:r>
            <a:endParaRPr lang="en-US" dirty="0"/>
          </a:p>
        </p:txBody>
      </p:sp>
      <p:sp>
        <p:nvSpPr>
          <p:cNvPr id="8" name="Subtitle 18"/>
          <p:cNvSpPr txBox="1">
            <a:spLocks/>
          </p:cNvSpPr>
          <p:nvPr/>
        </p:nvSpPr>
        <p:spPr bwMode="auto">
          <a:xfrm>
            <a:off x="368300" y="1287019"/>
            <a:ext cx="793572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2400"/>
              </a:spcAft>
              <a:buFont typeface="Wingdings" panose="05000000000000000000" pitchFamily="2" charset="2"/>
              <a:buChar char="Ø"/>
            </a:pPr>
            <a:r>
              <a:rPr lang="en-US" dirty="0" smtClean="0">
                <a:solidFill>
                  <a:schemeClr val="tx1"/>
                </a:solidFill>
              </a:rPr>
              <a:t>Finish and finalize your exercise</a:t>
            </a:r>
          </a:p>
          <a:p>
            <a:pPr marL="342900" indent="-342900">
              <a:spcAft>
                <a:spcPts val="1200"/>
              </a:spcAft>
              <a:buFont typeface="Wingdings" panose="05000000000000000000" pitchFamily="2" charset="2"/>
              <a:buChar char="Ø"/>
            </a:pPr>
            <a:r>
              <a:rPr lang="en-US" dirty="0" smtClean="0">
                <a:solidFill>
                  <a:schemeClr val="tx1"/>
                </a:solidFill>
              </a:rPr>
              <a:t>Capstone presentation on Feb 23</a:t>
            </a:r>
          </a:p>
          <a:p>
            <a:pPr marL="800100" lvl="1" indent="-342900" algn="l">
              <a:spcAft>
                <a:spcPts val="1200"/>
              </a:spcAft>
              <a:buFont typeface="Wingdings" panose="05000000000000000000" pitchFamily="2" charset="2"/>
              <a:buChar char="ü"/>
            </a:pPr>
            <a:r>
              <a:rPr lang="en-US" dirty="0" smtClean="0">
                <a:solidFill>
                  <a:schemeClr val="tx1"/>
                </a:solidFill>
              </a:rPr>
              <a:t>5 min presentation</a:t>
            </a:r>
          </a:p>
          <a:p>
            <a:pPr marL="800100" lvl="1" indent="-342900" algn="l">
              <a:spcAft>
                <a:spcPts val="1200"/>
              </a:spcAft>
              <a:buFont typeface="Wingdings" panose="05000000000000000000" pitchFamily="2" charset="2"/>
              <a:buChar char="ü"/>
            </a:pPr>
            <a:r>
              <a:rPr lang="en-US" dirty="0">
                <a:solidFill>
                  <a:schemeClr val="tx1"/>
                </a:solidFill>
              </a:rPr>
              <a:t>Capstone templates are located on Canvas under UCONJ </a:t>
            </a:r>
            <a:r>
              <a:rPr lang="en-US" dirty="0" smtClean="0">
                <a:solidFill>
                  <a:schemeClr val="tx1"/>
                </a:solidFill>
              </a:rPr>
              <a:t>599</a:t>
            </a:r>
          </a:p>
          <a:p>
            <a:pPr marL="800100" lvl="1" indent="-342900" algn="l">
              <a:spcAft>
                <a:spcPts val="1200"/>
              </a:spcAft>
              <a:buFont typeface="Wingdings" panose="05000000000000000000" pitchFamily="2" charset="2"/>
              <a:buChar char="ü"/>
            </a:pPr>
            <a:r>
              <a:rPr lang="en-US" dirty="0" smtClean="0">
                <a:solidFill>
                  <a:schemeClr val="tx1"/>
                </a:solidFill>
              </a:rPr>
              <a:t>Please </a:t>
            </a:r>
            <a:r>
              <a:rPr lang="en-US" dirty="0">
                <a:solidFill>
                  <a:schemeClr val="tx1"/>
                </a:solidFill>
              </a:rPr>
              <a:t>email Capstone PowerPoint slides to Milu Worku at </a:t>
            </a:r>
            <a:r>
              <a:rPr lang="en-US" u="sng" dirty="0">
                <a:solidFill>
                  <a:schemeClr val="tx1"/>
                </a:solidFill>
                <a:hlinkClick r:id="rId2"/>
              </a:rPr>
              <a:t>mworku@uw.edu</a:t>
            </a:r>
            <a:r>
              <a:rPr lang="en-US" dirty="0">
                <a:solidFill>
                  <a:schemeClr val="tx1"/>
                </a:solidFill>
              </a:rPr>
              <a:t> by February 19th</a:t>
            </a:r>
          </a:p>
        </p:txBody>
      </p:sp>
      <p:sp>
        <p:nvSpPr>
          <p:cNvPr id="11" name="Subtitle 18"/>
          <p:cNvSpPr txBox="1">
            <a:spLocks/>
          </p:cNvSpPr>
          <p:nvPr/>
        </p:nvSpPr>
        <p:spPr bwMode="auto">
          <a:xfrm>
            <a:off x="1275845" y="4222486"/>
            <a:ext cx="6830260" cy="89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ctr">
              <a:spcAft>
                <a:spcPts val="2400"/>
              </a:spcAft>
              <a:buFont typeface="Wingdings" panose="05000000000000000000" pitchFamily="2" charset="2"/>
              <a:buChar char="q"/>
            </a:pPr>
            <a:r>
              <a:rPr lang="en-US" dirty="0" smtClean="0">
                <a:solidFill>
                  <a:schemeClr val="tx1"/>
                </a:solidFill>
              </a:rPr>
              <a:t>Questions about Capstone presentation?</a:t>
            </a:r>
          </a:p>
          <a:p>
            <a:pPr marL="342900" indent="-342900" algn="ctr">
              <a:spcAft>
                <a:spcPts val="2400"/>
              </a:spcAft>
              <a:buFont typeface="Wingdings" panose="05000000000000000000" pitchFamily="2" charset="2"/>
              <a:buChar char="q"/>
            </a:pPr>
            <a:endParaRPr lang="en-US" dirty="0">
              <a:solidFill>
                <a:schemeClr val="tx1"/>
              </a:solidFill>
            </a:endParaRPr>
          </a:p>
        </p:txBody>
      </p:sp>
    </p:spTree>
    <p:extLst>
      <p:ext uri="{BB962C8B-B14F-4D97-AF65-F5344CB8AC3E}">
        <p14:creationId xmlns:p14="http://schemas.microsoft.com/office/powerpoint/2010/main" val="42674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76" y="1204001"/>
            <a:ext cx="7879200" cy="939800"/>
          </a:xfrm>
        </p:spPr>
        <p:txBody>
          <a:bodyPr/>
          <a:lstStyle/>
          <a:p>
            <a:pPr>
              <a:defRPr/>
            </a:pPr>
            <a:r>
              <a:rPr lang="en-US" altLang="en-US" sz="3000" dirty="0">
                <a:solidFill>
                  <a:schemeClr val="tx2"/>
                </a:solidFill>
                <a:effectLst>
                  <a:outerShdw blurRad="38100" dist="38100" dir="2700000" algn="tl">
                    <a:srgbClr val="000000">
                      <a:alpha val="43137"/>
                    </a:srgbClr>
                  </a:outerShdw>
                </a:effectLst>
                <a:latin typeface="Arial" charset="0"/>
                <a:cs typeface="Arial" charset="0"/>
              </a:rPr>
              <a:t>Implementation Planning Exercise Overview</a:t>
            </a:r>
            <a:endParaRPr lang="en-US" sz="3000" dirty="0">
              <a:solidFill>
                <a:schemeClr val="tx2"/>
              </a:solidFill>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ubtitle 2">
            <a:extLst>
              <a:ext uri="{FF2B5EF4-FFF2-40B4-BE49-F238E27FC236}">
                <a16:creationId xmlns:a16="http://schemas.microsoft.com/office/drawing/2014/main" id="{5CB58A11-0772-4115-9360-06AB1F973489}"/>
              </a:ext>
            </a:extLst>
          </p:cNvPr>
          <p:cNvSpPr txBox="1">
            <a:spLocks/>
          </p:cNvSpPr>
          <p:nvPr/>
        </p:nvSpPr>
        <p:spPr>
          <a:xfrm>
            <a:off x="476938" y="2000250"/>
            <a:ext cx="8190123" cy="1428750"/>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spcAft>
                <a:spcPts val="2400"/>
              </a:spcAft>
            </a:pPr>
            <a:r>
              <a:rPr lang="en-US" sz="2200" i="1" dirty="0">
                <a:solidFill>
                  <a:schemeClr val="tx1"/>
                </a:solidFill>
              </a:rPr>
              <a:t>In this activity </a:t>
            </a:r>
            <a:r>
              <a:rPr lang="en-US" sz="2200" i="1" dirty="0" smtClean="0">
                <a:solidFill>
                  <a:schemeClr val="tx1"/>
                </a:solidFill>
              </a:rPr>
              <a:t>you </a:t>
            </a:r>
            <a:r>
              <a:rPr lang="en-US" sz="2200" i="1" dirty="0">
                <a:solidFill>
                  <a:schemeClr val="tx1"/>
                </a:solidFill>
              </a:rPr>
              <a:t>will use a modified version of the </a:t>
            </a:r>
            <a:r>
              <a:rPr lang="en-US" sz="2200" i="1" dirty="0" smtClean="0">
                <a:solidFill>
                  <a:schemeClr val="tx1"/>
                </a:solidFill>
              </a:rPr>
              <a:t>Implementation Guide </a:t>
            </a:r>
            <a:r>
              <a:rPr lang="en-US" sz="2200" i="1" dirty="0">
                <a:solidFill>
                  <a:schemeClr val="tx1"/>
                </a:solidFill>
              </a:rPr>
              <a:t>to learn about two important steps in the process of planning for implementation</a:t>
            </a:r>
          </a:p>
          <a:p>
            <a:pPr defTabSz="914400">
              <a:spcAft>
                <a:spcPts val="1800"/>
              </a:spcAft>
              <a:buFont typeface="Wingdings" panose="05000000000000000000" pitchFamily="2" charset="2"/>
              <a:buChar char="v"/>
            </a:pPr>
            <a:r>
              <a:rPr lang="en-US" sz="2200" dirty="0">
                <a:solidFill>
                  <a:schemeClr val="tx1"/>
                </a:solidFill>
              </a:rPr>
              <a:t>Understanding your intervention</a:t>
            </a:r>
          </a:p>
          <a:p>
            <a:pPr defTabSz="914400">
              <a:spcAft>
                <a:spcPts val="1800"/>
              </a:spcAft>
              <a:buFont typeface="Wingdings" panose="05000000000000000000" pitchFamily="2" charset="2"/>
              <a:buChar char="v"/>
            </a:pPr>
            <a:r>
              <a:rPr lang="en-US" sz="2200" dirty="0">
                <a:solidFill>
                  <a:schemeClr val="tx1"/>
                </a:solidFill>
              </a:rPr>
              <a:t>Creating an action plan for one implementation strategy that is appropriate for your intervention and clinical setting</a:t>
            </a:r>
          </a:p>
          <a:p>
            <a:pPr algn="ctr" defTabSz="914400">
              <a:spcAft>
                <a:spcPts val="1800"/>
              </a:spcAft>
            </a:pPr>
            <a:endParaRPr lang="en-US" sz="1800" dirty="0"/>
          </a:p>
        </p:txBody>
      </p:sp>
    </p:spTree>
    <p:extLst>
      <p:ext uri="{BB962C8B-B14F-4D97-AF65-F5344CB8AC3E}">
        <p14:creationId xmlns:p14="http://schemas.microsoft.com/office/powerpoint/2010/main" val="51380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024256"/>
            <a:ext cx="7861300" cy="939800"/>
          </a:xfrm>
        </p:spPr>
        <p:txBody>
          <a:bodyPr/>
          <a:lstStyle/>
          <a:p>
            <a:pPr>
              <a:defRPr/>
            </a:pPr>
            <a:r>
              <a:rPr lang="en-US" altLang="en-US" sz="3000" dirty="0">
                <a:solidFill>
                  <a:schemeClr val="tx2"/>
                </a:solidFill>
                <a:latin typeface="Arial" charset="0"/>
                <a:cs typeface="Arial" charset="0"/>
              </a:rPr>
              <a:t>Understanding your Intervention</a:t>
            </a:r>
            <a:endParaRPr lang="en-US" sz="30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2F4412-8F98-4ADB-95D4-A451C13B5A1B}"/>
              </a:ext>
            </a:extLst>
          </p:cNvPr>
          <p:cNvSpPr/>
          <p:nvPr/>
        </p:nvSpPr>
        <p:spPr>
          <a:xfrm>
            <a:off x="368300" y="1728369"/>
            <a:ext cx="8583195" cy="4062651"/>
          </a:xfrm>
          <a:prstGeom prst="rect">
            <a:avLst/>
          </a:prstGeom>
        </p:spPr>
        <p:txBody>
          <a:bodyPr wrap="square">
            <a:spAutoFit/>
          </a:bodyPr>
          <a:lstStyle/>
          <a:p>
            <a:pPr marL="565150" marR="0" indent="-331788">
              <a:spcBef>
                <a:spcPts val="0"/>
              </a:spcBef>
              <a:spcAft>
                <a:spcPts val="2400"/>
              </a:spcAft>
              <a:buFont typeface="Wingdings" panose="05000000000000000000" pitchFamily="2" charset="2"/>
              <a:buChar char="v"/>
              <a:tabLst>
                <a:tab pos="457200" algn="l"/>
                <a:tab pos="857250" algn="l"/>
              </a:tabLs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The first step in preparing for implementation is to carefully describe your intervention. </a:t>
            </a:r>
          </a:p>
          <a:p>
            <a:pPr marL="565150" marR="0" indent="-331788">
              <a:spcBef>
                <a:spcPts val="0"/>
              </a:spcBef>
              <a:spcAft>
                <a:spcPts val="2400"/>
              </a:spcAft>
              <a:buFont typeface="Wingdings" panose="05000000000000000000" pitchFamily="2" charset="2"/>
              <a:buChar char="v"/>
              <a:tabLst>
                <a:tab pos="457200" algn="l"/>
                <a:tab pos="857250" algn="l"/>
              </a:tabLst>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This will help you identify the key personnel involved in your intervention and the expected activities and outcomes that will occur.</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565150" marR="0" indent="-331788">
              <a:spcBef>
                <a:spcPts val="0"/>
              </a:spcBef>
              <a:spcAft>
                <a:spcPts val="2400"/>
              </a:spcAft>
              <a:buFont typeface="Wingdings" panose="05000000000000000000" pitchFamily="2" charset="2"/>
              <a:buChar char="v"/>
              <a:tabLst>
                <a:tab pos="457200" algn="l"/>
                <a:tab pos="857250" algn="l"/>
              </a:tabLs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Focus on the aspects of your intervention that are critical for its success. These are considered the intervention’s </a:t>
            </a:r>
            <a:r>
              <a:rPr lang="en-US" sz="2200" b="1" i="1" dirty="0">
                <a:effectLst/>
                <a:latin typeface="Calibri" panose="020F0502020204030204" pitchFamily="34" charset="0"/>
                <a:ea typeface="Times New Roman" panose="02020603050405020304" pitchFamily="18" charset="0"/>
                <a:cs typeface="Times New Roman" panose="02020603050405020304" pitchFamily="18" charset="0"/>
              </a:rPr>
              <a:t>core components</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565150" marR="0" indent="-331788">
              <a:spcBef>
                <a:spcPts val="0"/>
              </a:spcBef>
              <a:spcAft>
                <a:spcPts val="2400"/>
              </a:spcAft>
              <a:buFont typeface="Wingdings" panose="05000000000000000000" pitchFamily="2" charset="2"/>
              <a:buChar char="v"/>
              <a:tabLst>
                <a:tab pos="457200" algn="l"/>
                <a:tab pos="8572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The </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Guide </a:t>
            </a:r>
            <a:r>
              <a:rPr lang="en-US" sz="2200" dirty="0">
                <a:latin typeface="Calibri" panose="020F0502020204030204" pitchFamily="34" charset="0"/>
                <a:ea typeface="Times New Roman" panose="02020603050405020304" pitchFamily="18" charset="0"/>
                <a:cs typeface="Times New Roman" panose="02020603050405020304" pitchFamily="18" charset="0"/>
              </a:rPr>
              <a:t>will guide you through a step-by-step process to examine your intervention</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26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961625"/>
            <a:ext cx="8295640" cy="939800"/>
          </a:xfrm>
        </p:spPr>
        <p:txBody>
          <a:bodyPr/>
          <a:lstStyle/>
          <a:p>
            <a:pPr>
              <a:defRPr/>
            </a:pPr>
            <a:r>
              <a:rPr lang="en-US" altLang="en-US" sz="3000" dirty="0">
                <a:solidFill>
                  <a:schemeClr val="tx2"/>
                </a:solidFill>
                <a:effectLst>
                  <a:outerShdw blurRad="38100" dist="38100" dir="2700000" algn="tl">
                    <a:srgbClr val="000000">
                      <a:alpha val="43137"/>
                    </a:srgbClr>
                  </a:outerShdw>
                </a:effectLst>
                <a:latin typeface="Arial" charset="0"/>
                <a:cs typeface="Arial" charset="0"/>
              </a:rPr>
              <a:t>Understanding your Intervention - Overview</a:t>
            </a:r>
            <a:endParaRPr lang="en-US" sz="30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CAFDD4D0-5EF7-41CF-AC39-2C27E55F05BC}"/>
              </a:ext>
            </a:extLst>
          </p:cNvPr>
          <p:cNvGraphicFramePr>
            <a:graphicFrameLocks noGrp="1"/>
          </p:cNvGraphicFramePr>
          <p:nvPr>
            <p:extLst>
              <p:ext uri="{D42A27DB-BD31-4B8C-83A1-F6EECF244321}">
                <p14:modId xmlns:p14="http://schemas.microsoft.com/office/powerpoint/2010/main" val="224211199"/>
              </p:ext>
            </p:extLst>
          </p:nvPr>
        </p:nvGraphicFramePr>
        <p:xfrm>
          <a:off x="368300" y="1901425"/>
          <a:ext cx="8610600" cy="4554245"/>
        </p:xfrm>
        <a:graphic>
          <a:graphicData uri="http://schemas.openxmlformats.org/drawingml/2006/table">
            <a:tbl>
              <a:tblPr firstRow="1" firstCol="1" bandRow="1">
                <a:tableStyleId>{5940675A-B579-460E-94D1-54222C63F5DA}</a:tableStyleId>
              </a:tblPr>
              <a:tblGrid>
                <a:gridCol w="8610600">
                  <a:extLst>
                    <a:ext uri="{9D8B030D-6E8A-4147-A177-3AD203B41FA5}">
                      <a16:colId xmlns:a16="http://schemas.microsoft.com/office/drawing/2014/main" val="2004402839"/>
                    </a:ext>
                  </a:extLst>
                </a:gridCol>
              </a:tblGrid>
              <a:tr h="962070">
                <a:tc>
                  <a:txBody>
                    <a:bodyPr/>
                    <a:lstStyle/>
                    <a:p>
                      <a:pPr marL="112713" marR="0" indent="0">
                        <a:spcBef>
                          <a:spcPts val="200"/>
                        </a:spcBef>
                        <a:spcAft>
                          <a:spcPts val="0"/>
                        </a:spcAft>
                      </a:pPr>
                      <a:r>
                        <a:rPr lang="en-US" sz="2000" b="1" dirty="0">
                          <a:solidFill>
                            <a:schemeClr val="accent1">
                              <a:lumMod val="75000"/>
                              <a:lumOff val="25000"/>
                            </a:schemeClr>
                          </a:solidFill>
                          <a:effectLst/>
                        </a:rPr>
                        <a:t>Inputs</a:t>
                      </a:r>
                      <a:r>
                        <a:rPr lang="en-US" sz="2000" dirty="0">
                          <a:effectLst/>
                        </a:rPr>
                        <a:t> – resources needed to support the intervention.</a:t>
                      </a:r>
                    </a:p>
                    <a:p>
                      <a:pPr marL="288925" marR="0" indent="-176213">
                        <a:spcBef>
                          <a:spcPts val="0"/>
                        </a:spcBef>
                        <a:spcAft>
                          <a:spcPts val="0"/>
                        </a:spcAft>
                        <a:buFont typeface="Arial" panose="020B0604020202020204" pitchFamily="34" charset="0"/>
                        <a:buChar char="•"/>
                      </a:pPr>
                      <a:r>
                        <a:rPr lang="en-US" sz="1500" dirty="0">
                          <a:effectLst/>
                        </a:rPr>
                        <a:t>For example, staff, materials, training, existing clinical workflows, funding, equipment</a:t>
                      </a:r>
                    </a:p>
                  </a:txBody>
                  <a:tcPr marL="48856" marR="48856" marT="0" marB="0"/>
                </a:tc>
                <a:extLst>
                  <a:ext uri="{0D108BD9-81ED-4DB2-BD59-A6C34878D82A}">
                    <a16:rowId xmlns:a16="http://schemas.microsoft.com/office/drawing/2014/main" val="521890422"/>
                  </a:ext>
                </a:extLst>
              </a:tr>
              <a:tr h="1343274">
                <a:tc>
                  <a:txBody>
                    <a:bodyPr/>
                    <a:lstStyle/>
                    <a:p>
                      <a:pPr marL="112713" marR="0" indent="0">
                        <a:spcBef>
                          <a:spcPts val="200"/>
                        </a:spcBef>
                        <a:spcAft>
                          <a:spcPts val="0"/>
                        </a:spcAft>
                      </a:pPr>
                      <a:r>
                        <a:rPr lang="en-US" sz="2000" b="1" dirty="0">
                          <a:solidFill>
                            <a:schemeClr val="accent1">
                              <a:lumMod val="75000"/>
                              <a:lumOff val="25000"/>
                            </a:schemeClr>
                          </a:solidFill>
                          <a:effectLst/>
                        </a:rPr>
                        <a:t>Activities</a:t>
                      </a:r>
                      <a:r>
                        <a:rPr lang="en-US" sz="2000" dirty="0">
                          <a:effectLst/>
                        </a:rPr>
                        <a:t> – components of the intervention itself.  </a:t>
                      </a:r>
                    </a:p>
                    <a:p>
                      <a:pPr marL="288925" marR="0" indent="-176213">
                        <a:spcBef>
                          <a:spcPts val="0"/>
                        </a:spcBef>
                        <a:spcAft>
                          <a:spcPts val="0"/>
                        </a:spcAft>
                        <a:buFont typeface="Arial" panose="020B0604020202020204" pitchFamily="34" charset="0"/>
                        <a:buChar char="•"/>
                      </a:pPr>
                      <a:r>
                        <a:rPr lang="en-US" sz="1500" dirty="0">
                          <a:effectLst/>
                        </a:rPr>
                        <a:t>Activities include both actions to prepare for implementation (e.g. develop new clinical workflow) and actions for implementing and maintaining the intervention (e.g. administering the new treatment) </a:t>
                      </a:r>
                    </a:p>
                  </a:txBody>
                  <a:tcPr marL="48856" marR="48856" marT="0" marB="0"/>
                </a:tc>
                <a:extLst>
                  <a:ext uri="{0D108BD9-81ED-4DB2-BD59-A6C34878D82A}">
                    <a16:rowId xmlns:a16="http://schemas.microsoft.com/office/drawing/2014/main" val="328349995"/>
                  </a:ext>
                </a:extLst>
              </a:tr>
              <a:tr h="1325971">
                <a:tc>
                  <a:txBody>
                    <a:bodyPr/>
                    <a:lstStyle/>
                    <a:p>
                      <a:pPr marL="112713" marR="0" indent="0">
                        <a:spcBef>
                          <a:spcPts val="0"/>
                        </a:spcBef>
                        <a:spcAft>
                          <a:spcPts val="0"/>
                        </a:spcAft>
                        <a:tabLst>
                          <a:tab pos="1371600" algn="l"/>
                        </a:tabLst>
                      </a:pPr>
                      <a:r>
                        <a:rPr lang="en-US" sz="2000" b="1" dirty="0">
                          <a:solidFill>
                            <a:schemeClr val="accent1">
                              <a:lumMod val="75000"/>
                              <a:lumOff val="25000"/>
                            </a:schemeClr>
                          </a:solidFill>
                          <a:effectLst/>
                        </a:rPr>
                        <a:t>Short term outcomes </a:t>
                      </a:r>
                      <a:r>
                        <a:rPr lang="en-US" sz="2000" dirty="0">
                          <a:effectLst/>
                        </a:rPr>
                        <a:t>– what you expect to occur as a result of the intervention activities.  </a:t>
                      </a:r>
                    </a:p>
                    <a:p>
                      <a:pPr marL="288925" marR="0" indent="-176213">
                        <a:spcBef>
                          <a:spcPts val="0"/>
                        </a:spcBef>
                        <a:spcAft>
                          <a:spcPts val="0"/>
                        </a:spcAft>
                        <a:buFont typeface="Arial" panose="020B0604020202020204" pitchFamily="34" charset="0"/>
                        <a:buChar char="•"/>
                        <a:tabLst>
                          <a:tab pos="1371600" algn="l"/>
                        </a:tabLst>
                      </a:pPr>
                      <a:r>
                        <a:rPr lang="en-US" sz="1500" dirty="0">
                          <a:effectLst/>
                        </a:rPr>
                        <a:t>Short term outcomes may reflect modifications or changes in healthcare process (e.g., number of patients contacted) or healthcare service (e.g. number of tests performed)</a:t>
                      </a:r>
                    </a:p>
                  </a:txBody>
                  <a:tcPr marL="48856" marR="48856" marT="0" marB="0"/>
                </a:tc>
                <a:extLst>
                  <a:ext uri="{0D108BD9-81ED-4DB2-BD59-A6C34878D82A}">
                    <a16:rowId xmlns:a16="http://schemas.microsoft.com/office/drawing/2014/main" val="2650187788"/>
                  </a:ext>
                </a:extLst>
              </a:tr>
              <a:tr h="922930">
                <a:tc>
                  <a:txBody>
                    <a:bodyPr/>
                    <a:lstStyle/>
                    <a:p>
                      <a:pPr marL="112713" marR="0" indent="0">
                        <a:spcBef>
                          <a:spcPts val="0"/>
                        </a:spcBef>
                        <a:spcAft>
                          <a:spcPts val="0"/>
                        </a:spcAft>
                      </a:pPr>
                      <a:r>
                        <a:rPr lang="en-US" sz="2000" b="1" dirty="0">
                          <a:solidFill>
                            <a:schemeClr val="accent1">
                              <a:lumMod val="75000"/>
                              <a:lumOff val="25000"/>
                            </a:schemeClr>
                          </a:solidFill>
                          <a:effectLst/>
                        </a:rPr>
                        <a:t>Long term outcomes </a:t>
                      </a:r>
                      <a:r>
                        <a:rPr lang="en-US" sz="2000" dirty="0">
                          <a:effectLst/>
                        </a:rPr>
                        <a:t>– anticipated health outcomes that will occur as a result of the intervention</a:t>
                      </a:r>
                    </a:p>
                    <a:p>
                      <a:pPr marL="0" marR="0">
                        <a:spcBef>
                          <a:spcPts val="0"/>
                        </a:spcBef>
                        <a:spcAft>
                          <a:spcPts val="0"/>
                        </a:spcAft>
                      </a:pP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8856" marR="48856" marT="0" marB="0"/>
                </a:tc>
                <a:extLst>
                  <a:ext uri="{0D108BD9-81ED-4DB2-BD59-A6C34878D82A}">
                    <a16:rowId xmlns:a16="http://schemas.microsoft.com/office/drawing/2014/main" val="453616707"/>
                  </a:ext>
                </a:extLst>
              </a:tr>
            </a:tbl>
          </a:graphicData>
        </a:graphic>
      </p:graphicFrame>
    </p:spTree>
    <p:extLst>
      <p:ext uri="{BB962C8B-B14F-4D97-AF65-F5344CB8AC3E}">
        <p14:creationId xmlns:p14="http://schemas.microsoft.com/office/powerpoint/2010/main" val="110399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15888"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EXAMPLE: </a:t>
            </a: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Screening, Brief Intervention and Referral to Treatment (SBIRT) for Alcohol Use Disorder in Primary Care Settings</a:t>
            </a:r>
          </a:p>
        </p:txBody>
      </p:sp>
      <p:graphicFrame>
        <p:nvGraphicFramePr>
          <p:cNvPr id="3" name="Table 2">
            <a:extLst>
              <a:ext uri="{FF2B5EF4-FFF2-40B4-BE49-F238E27FC236}">
                <a16:creationId xmlns:a16="http://schemas.microsoft.com/office/drawing/2014/main" id="{FB7574D3-8164-435D-8094-259F8CE545A6}"/>
              </a:ext>
            </a:extLst>
          </p:cNvPr>
          <p:cNvGraphicFramePr>
            <a:graphicFrameLocks noGrp="1"/>
          </p:cNvGraphicFramePr>
          <p:nvPr>
            <p:extLst>
              <p:ext uri="{D42A27DB-BD31-4B8C-83A1-F6EECF244321}">
                <p14:modId xmlns:p14="http://schemas.microsoft.com/office/powerpoint/2010/main" val="599234809"/>
              </p:ext>
            </p:extLst>
          </p:nvPr>
        </p:nvGraphicFramePr>
        <p:xfrm>
          <a:off x="368300" y="1089498"/>
          <a:ext cx="8407400" cy="5678805"/>
        </p:xfrm>
        <a:graphic>
          <a:graphicData uri="http://schemas.openxmlformats.org/drawingml/2006/table">
            <a:tbl>
              <a:tblPr firstRow="1" firstCol="1" bandRow="1">
                <a:tableStyleId>{B301B821-A1FF-4177-AEE7-76D212191A09}</a:tableStyleId>
              </a:tblPr>
              <a:tblGrid>
                <a:gridCol w="2666730">
                  <a:extLst>
                    <a:ext uri="{9D8B030D-6E8A-4147-A177-3AD203B41FA5}">
                      <a16:colId xmlns:a16="http://schemas.microsoft.com/office/drawing/2014/main" val="3045316934"/>
                    </a:ext>
                  </a:extLst>
                </a:gridCol>
                <a:gridCol w="5740670">
                  <a:extLst>
                    <a:ext uri="{9D8B030D-6E8A-4147-A177-3AD203B41FA5}">
                      <a16:colId xmlns:a16="http://schemas.microsoft.com/office/drawing/2014/main" val="1205352777"/>
                    </a:ext>
                  </a:extLst>
                </a:gridCol>
              </a:tblGrid>
              <a:tr h="328456">
                <a:tc gridSpan="2">
                  <a:txBody>
                    <a:bodyPr/>
                    <a:lstStyle/>
                    <a:p>
                      <a:pPr marL="0" marR="0" algn="l">
                        <a:spcBef>
                          <a:spcPts val="0"/>
                        </a:spcBef>
                        <a:spcAft>
                          <a:spcPts val="0"/>
                        </a:spcAft>
                      </a:pPr>
                      <a:r>
                        <a:rPr lang="en-US" sz="1600" dirty="0">
                          <a:effectLst/>
                        </a:rPr>
                        <a:t>Intervention characteristics</a:t>
                      </a:r>
                    </a:p>
                    <a:p>
                      <a:pPr marL="0" marR="0" algn="l">
                        <a:spcBef>
                          <a:spcPts val="0"/>
                        </a:spcBef>
                        <a:spcAft>
                          <a:spcPts val="0"/>
                        </a:spcAft>
                      </a:pP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tc hMerge="1">
                  <a:txBody>
                    <a:bodyPr/>
                    <a:lstStyle/>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extLst>
                  <a:ext uri="{0D108BD9-81ED-4DB2-BD59-A6C34878D82A}">
                    <a16:rowId xmlns:a16="http://schemas.microsoft.com/office/drawing/2014/main" val="973769544"/>
                  </a:ext>
                </a:extLst>
              </a:tr>
              <a:tr h="1478720">
                <a:tc>
                  <a:txBody>
                    <a:bodyPr/>
                    <a:lstStyle/>
                    <a:p>
                      <a:pPr marL="0" marR="0">
                        <a:spcBef>
                          <a:spcPts val="0"/>
                        </a:spcBef>
                        <a:spcAft>
                          <a:spcPts val="0"/>
                        </a:spcAft>
                      </a:pPr>
                      <a:r>
                        <a:rPr lang="en-US" sz="1200" b="1" dirty="0">
                          <a:solidFill>
                            <a:schemeClr val="accent1">
                              <a:lumMod val="75000"/>
                              <a:lumOff val="25000"/>
                            </a:schemeClr>
                          </a:solidFill>
                          <a:effectLst/>
                        </a:rPr>
                        <a:t>Inputs</a:t>
                      </a:r>
                      <a:r>
                        <a:rPr lang="en-US" sz="1200" dirty="0">
                          <a:effectLst/>
                        </a:rPr>
                        <a:t> – resources needed to support the intervention</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tc>
                  <a:txBody>
                    <a:bodyPr/>
                    <a:lstStyle/>
                    <a:p>
                      <a:pPr marL="342900" marR="0" lvl="0" indent="-342900">
                        <a:spcBef>
                          <a:spcPts val="0"/>
                        </a:spcBef>
                        <a:spcAft>
                          <a:spcPts val="300"/>
                        </a:spcAft>
                        <a:buFont typeface="Courier New" panose="02070309020205020404" pitchFamily="49" charset="0"/>
                        <a:buChar char="o"/>
                      </a:pPr>
                      <a:r>
                        <a:rPr lang="en-US" sz="1200" dirty="0">
                          <a:effectLst/>
                        </a:rPr>
                        <a:t>Clinical staff to complete screening (medical assistant)</a:t>
                      </a:r>
                    </a:p>
                    <a:p>
                      <a:pPr marL="342900" marR="0" lvl="0" indent="-342900">
                        <a:spcBef>
                          <a:spcPts val="0"/>
                        </a:spcBef>
                        <a:spcAft>
                          <a:spcPts val="300"/>
                        </a:spcAft>
                        <a:buFont typeface="Courier New" panose="02070309020205020404" pitchFamily="49" charset="0"/>
                        <a:buChar char="o"/>
                      </a:pPr>
                      <a:r>
                        <a:rPr lang="en-US" sz="1200" dirty="0">
                          <a:effectLst/>
                        </a:rPr>
                        <a:t>Clinical staff to complete brief intervention and referral to treatment (clinician)</a:t>
                      </a:r>
                    </a:p>
                    <a:p>
                      <a:pPr marL="342900" marR="0" lvl="0" indent="-342900">
                        <a:spcBef>
                          <a:spcPts val="0"/>
                        </a:spcBef>
                        <a:spcAft>
                          <a:spcPts val="300"/>
                        </a:spcAft>
                        <a:buFont typeface="Courier New" panose="02070309020205020404" pitchFamily="49" charset="0"/>
                        <a:buChar char="o"/>
                      </a:pPr>
                      <a:r>
                        <a:rPr lang="en-US" sz="1200" dirty="0">
                          <a:effectLst/>
                        </a:rPr>
                        <a:t>Standard alcohol use disorder screening tool built into electronic health record</a:t>
                      </a:r>
                    </a:p>
                    <a:p>
                      <a:pPr marL="342900" marR="0" lvl="0" indent="-342900">
                        <a:spcBef>
                          <a:spcPts val="0"/>
                        </a:spcBef>
                        <a:spcAft>
                          <a:spcPts val="300"/>
                        </a:spcAft>
                        <a:buFont typeface="Courier New" panose="02070309020205020404" pitchFamily="49" charset="0"/>
                        <a:buChar char="o"/>
                      </a:pPr>
                      <a:r>
                        <a:rPr lang="en-US" sz="1200" dirty="0">
                          <a:effectLst/>
                        </a:rPr>
                        <a:t>Access to alcohol use disorder treatment</a:t>
                      </a:r>
                    </a:p>
                    <a:p>
                      <a:pPr marL="342900" marR="0" lvl="0" indent="-342900">
                        <a:spcBef>
                          <a:spcPts val="0"/>
                        </a:spcBef>
                        <a:spcAft>
                          <a:spcPts val="300"/>
                        </a:spcAft>
                        <a:buFont typeface="Courier New" panose="02070309020205020404" pitchFamily="49" charset="0"/>
                        <a:buChar char="o"/>
                      </a:pPr>
                      <a:r>
                        <a:rPr lang="en-US" sz="1200" dirty="0">
                          <a:effectLst/>
                        </a:rPr>
                        <a:t>Workflow to provide and track patient referrals</a:t>
                      </a:r>
                    </a:p>
                    <a:p>
                      <a:pPr marL="342900" marR="0" lvl="0" indent="-342900">
                        <a:spcBef>
                          <a:spcPts val="0"/>
                        </a:spcBef>
                        <a:spcAft>
                          <a:spcPts val="300"/>
                        </a:spcAft>
                        <a:buFont typeface="Courier New" panose="02070309020205020404" pitchFamily="49" charset="0"/>
                        <a:buChar char="o"/>
                      </a:pPr>
                      <a:r>
                        <a:rPr lang="en-US" sz="1200" dirty="0">
                          <a:effectLst/>
                        </a:rPr>
                        <a:t>Reimbursement for patient screening, counseling and referral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extLst>
                  <a:ext uri="{0D108BD9-81ED-4DB2-BD59-A6C34878D82A}">
                    <a16:rowId xmlns:a16="http://schemas.microsoft.com/office/drawing/2014/main" val="2940200250"/>
                  </a:ext>
                </a:extLst>
              </a:tr>
              <a:tr h="1472125">
                <a:tc>
                  <a:txBody>
                    <a:bodyPr/>
                    <a:lstStyle/>
                    <a:p>
                      <a:pPr marL="0" marR="0">
                        <a:spcBef>
                          <a:spcPts val="0"/>
                        </a:spcBef>
                        <a:spcAft>
                          <a:spcPts val="0"/>
                        </a:spcAft>
                      </a:pPr>
                      <a:r>
                        <a:rPr lang="en-US" sz="1200" b="1" dirty="0">
                          <a:solidFill>
                            <a:schemeClr val="accent1">
                              <a:lumMod val="75000"/>
                              <a:lumOff val="25000"/>
                            </a:schemeClr>
                          </a:solidFill>
                          <a:effectLst/>
                        </a:rPr>
                        <a:t>Activities</a:t>
                      </a:r>
                      <a:r>
                        <a:rPr lang="en-US" sz="1200" dirty="0">
                          <a:effectLst/>
                        </a:rPr>
                        <a:t> – components of the intervention itself.  Activities include both actions to prepare for implementation and actions for implementing and maintaining the intervention</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tc>
                  <a:txBody>
                    <a:bodyPr/>
                    <a:lstStyle/>
                    <a:p>
                      <a:pPr marL="342900" marR="0" lvl="0" indent="-342900">
                        <a:spcBef>
                          <a:spcPts val="0"/>
                        </a:spcBef>
                        <a:spcAft>
                          <a:spcPts val="300"/>
                        </a:spcAft>
                        <a:buFont typeface="Symbol" panose="05050102010706020507" pitchFamily="18" charset="2"/>
                        <a:buChar char=""/>
                      </a:pPr>
                      <a:r>
                        <a:rPr lang="en-US" sz="1200" dirty="0">
                          <a:effectLst/>
                        </a:rPr>
                        <a:t>Health IT team builds screening tool into electronic health record</a:t>
                      </a:r>
                    </a:p>
                    <a:p>
                      <a:pPr marL="342900" marR="0" lvl="0" indent="-342900">
                        <a:spcBef>
                          <a:spcPts val="0"/>
                        </a:spcBef>
                        <a:spcAft>
                          <a:spcPts val="300"/>
                        </a:spcAft>
                        <a:buFont typeface="Symbol" panose="05050102010706020507" pitchFamily="18" charset="2"/>
                        <a:buChar char=""/>
                      </a:pPr>
                      <a:r>
                        <a:rPr lang="en-US" sz="1200" dirty="0">
                          <a:effectLst/>
                        </a:rPr>
                        <a:t>Medical assistants trained on screening</a:t>
                      </a:r>
                    </a:p>
                    <a:p>
                      <a:pPr marL="342900" marR="0" lvl="0" indent="-342900">
                        <a:spcBef>
                          <a:spcPts val="0"/>
                        </a:spcBef>
                        <a:spcAft>
                          <a:spcPts val="300"/>
                        </a:spcAft>
                        <a:buFont typeface="Symbol" panose="05050102010706020507" pitchFamily="18" charset="2"/>
                        <a:buChar char=""/>
                      </a:pPr>
                      <a:r>
                        <a:rPr lang="en-US" sz="1200" dirty="0">
                          <a:effectLst/>
                        </a:rPr>
                        <a:t>Clinicians trained on brief intervention and referral</a:t>
                      </a:r>
                    </a:p>
                    <a:p>
                      <a:pPr marL="342900" marR="0" lvl="0" indent="-342900">
                        <a:spcBef>
                          <a:spcPts val="0"/>
                        </a:spcBef>
                        <a:spcAft>
                          <a:spcPts val="300"/>
                        </a:spcAft>
                        <a:buFont typeface="Symbol" panose="05050102010706020507" pitchFamily="18" charset="2"/>
                        <a:buChar char=""/>
                      </a:pPr>
                      <a:r>
                        <a:rPr lang="en-US" sz="1200" dirty="0">
                          <a:effectLst/>
                        </a:rPr>
                        <a:t>Medical assistants screen, notify clinicians of abnormal screening results</a:t>
                      </a:r>
                    </a:p>
                    <a:p>
                      <a:pPr marL="342900" marR="0" lvl="0" indent="-342900">
                        <a:spcBef>
                          <a:spcPts val="0"/>
                        </a:spcBef>
                        <a:spcAft>
                          <a:spcPts val="300"/>
                        </a:spcAft>
                        <a:buFont typeface="Symbol" panose="05050102010706020507" pitchFamily="18" charset="2"/>
                        <a:buChar char=""/>
                      </a:pPr>
                      <a:r>
                        <a:rPr lang="en-US" sz="1200" dirty="0">
                          <a:effectLst/>
                        </a:rPr>
                        <a:t>Clinicians provide brief intervention and referral</a:t>
                      </a:r>
                    </a:p>
                    <a:p>
                      <a:pPr marL="342900" marR="0" lvl="0" indent="-342900">
                        <a:spcBef>
                          <a:spcPts val="0"/>
                        </a:spcBef>
                        <a:spcAft>
                          <a:spcPts val="300"/>
                        </a:spcAft>
                        <a:buFont typeface="Symbol" panose="05050102010706020507" pitchFamily="18" charset="2"/>
                        <a:buChar char=""/>
                      </a:pPr>
                      <a:r>
                        <a:rPr lang="en-US" sz="1200" dirty="0">
                          <a:effectLst/>
                        </a:rPr>
                        <a:t>Quality improvement leader assesses implementation success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extLst>
                  <a:ext uri="{0D108BD9-81ED-4DB2-BD59-A6C34878D82A}">
                    <a16:rowId xmlns:a16="http://schemas.microsoft.com/office/drawing/2014/main" val="39954168"/>
                  </a:ext>
                </a:extLst>
              </a:tr>
              <a:tr h="1456630">
                <a:tc>
                  <a:txBody>
                    <a:bodyPr/>
                    <a:lstStyle/>
                    <a:p>
                      <a:pPr marL="0" marR="0">
                        <a:spcBef>
                          <a:spcPts val="0"/>
                        </a:spcBef>
                        <a:spcAft>
                          <a:spcPts val="0"/>
                        </a:spcAft>
                        <a:tabLst>
                          <a:tab pos="1371600" algn="l"/>
                        </a:tabLst>
                      </a:pPr>
                      <a:r>
                        <a:rPr lang="en-US" sz="1200" b="1" dirty="0">
                          <a:solidFill>
                            <a:schemeClr val="accent1">
                              <a:lumMod val="75000"/>
                              <a:lumOff val="25000"/>
                            </a:schemeClr>
                          </a:solidFill>
                          <a:effectLst/>
                        </a:rPr>
                        <a:t>Short term outcomes </a:t>
                      </a:r>
                      <a:r>
                        <a:rPr lang="en-US" sz="1200" dirty="0">
                          <a:effectLst/>
                        </a:rPr>
                        <a:t>– what you expect to occur as a result of the intervention activities.  Short term outcomes may reflect modifications or changes in healthcare process or healthcare service  </a:t>
                      </a:r>
                    </a:p>
                    <a:p>
                      <a:pPr marL="0" marR="0">
                        <a:spcBef>
                          <a:spcPts val="0"/>
                        </a:spcBef>
                        <a:spcAft>
                          <a:spcPts val="0"/>
                        </a:spcAft>
                        <a:tabLst>
                          <a:tab pos="1371600" algn="l"/>
                        </a:tabLs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tc>
                  <a:txBody>
                    <a:bodyPr/>
                    <a:lstStyle/>
                    <a:p>
                      <a:pPr marL="342900" marR="0" lvl="0" indent="-342900">
                        <a:spcBef>
                          <a:spcPts val="0"/>
                        </a:spcBef>
                        <a:spcAft>
                          <a:spcPts val="300"/>
                        </a:spcAft>
                        <a:buFont typeface="Courier New" panose="02070309020205020404" pitchFamily="49" charset="0"/>
                        <a:buChar char="o"/>
                      </a:pPr>
                      <a:r>
                        <a:rPr lang="en-US" sz="1200" dirty="0">
                          <a:effectLst/>
                        </a:rPr>
                        <a:t>Proportion of adult patients attending a visit that complete screening</a:t>
                      </a:r>
                    </a:p>
                    <a:p>
                      <a:pPr marL="342900" marR="0" lvl="0" indent="-342900">
                        <a:spcBef>
                          <a:spcPts val="0"/>
                        </a:spcBef>
                        <a:spcAft>
                          <a:spcPts val="300"/>
                        </a:spcAft>
                        <a:buFont typeface="Courier New" panose="02070309020205020404" pitchFamily="49" charset="0"/>
                        <a:buChar char="o"/>
                      </a:pPr>
                      <a:r>
                        <a:rPr lang="en-US" sz="1200" dirty="0">
                          <a:effectLst/>
                        </a:rPr>
                        <a:t>Proportion of adult patients with high-risk alcohol use</a:t>
                      </a:r>
                    </a:p>
                    <a:p>
                      <a:pPr marL="342900" marR="0" lvl="0" indent="-342900">
                        <a:spcBef>
                          <a:spcPts val="0"/>
                        </a:spcBef>
                        <a:spcAft>
                          <a:spcPts val="300"/>
                        </a:spcAft>
                        <a:buFont typeface="Courier New" panose="02070309020205020404" pitchFamily="49" charset="0"/>
                        <a:buChar char="o"/>
                      </a:pPr>
                      <a:r>
                        <a:rPr lang="en-US" sz="1200" dirty="0">
                          <a:effectLst/>
                        </a:rPr>
                        <a:t>Proportion of adults with high-risk alcohol use that receive brief intervention</a:t>
                      </a:r>
                    </a:p>
                    <a:p>
                      <a:pPr marL="342900" marR="0" lvl="0" indent="-342900">
                        <a:spcBef>
                          <a:spcPts val="0"/>
                        </a:spcBef>
                        <a:spcAft>
                          <a:spcPts val="300"/>
                        </a:spcAft>
                        <a:buFont typeface="Courier New" panose="02070309020205020404" pitchFamily="49" charset="0"/>
                        <a:buChar char="o"/>
                      </a:pPr>
                      <a:r>
                        <a:rPr lang="en-US" sz="1200" dirty="0">
                          <a:effectLst/>
                        </a:rPr>
                        <a:t>Proportion of adults with high-risk alcohol use that receive referral to treatment</a:t>
                      </a:r>
                    </a:p>
                    <a:p>
                      <a:pPr marL="342900" marR="0" lvl="0" indent="-342900">
                        <a:spcBef>
                          <a:spcPts val="0"/>
                        </a:spcBef>
                        <a:spcAft>
                          <a:spcPts val="300"/>
                        </a:spcAft>
                        <a:buFont typeface="Courier New" panose="02070309020205020404" pitchFamily="49" charset="0"/>
                        <a:buChar char="o"/>
                      </a:pPr>
                      <a:r>
                        <a:rPr lang="en-US" sz="1200" dirty="0">
                          <a:effectLst/>
                        </a:rPr>
                        <a:t>Proportion of adults with high-risk alcohol use that engage in treatment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extLst>
                  <a:ext uri="{0D108BD9-81ED-4DB2-BD59-A6C34878D82A}">
                    <a16:rowId xmlns:a16="http://schemas.microsoft.com/office/drawing/2014/main" val="1090933253"/>
                  </a:ext>
                </a:extLst>
              </a:tr>
              <a:tr h="925567">
                <a:tc>
                  <a:txBody>
                    <a:bodyPr/>
                    <a:lstStyle/>
                    <a:p>
                      <a:pPr marL="0" marR="0">
                        <a:spcBef>
                          <a:spcPts val="0"/>
                        </a:spcBef>
                        <a:spcAft>
                          <a:spcPts val="0"/>
                        </a:spcAft>
                      </a:pPr>
                      <a:r>
                        <a:rPr lang="en-US" sz="1200" b="1" dirty="0">
                          <a:solidFill>
                            <a:schemeClr val="accent1">
                              <a:lumMod val="75000"/>
                              <a:lumOff val="25000"/>
                            </a:schemeClr>
                          </a:solidFill>
                          <a:effectLst/>
                        </a:rPr>
                        <a:t>Long term outcomes </a:t>
                      </a:r>
                      <a:r>
                        <a:rPr lang="en-US" sz="1200" dirty="0">
                          <a:effectLst/>
                        </a:rPr>
                        <a:t>– anticipated health outcomes that will occur as a result of the intervention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tc>
                  <a:txBody>
                    <a:bodyPr/>
                    <a:lstStyle/>
                    <a:p>
                      <a:pPr marL="342900" marR="0" lvl="0" indent="-342900">
                        <a:spcBef>
                          <a:spcPts val="0"/>
                        </a:spcBef>
                        <a:spcAft>
                          <a:spcPts val="300"/>
                        </a:spcAft>
                        <a:buFont typeface="Symbol" panose="05050102010706020507" pitchFamily="18" charset="2"/>
                        <a:buChar char=""/>
                      </a:pPr>
                      <a:r>
                        <a:rPr lang="en-US" sz="1200" dirty="0">
                          <a:effectLst/>
                        </a:rPr>
                        <a:t>Proportion of adults with high-risk alcohol use that reduce or abstain from alcohol</a:t>
                      </a:r>
                    </a:p>
                    <a:p>
                      <a:pPr marL="342900" marR="0" lvl="0" indent="-342900">
                        <a:spcBef>
                          <a:spcPts val="0"/>
                        </a:spcBef>
                        <a:spcAft>
                          <a:spcPts val="300"/>
                        </a:spcAft>
                        <a:buFont typeface="Symbol" panose="05050102010706020507" pitchFamily="18" charset="2"/>
                        <a:buChar char=""/>
                      </a:pPr>
                      <a:r>
                        <a:rPr lang="en-US" sz="1200" dirty="0">
                          <a:effectLst/>
                        </a:rPr>
                        <a:t>Proportion of patients with medical complications related to alcohol use disorder</a:t>
                      </a:r>
                    </a:p>
                    <a:p>
                      <a:pPr marL="0" marR="0" lvl="0" indent="0">
                        <a:spcBef>
                          <a:spcPts val="0"/>
                        </a:spcBef>
                        <a:spcAft>
                          <a:spcPts val="300"/>
                        </a:spcAft>
                        <a:buFont typeface="Symbol" panose="05050102010706020507" pitchFamily="18" charset="2"/>
                        <a:buNone/>
                      </a:pP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13" marR="47113" marT="0" marB="0"/>
                </a:tc>
                <a:extLst>
                  <a:ext uri="{0D108BD9-81ED-4DB2-BD59-A6C34878D82A}">
                    <a16:rowId xmlns:a16="http://schemas.microsoft.com/office/drawing/2014/main" val="4178477816"/>
                  </a:ext>
                </a:extLst>
              </a:tr>
            </a:tbl>
          </a:graphicData>
        </a:graphic>
      </p:graphicFrame>
    </p:spTree>
    <p:extLst>
      <p:ext uri="{BB962C8B-B14F-4D97-AF65-F5344CB8AC3E}">
        <p14:creationId xmlns:p14="http://schemas.microsoft.com/office/powerpoint/2010/main" val="330256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CFS Capabilities 5c">
  <a:themeElements>
    <a:clrScheme name="Custom 4">
      <a:dk1>
        <a:srgbClr val="0A0A0A"/>
      </a:dk1>
      <a:lt1>
        <a:srgbClr val="FFFFFF"/>
      </a:lt1>
      <a:dk2>
        <a:srgbClr val="1A1A1A"/>
      </a:dk2>
      <a:lt2>
        <a:srgbClr val="707070"/>
      </a:lt2>
      <a:accent1>
        <a:srgbClr val="002060"/>
      </a:accent1>
      <a:accent2>
        <a:srgbClr val="4A66AC"/>
      </a:accent2>
      <a:accent3>
        <a:srgbClr val="597543"/>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2.xml><?xml version="1.0" encoding="utf-8"?>
<a:theme xmlns:a="http://schemas.openxmlformats.org/drawingml/2006/main" name="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3.xml><?xml version="1.0" encoding="utf-8"?>
<a:theme xmlns:a="http://schemas.openxmlformats.org/drawingml/2006/main" name="1_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1638</Words>
  <Application>Microsoft Office PowerPoint</Application>
  <PresentationFormat>On-screen Show (4:3)</PresentationFormat>
  <Paragraphs>177</Paragraphs>
  <Slides>21</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Courier New</vt:lpstr>
      <vt:lpstr>Gotham Book</vt:lpstr>
      <vt:lpstr>Symbol</vt:lpstr>
      <vt:lpstr>Times New Roman</vt:lpstr>
      <vt:lpstr>Wingdings</vt:lpstr>
      <vt:lpstr>Wingdings 2</vt:lpstr>
      <vt:lpstr>Wingdings 3</vt:lpstr>
      <vt:lpstr>2_NCFS Capabilities 5c</vt:lpstr>
      <vt:lpstr>NCFS Capabilities 5c</vt:lpstr>
      <vt:lpstr>1_NCFS Capabilities 5c</vt:lpstr>
      <vt:lpstr>PowerPoint Presentation</vt:lpstr>
      <vt:lpstr>Agenda</vt:lpstr>
      <vt:lpstr>Experiential Learning Options</vt:lpstr>
      <vt:lpstr>Discussion</vt:lpstr>
      <vt:lpstr>Next Steps</vt:lpstr>
      <vt:lpstr>Implementation Planning Exercise Overview</vt:lpstr>
      <vt:lpstr>Understanding your Intervention</vt:lpstr>
      <vt:lpstr>Understanding your Intervention - Overview</vt:lpstr>
      <vt:lpstr>PowerPoint Presentation</vt:lpstr>
      <vt:lpstr>Overview of Implementation Strategies </vt:lpstr>
      <vt:lpstr>Foundational Implementation Strategies </vt:lpstr>
      <vt:lpstr>Creating an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Keppel</dc:creator>
  <cp:lastModifiedBy>Gina Keppel</cp:lastModifiedBy>
  <cp:revision>61</cp:revision>
  <dcterms:created xsi:type="dcterms:W3CDTF">2020-07-10T18:11:58Z</dcterms:created>
  <dcterms:modified xsi:type="dcterms:W3CDTF">2021-05-24T19:01:54Z</dcterms:modified>
</cp:coreProperties>
</file>