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4"/>
    <p:sldMasterId id="2147484062" r:id="rId5"/>
    <p:sldMasterId id="2147484071" r:id="rId6"/>
    <p:sldMasterId id="2147484080" r:id="rId7"/>
    <p:sldMasterId id="2147484097" r:id="rId8"/>
  </p:sldMasterIdLst>
  <p:notesMasterIdLst>
    <p:notesMasterId r:id="rId38"/>
  </p:notesMasterIdLst>
  <p:handoutMasterIdLst>
    <p:handoutMasterId r:id="rId39"/>
  </p:handoutMasterIdLst>
  <p:sldIdLst>
    <p:sldId id="499" r:id="rId9"/>
    <p:sldId id="569" r:id="rId10"/>
    <p:sldId id="570" r:id="rId11"/>
    <p:sldId id="571" r:id="rId12"/>
    <p:sldId id="568" r:id="rId13"/>
    <p:sldId id="587" r:id="rId14"/>
    <p:sldId id="566" r:id="rId15"/>
    <p:sldId id="578" r:id="rId16"/>
    <p:sldId id="572" r:id="rId17"/>
    <p:sldId id="577" r:id="rId18"/>
    <p:sldId id="579" r:id="rId19"/>
    <p:sldId id="580" r:id="rId20"/>
    <p:sldId id="581" r:id="rId21"/>
    <p:sldId id="582" r:id="rId22"/>
    <p:sldId id="583" r:id="rId23"/>
    <p:sldId id="584" r:id="rId24"/>
    <p:sldId id="369" r:id="rId25"/>
    <p:sldId id="585" r:id="rId26"/>
    <p:sldId id="586" r:id="rId27"/>
    <p:sldId id="573" r:id="rId28"/>
    <p:sldId id="567" r:id="rId29"/>
    <p:sldId id="589" r:id="rId30"/>
    <p:sldId id="590" r:id="rId31"/>
    <p:sldId id="591" r:id="rId32"/>
    <p:sldId id="592" r:id="rId33"/>
    <p:sldId id="593" r:id="rId34"/>
    <p:sldId id="552" r:id="rId35"/>
    <p:sldId id="588" r:id="rId36"/>
    <p:sldId id="594" r:id="rId37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 pos="632">
          <p15:clr>
            <a:srgbClr val="A4A3A4"/>
          </p15:clr>
        </p15:guide>
        <p15:guide id="3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antha Sauer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707070"/>
    <a:srgbClr val="4A68AC"/>
    <a:srgbClr val="D5DBD1"/>
    <a:srgbClr val="F5D6CC"/>
    <a:srgbClr val="E47823"/>
    <a:srgbClr val="D63D25"/>
    <a:srgbClr val="718C58"/>
    <a:srgbClr val="4A66AC"/>
    <a:srgbClr val="9A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C6BA9F-20D7-B000-F023-74330591C7F3}" v="19" dt="2021-04-04T00:25:24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1348" autoAdjust="0"/>
    <p:restoredTop sz="84490" autoAdjust="0"/>
  </p:normalViewPr>
  <p:slideViewPr>
    <p:cSldViewPr snapToGrid="0">
      <p:cViewPr>
        <p:scale>
          <a:sx n="70" d="100"/>
          <a:sy n="70" d="100"/>
        </p:scale>
        <p:origin x="666" y="318"/>
      </p:cViewPr>
      <p:guideLst>
        <p:guide orient="horz" pos="4319"/>
        <p:guide orient="horz" pos="632"/>
        <p:guide pos="5759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00" d="100"/>
        <a:sy n="100" d="100"/>
      </p:scale>
      <p:origin x="0" y="-6954"/>
    </p:cViewPr>
  </p:sorterViewPr>
  <p:notesViewPr>
    <p:cSldViewPr snapToGrid="0">
      <p:cViewPr varScale="1">
        <p:scale>
          <a:sx n="55" d="100"/>
          <a:sy n="55" d="100"/>
        </p:scale>
        <p:origin x="-283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Relationship Id="rId46" Type="http://schemas.microsoft.com/office/2016/11/relationships/changesInfo" Target="changesInfos/changesInfo1.xml"/><Relationship Id="rId20" Type="http://schemas.openxmlformats.org/officeDocument/2006/relationships/slide" Target="slides/slide12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-Mae Baldwin" userId="S::lmb@uw.edu::0d921531-471e-43a6-81b3-18f9285f33a1" providerId="AD" clId="Web-{42C6BA9F-20D7-B000-F023-74330591C7F3}"/>
    <pc:docChg chg="modSld">
      <pc:chgData name="Laura-Mae Baldwin" userId="S::lmb@uw.edu::0d921531-471e-43a6-81b3-18f9285f33a1" providerId="AD" clId="Web-{42C6BA9F-20D7-B000-F023-74330591C7F3}" dt="2021-04-04T00:26:09.554" v="1153"/>
      <pc:docMkLst>
        <pc:docMk/>
      </pc:docMkLst>
      <pc:sldChg chg="modNotes">
        <pc:chgData name="Laura-Mae Baldwin" userId="S::lmb@uw.edu::0d921531-471e-43a6-81b3-18f9285f33a1" providerId="AD" clId="Web-{42C6BA9F-20D7-B000-F023-74330591C7F3}" dt="2021-04-04T00:21:36.774" v="815"/>
        <pc:sldMkLst>
          <pc:docMk/>
          <pc:sldMk cId="3617059699" sldId="369"/>
        </pc:sldMkLst>
      </pc:sldChg>
      <pc:sldChg chg="modNotes">
        <pc:chgData name="Laura-Mae Baldwin" userId="S::lmb@uw.edu::0d921531-471e-43a6-81b3-18f9285f33a1" providerId="AD" clId="Web-{42C6BA9F-20D7-B000-F023-74330591C7F3}" dt="2021-04-04T00:11:03.205" v="43"/>
        <pc:sldMkLst>
          <pc:docMk/>
          <pc:sldMk cId="2204363252" sldId="499"/>
        </pc:sldMkLst>
      </pc:sldChg>
      <pc:sldChg chg="modNotes">
        <pc:chgData name="Laura-Mae Baldwin" userId="S::lmb@uw.edu::0d921531-471e-43a6-81b3-18f9285f33a1" providerId="AD" clId="Web-{42C6BA9F-20D7-B000-F023-74330591C7F3}" dt="2021-04-04T00:25:17.507" v="1058"/>
        <pc:sldMkLst>
          <pc:docMk/>
          <pc:sldMk cId="2864078763" sldId="567"/>
        </pc:sldMkLst>
      </pc:sldChg>
      <pc:sldChg chg="modNotes">
        <pc:chgData name="Laura-Mae Baldwin" userId="S::lmb@uw.edu::0d921531-471e-43a6-81b3-18f9285f33a1" providerId="AD" clId="Web-{42C6BA9F-20D7-B000-F023-74330591C7F3}" dt="2021-04-04T00:11:46.689" v="68"/>
        <pc:sldMkLst>
          <pc:docMk/>
          <pc:sldMk cId="360930938" sldId="571"/>
        </pc:sldMkLst>
      </pc:sldChg>
      <pc:sldChg chg="modNotes">
        <pc:chgData name="Laura-Mae Baldwin" userId="S::lmb@uw.edu::0d921531-471e-43a6-81b3-18f9285f33a1" providerId="AD" clId="Web-{42C6BA9F-20D7-B000-F023-74330591C7F3}" dt="2021-04-04T00:15:14.587" v="310"/>
        <pc:sldMkLst>
          <pc:docMk/>
          <pc:sldMk cId="1444739638" sldId="572"/>
        </pc:sldMkLst>
      </pc:sldChg>
      <pc:sldChg chg="modNotes">
        <pc:chgData name="Laura-Mae Baldwin" userId="S::lmb@uw.edu::0d921531-471e-43a6-81b3-18f9285f33a1" providerId="AD" clId="Web-{42C6BA9F-20D7-B000-F023-74330591C7F3}" dt="2021-04-04T00:25:04.648" v="1043"/>
        <pc:sldMkLst>
          <pc:docMk/>
          <pc:sldMk cId="3081199109" sldId="573"/>
        </pc:sldMkLst>
      </pc:sldChg>
      <pc:sldChg chg="modNotes">
        <pc:chgData name="Laura-Mae Baldwin" userId="S::lmb@uw.edu::0d921531-471e-43a6-81b3-18f9285f33a1" providerId="AD" clId="Web-{42C6BA9F-20D7-B000-F023-74330591C7F3}" dt="2021-04-04T00:17:30.915" v="485"/>
        <pc:sldMkLst>
          <pc:docMk/>
          <pc:sldMk cId="539230130" sldId="577"/>
        </pc:sldMkLst>
      </pc:sldChg>
      <pc:sldChg chg="modNotes">
        <pc:chgData name="Laura-Mae Baldwin" userId="S::lmb@uw.edu::0d921531-471e-43a6-81b3-18f9285f33a1" providerId="AD" clId="Web-{42C6BA9F-20D7-B000-F023-74330591C7F3}" dt="2021-04-04T00:14:47.619" v="281"/>
        <pc:sldMkLst>
          <pc:docMk/>
          <pc:sldMk cId="243835244" sldId="578"/>
        </pc:sldMkLst>
      </pc:sldChg>
      <pc:sldChg chg="modNotes">
        <pc:chgData name="Laura-Mae Baldwin" userId="S::lmb@uw.edu::0d921531-471e-43a6-81b3-18f9285f33a1" providerId="AD" clId="Web-{42C6BA9F-20D7-B000-F023-74330591C7F3}" dt="2021-04-04T00:17:08.977" v="472"/>
        <pc:sldMkLst>
          <pc:docMk/>
          <pc:sldMk cId="430540674" sldId="579"/>
        </pc:sldMkLst>
      </pc:sldChg>
      <pc:sldChg chg="modNotes">
        <pc:chgData name="Laura-Mae Baldwin" userId="S::lmb@uw.edu::0d921531-471e-43a6-81b3-18f9285f33a1" providerId="AD" clId="Web-{42C6BA9F-20D7-B000-F023-74330591C7F3}" dt="2021-04-04T00:18:02.165" v="526"/>
        <pc:sldMkLst>
          <pc:docMk/>
          <pc:sldMk cId="196844002" sldId="580"/>
        </pc:sldMkLst>
      </pc:sldChg>
      <pc:sldChg chg="modNotes">
        <pc:chgData name="Laura-Mae Baldwin" userId="S::lmb@uw.edu::0d921531-471e-43a6-81b3-18f9285f33a1" providerId="AD" clId="Web-{42C6BA9F-20D7-B000-F023-74330591C7F3}" dt="2021-04-04T00:18:44.134" v="571"/>
        <pc:sldMkLst>
          <pc:docMk/>
          <pc:sldMk cId="2797328698" sldId="581"/>
        </pc:sldMkLst>
      </pc:sldChg>
      <pc:sldChg chg="modNotes">
        <pc:chgData name="Laura-Mae Baldwin" userId="S::lmb@uw.edu::0d921531-471e-43a6-81b3-18f9285f33a1" providerId="AD" clId="Web-{42C6BA9F-20D7-B000-F023-74330591C7F3}" dt="2021-04-04T00:19:55.759" v="707"/>
        <pc:sldMkLst>
          <pc:docMk/>
          <pc:sldMk cId="3045911317" sldId="582"/>
        </pc:sldMkLst>
      </pc:sldChg>
      <pc:sldChg chg="modNotes">
        <pc:chgData name="Laura-Mae Baldwin" userId="S::lmb@uw.edu::0d921531-471e-43a6-81b3-18f9285f33a1" providerId="AD" clId="Web-{42C6BA9F-20D7-B000-F023-74330591C7F3}" dt="2021-04-04T00:20:40.071" v="735"/>
        <pc:sldMkLst>
          <pc:docMk/>
          <pc:sldMk cId="1765622860" sldId="583"/>
        </pc:sldMkLst>
      </pc:sldChg>
      <pc:sldChg chg="modNotes">
        <pc:chgData name="Laura-Mae Baldwin" userId="S::lmb@uw.edu::0d921531-471e-43a6-81b3-18f9285f33a1" providerId="AD" clId="Web-{42C6BA9F-20D7-B000-F023-74330591C7F3}" dt="2021-04-04T00:21:07.993" v="780"/>
        <pc:sldMkLst>
          <pc:docMk/>
          <pc:sldMk cId="850741158" sldId="584"/>
        </pc:sldMkLst>
      </pc:sldChg>
      <pc:sldChg chg="modNotes">
        <pc:chgData name="Laura-Mae Baldwin" userId="S::lmb@uw.edu::0d921531-471e-43a6-81b3-18f9285f33a1" providerId="AD" clId="Web-{42C6BA9F-20D7-B000-F023-74330591C7F3}" dt="2021-04-04T00:23:02.195" v="924"/>
        <pc:sldMkLst>
          <pc:docMk/>
          <pc:sldMk cId="1027892546" sldId="585"/>
        </pc:sldMkLst>
      </pc:sldChg>
      <pc:sldChg chg="modNotes">
        <pc:chgData name="Laura-Mae Baldwin" userId="S::lmb@uw.edu::0d921531-471e-43a6-81b3-18f9285f33a1" providerId="AD" clId="Web-{42C6BA9F-20D7-B000-F023-74330591C7F3}" dt="2021-04-04T00:24:05.008" v="991"/>
        <pc:sldMkLst>
          <pc:docMk/>
          <pc:sldMk cId="1083130149" sldId="586"/>
        </pc:sldMkLst>
      </pc:sldChg>
      <pc:sldChg chg="modNotes">
        <pc:chgData name="Laura-Mae Baldwin" userId="S::lmb@uw.edu::0d921531-471e-43a6-81b3-18f9285f33a1" providerId="AD" clId="Web-{42C6BA9F-20D7-B000-F023-74330591C7F3}" dt="2021-04-04T00:13:34.801" v="211"/>
        <pc:sldMkLst>
          <pc:docMk/>
          <pc:sldMk cId="621672162" sldId="587"/>
        </pc:sldMkLst>
      </pc:sldChg>
      <pc:sldChg chg="modNotes">
        <pc:chgData name="Laura-Mae Baldwin" userId="S::lmb@uw.edu::0d921531-471e-43a6-81b3-18f9285f33a1" providerId="AD" clId="Web-{42C6BA9F-20D7-B000-F023-74330591C7F3}" dt="2021-04-04T00:26:09.554" v="1153"/>
        <pc:sldMkLst>
          <pc:docMk/>
          <pc:sldMk cId="4030910209" sldId="5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BC7977-3A10-4C6D-BDB0-16121CAB2354}" type="datetimeFigureOut">
              <a:rPr lang="en-US"/>
              <a:pPr>
                <a:defRPr/>
              </a:pPr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AF2947-C2E1-4E02-BA88-10B56361E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540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030B582-5604-44BA-92E4-FEEA1896BA9C}" type="datetimeFigureOut">
              <a:rPr lang="en-US"/>
              <a:pPr>
                <a:defRPr/>
              </a:pPr>
              <a:t>5/24/2021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87F84C-A79A-4B69-A811-CA2F9D1E0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09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This presentation orients the Scholars who chose this opportunity to the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0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>
                <a:cs typeface="Arial"/>
              </a:rPr>
              <a:t>The next series of slides summarizes important sections of the workbook to orient the Scholar to the work.</a:t>
            </a:r>
          </a:p>
          <a:p>
            <a:r>
              <a:rPr lang="en-US" dirty="0">
                <a:cs typeface="Arial"/>
              </a:rPr>
              <a:t>Step one: Identify appropriate users for the research product. This slide talks about the characteristics of 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9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Arial"/>
              </a:rPr>
              <a:t>This slide asks questions that will help the Scholar identify users for their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70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This slide identifies characteristics of possible disseminators or disseminating organizations that might reach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83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This slide asks questions that will help the Scholar identify potential disseminators or disseminating organizations for their research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56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We ask the Scholars to develop a marketing message that they can use to get their users (or the disseminating organization) interested in their research product. </a:t>
            </a:r>
          </a:p>
          <a:p>
            <a:r>
              <a:rPr lang="en-US" dirty="0">
                <a:cs typeface="Arial"/>
              </a:rPr>
              <a:t>This slide shares the kind of information the Scholar will want to include in their marketing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64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This slide guides the Scholar in creating their marketing 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88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This slide provides more guidance on creating their "pitch."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3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provides a template they can use for the pitch if they would like.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49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This slide introduces the last component of this learning opportunity – creating a dissemination plan.</a:t>
            </a:r>
          </a:p>
          <a:p>
            <a:r>
              <a:rPr lang="en-US" dirty="0">
                <a:cs typeface="Arial"/>
              </a:rPr>
              <a:t>It asks them to take the work they have done and create a step by step action plan to approach their disseminating organization/users, using their pitch.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1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This slide points out that once they have disseminated their product, the user may still need guidance on implementing the product.</a:t>
            </a:r>
          </a:p>
          <a:p>
            <a:r>
              <a:rPr lang="en-US" dirty="0">
                <a:cs typeface="Arial"/>
              </a:rPr>
              <a:t>This is a different piece of work and we direct them to a resource for this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3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the NIH definition of dissemination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51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Arial"/>
              </a:rPr>
              <a:t>This is an example of a group that used the workbook to disseminate BP monitors in the community.</a:t>
            </a:r>
          </a:p>
          <a:p>
            <a:pPr>
              <a:defRPr/>
            </a:pPr>
            <a:r>
              <a:rPr lang="en-US" dirty="0">
                <a:cs typeface="Arial"/>
              </a:rPr>
              <a:t>If you'd like to read more about this example, you can find it in the workbook.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48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This details the Scholars' next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2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Arial"/>
              </a:rPr>
              <a:t>These final slides are the capstone template slides.</a:t>
            </a:r>
            <a:endParaRPr lang="en-US" dirty="0">
              <a:cs typeface="Arial"/>
            </a:endParaRPr>
          </a:p>
          <a:p>
            <a:r>
              <a:rPr lang="en-US">
                <a:cs typeface="Arial"/>
              </a:rPr>
              <a:t>We presented these at the orientation so the Scholars knew what they would be asked to present at the end of this work.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96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79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31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669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24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11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are broadening dissemination to include any audience.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example, if you are a basic scientist developing a new assay, you may want to distribute information about your assay to other scientists who might want to use it in their lab.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if you are a public health professional, you may want to distribute a new public health intervention to community-based group, health care providers, or public health district.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3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introduces the workbook they will use for this exercise.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4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3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We asked each Scholar attending the orientation to share the answers to these questions so the Scholars could learn from each other and the Lead could get a feeling for the types of research products that the Scholars hoped to disseminate, and what the Scholars hoped to get out of this learning opportunity.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24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48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Here we clarify what a disseminatable research </a:t>
            </a:r>
            <a:r>
              <a:rPr lang="en-US" dirty="0" err="1">
                <a:cs typeface="Arial"/>
              </a:rPr>
              <a:t>projduct</a:t>
            </a:r>
            <a:r>
              <a:rPr lang="en-US" dirty="0">
                <a:cs typeface="Arial"/>
              </a:rPr>
              <a:t> might look like.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8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>
                <a:cs typeface="Arial"/>
              </a:rPr>
              <a:t>This slide talks about how to use the workbook's guidance.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87F84C-A79A-4B69-A811-CA2F9D1E0C8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5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8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0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89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8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8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82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2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5763" y="307975"/>
            <a:ext cx="7113587" cy="1023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05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A7F7E-9053-498C-A2A5-C5570614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8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90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96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6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9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5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6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6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6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5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98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224761-AF51-46DE-B64F-AD6C377F4B6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6F80EE-3842-4301-B584-ADF791E092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44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4994" y="-17461"/>
            <a:ext cx="3962400" cy="687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71475" y="280988"/>
            <a:ext cx="5757862" cy="941259"/>
          </a:xfrm>
        </p:spPr>
        <p:txBody>
          <a:bodyPr>
            <a:normAutofit/>
          </a:bodyPr>
          <a:lstStyle>
            <a:lvl1pPr algn="l">
              <a:defRPr sz="2700" b="0" cap="none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71475" y="1231772"/>
            <a:ext cx="4200525" cy="1428750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410200" y="5791200"/>
            <a:ext cx="3505200" cy="1066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3200400"/>
            <a:ext cx="7162800" cy="76200"/>
          </a:xfrm>
          <a:prstGeom prst="rect">
            <a:avLst/>
          </a:prstGeom>
          <a:solidFill>
            <a:srgbClr val="7EB2CE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276600"/>
            <a:ext cx="7620000" cy="762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3352800"/>
            <a:ext cx="8077200" cy="76200"/>
          </a:xfrm>
          <a:prstGeom prst="rect">
            <a:avLst/>
          </a:prstGeom>
          <a:solidFill>
            <a:srgbClr val="64646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8783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3352800"/>
            <a:ext cx="8077200" cy="7620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3281363"/>
            <a:ext cx="7620000" cy="71437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002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914400"/>
            <a:ext cx="9148763" cy="1447800"/>
            <a:chOff x="0" y="1230313"/>
            <a:chExt cx="9148763" cy="144780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0" y="1230313"/>
              <a:ext cx="9144000" cy="1447800"/>
            </a:xfrm>
            <a:prstGeom prst="rect">
              <a:avLst/>
            </a:prstGeom>
            <a:gradFill>
              <a:gsLst>
                <a:gs pos="0">
                  <a:schemeClr val="tx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 userDrawn="1"/>
          </p:nvSpPr>
          <p:spPr bwMode="auto">
            <a:xfrm>
              <a:off x="4763" y="1316038"/>
              <a:ext cx="9144000" cy="76200"/>
            </a:xfrm>
            <a:prstGeom prst="rect">
              <a:avLst/>
            </a:prstGeom>
            <a:solidFill>
              <a:srgbClr val="7EB2CE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4763" y="1392238"/>
              <a:ext cx="9144000" cy="762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1028"/>
            <a:ext cx="7696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5C2146-3904-45C6-B35E-2C651C798FF5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5/24/2021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7CCFB-B276-475A-BC66-18C76C7E846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9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8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e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2665" y="1086295"/>
            <a:ext cx="8181732" cy="4881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0501" y="126170"/>
            <a:ext cx="8182429" cy="729695"/>
          </a:xfrm>
          <a:noFill/>
        </p:spPr>
        <p:txBody>
          <a:bodyPr anchor="t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87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2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153B-6715-4661-A7EB-DBA28BD3C166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6767F-DF37-477A-9AC0-4565D6F0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7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942236" y="1171200"/>
            <a:ext cx="3555934" cy="46848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45830" y="-35733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562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white">
          <a:xfrm>
            <a:off x="6516688" y="3048000"/>
            <a:ext cx="2641600" cy="3817938"/>
          </a:xfrm>
          <a:custGeom>
            <a:avLst/>
            <a:gdLst>
              <a:gd name="connsiteX0" fmla="*/ 1451429 w 2641600"/>
              <a:gd name="connsiteY0" fmla="*/ 0 h 3817257"/>
              <a:gd name="connsiteX1" fmla="*/ 0 w 2641600"/>
              <a:gd name="connsiteY1" fmla="*/ 3817257 h 3817257"/>
              <a:gd name="connsiteX2" fmla="*/ 2641600 w 2641600"/>
              <a:gd name="connsiteY2" fmla="*/ 3817257 h 3817257"/>
              <a:gd name="connsiteX3" fmla="*/ 2641600 w 2641600"/>
              <a:gd name="connsiteY3" fmla="*/ 3062514 h 3817257"/>
              <a:gd name="connsiteX4" fmla="*/ 1451429 w 2641600"/>
              <a:gd name="connsiteY4" fmla="*/ 0 h 381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600" h="3817257">
                <a:moveTo>
                  <a:pt x="1451429" y="0"/>
                </a:moveTo>
                <a:lnTo>
                  <a:pt x="0" y="3817257"/>
                </a:lnTo>
                <a:lnTo>
                  <a:pt x="2641600" y="3817257"/>
                </a:lnTo>
                <a:lnTo>
                  <a:pt x="2641600" y="3062514"/>
                </a:lnTo>
                <a:lnTo>
                  <a:pt x="1451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06388"/>
            <a:ext cx="6400800" cy="939800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0800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4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1475" y="290513"/>
            <a:ext cx="6402025" cy="939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1475" y="1595438"/>
            <a:ext cx="6403975" cy="42672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400"/>
              </a:spcAft>
              <a:defRPr/>
            </a:lvl5pPr>
            <a:lvl6pPr>
              <a:spcAft>
                <a:spcPts val="400"/>
              </a:spcAft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1475" y="1230313"/>
            <a:ext cx="6400800" cy="3651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29663" y="6364288"/>
            <a:ext cx="165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1000" smtClean="0">
                <a:solidFill>
                  <a:schemeClr val="tx2"/>
                </a:solidFill>
              </a:rPr>
              <a:pPr algn="r" eaLnBrk="1" hangingPunct="1">
                <a:spcBef>
                  <a:spcPts val="4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4" r:id="rId2"/>
    <p:sldLayoutId id="2147484045" r:id="rId3"/>
    <p:sldLayoutId id="2147484052" r:id="rId4"/>
    <p:sldLayoutId id="2147484122" r:id="rId5"/>
    <p:sldLayoutId id="214748412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8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29663" y="6364288"/>
            <a:ext cx="165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1000" smtClean="0">
                <a:solidFill>
                  <a:schemeClr val="tx2"/>
                </a:solidFill>
              </a:rPr>
              <a:pPr algn="r" eaLnBrk="1" hangingPunct="1">
                <a:spcBef>
                  <a:spcPts val="4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6263212"/>
            <a:ext cx="2498576" cy="39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3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8" r:id="rId6"/>
    <p:sldLayoutId id="2147484079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5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5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29663" y="6364288"/>
            <a:ext cx="1651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400"/>
              </a:spcBef>
              <a:buClr>
                <a:schemeClr val="tx1"/>
              </a:buClr>
              <a:buSzPct val="85000"/>
              <a:defRPr/>
            </a:pPr>
            <a:fld id="{124DCD35-4DE5-4237-AE17-80A86CFFEFCF}" type="slidenum">
              <a:rPr lang="en-US" sz="1000" smtClean="0">
                <a:solidFill>
                  <a:schemeClr val="tx2"/>
                </a:solidFill>
              </a:rPr>
              <a:pPr algn="r" eaLnBrk="1" hangingPunct="1">
                <a:spcBef>
                  <a:spcPts val="400"/>
                </a:spcBef>
                <a:buClr>
                  <a:schemeClr val="tx1"/>
                </a:buClr>
                <a:buSzPct val="85000"/>
                <a:defRPr/>
              </a:pPr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1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1476" y="280988"/>
            <a:ext cx="63976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1476" y="1585913"/>
            <a:ext cx="6397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8737669" y="6364288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0A0A0A"/>
              </a:buClr>
              <a:buSzPct val="85000"/>
              <a:buFontTx/>
              <a:buNone/>
              <a:tabLst/>
              <a:defRPr/>
            </a:pPr>
            <a:fld id="{124DCD35-4DE5-4237-AE17-80A86CFFEFC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A0A0A"/>
                </a:buClr>
                <a:buSzPct val="8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84" y="6204247"/>
            <a:ext cx="2479134" cy="39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9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3" r:id="rId5"/>
    <p:sldLayoutId id="2147484104" r:id="rId6"/>
    <p:sldLayoutId id="2147484105" r:id="rId7"/>
    <p:sldLayoutId id="2147484106" r:id="rId8"/>
    <p:sldLayoutId id="214748410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9CC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000"/>
        </a:spcAft>
        <a:buClr>
          <a:srgbClr val="191919"/>
        </a:buClr>
        <a:buFont typeface="Wingdings" pitchFamily="2" charset="2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85750" indent="-285750" algn="l" rtl="0" eaLnBrk="0" fontAlgn="base" hangingPunct="0">
        <a:spcBef>
          <a:spcPct val="0"/>
        </a:spcBef>
        <a:spcAft>
          <a:spcPts val="800"/>
        </a:spcAft>
        <a:buClr>
          <a:srgbClr val="191919"/>
        </a:buClr>
        <a:buSzPct val="85000"/>
        <a:buFont typeface="Arial" charset="0"/>
        <a:buChar char="►"/>
        <a:defRPr sz="19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01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Wingdings 2" pitchFamily="18" charset="2"/>
        <a:buChar char=""/>
        <a:defRPr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rtl="0" eaLnBrk="0" fontAlgn="base" hangingPunct="0">
        <a:spcBef>
          <a:spcPct val="0"/>
        </a:spcBef>
        <a:spcAft>
          <a:spcPts val="600"/>
        </a:spcAft>
        <a:buClr>
          <a:schemeClr val="tx2"/>
        </a:buClr>
        <a:buFont typeface="Arial" charset="0"/>
        <a:buChar char="–"/>
        <a:defRPr sz="17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228600" algn="l" rtl="0" eaLnBrk="0" fontAlgn="base" hangingPunct="0">
        <a:spcBef>
          <a:spcPct val="0"/>
        </a:spcBef>
        <a:spcAft>
          <a:spcPts val="400"/>
        </a:spcAft>
        <a:buClr>
          <a:schemeClr val="tx2"/>
        </a:buClr>
        <a:buFont typeface="Wingdings 3" pitchFamily="18" charset="2"/>
        <a:buChar char="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41513" indent="-225425" algn="l" defTabSz="914400" rtl="0" eaLnBrk="1" latinLnBrk="0" hangingPunct="1">
        <a:spcBef>
          <a:spcPts val="0"/>
        </a:spcBef>
        <a:spcAft>
          <a:spcPts val="400"/>
        </a:spcAft>
        <a:buClr>
          <a:schemeClr val="tx2"/>
        </a:buClr>
        <a:buFont typeface="Courier New" panose="02070309020205020404" pitchFamily="49" charset="0"/>
        <a:buChar char="o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b="0" i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cole2@uw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049925"/>
            <a:ext cx="9144001" cy="808081"/>
          </a:xfrm>
          <a:prstGeom prst="rect">
            <a:avLst/>
          </a:prstGeom>
          <a:gradFill flip="none" rotWithShape="1">
            <a:gsLst>
              <a:gs pos="100000">
                <a:srgbClr val="718C58"/>
              </a:gs>
              <a:gs pos="0">
                <a:srgbClr val="68626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82" y="2957768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Creating a dissemination plan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your research product/s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4461" y="4338000"/>
            <a:ext cx="551324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Laura-Mae Baldwin, MD, </a:t>
            </a:r>
            <a:r>
              <a:rPr lang="en-US" sz="3400" dirty="0" smtClean="0">
                <a:latin typeface="Calibri" panose="020F0502020204030204" pitchFamily="34" charset="0"/>
                <a:cs typeface="Calibri" panose="020F0502020204030204" pitchFamily="34" charset="0"/>
              </a:rPr>
              <a:t>MPH</a:t>
            </a:r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773" y="6149789"/>
            <a:ext cx="3574533" cy="564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7255"/>
            <a:ext cx="2949677" cy="19093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1" y="990408"/>
            <a:ext cx="2949677" cy="1916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77" y="997254"/>
            <a:ext cx="3244644" cy="19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6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053" y="196886"/>
            <a:ext cx="8758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Identify appropriate users for your research product/s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E2CE8-1ACE-444F-9758-06BEFC1991D5}"/>
              </a:ext>
            </a:extLst>
          </p:cNvPr>
          <p:cNvSpPr/>
          <p:nvPr/>
        </p:nvSpPr>
        <p:spPr>
          <a:xfrm>
            <a:off x="188260" y="1652352"/>
            <a:ext cx="8090861" cy="622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Learn: Characteristics of users or organizations likely to adopt new research product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How do I identify users or organizations likely to adopt new research products?</a:t>
            </a:r>
          </a:p>
          <a:p>
            <a:endParaRPr lang="en-US" dirty="0"/>
          </a:p>
          <a:p>
            <a:r>
              <a:rPr lang="en-US" sz="1600" b="1" dirty="0"/>
              <a:t>A user/organization is more likely to adopt a research product if it has…</a:t>
            </a:r>
            <a:endParaRPr lang="en-US" sz="1600" dirty="0"/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mission</a:t>
            </a:r>
            <a:r>
              <a:rPr lang="en-US" sz="1600" dirty="0"/>
              <a:t> or </a:t>
            </a:r>
            <a:r>
              <a:rPr lang="en-US" sz="1600" b="1" dirty="0"/>
              <a:t>strategic priorities</a:t>
            </a:r>
            <a:r>
              <a:rPr lang="en-US" sz="1600" dirty="0"/>
              <a:t> that align with the desired outcomes of the research product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resources </a:t>
            </a:r>
            <a:r>
              <a:rPr lang="en-US" sz="1600" dirty="0"/>
              <a:t>needed to adopt the research product (these could include adequate personnel, skilled staff, facilities for implementation, time for training, or financial resources).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one or more internal staff </a:t>
            </a:r>
            <a:r>
              <a:rPr lang="en-US" sz="1600" b="1" dirty="0"/>
              <a:t>champions </a:t>
            </a:r>
            <a:r>
              <a:rPr lang="en-US" sz="1600" dirty="0"/>
              <a:t>that promote the research product within the organization.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culture </a:t>
            </a:r>
            <a:r>
              <a:rPr lang="en-US" sz="1600" dirty="0"/>
              <a:t>that encourages learning and change.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ability to devote </a:t>
            </a:r>
            <a:r>
              <a:rPr lang="en-US" sz="1600" b="1" dirty="0"/>
              <a:t>time and attention </a:t>
            </a:r>
            <a:r>
              <a:rPr lang="en-US" sz="1600" dirty="0"/>
              <a:t>to the research product, i.e., will prioritize your initiative even if it is engaged with other initiatives.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053" y="196886"/>
            <a:ext cx="8758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Identify appropriate users for your research product/s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E2CE8-1ACE-444F-9758-06BEFC1991D5}"/>
              </a:ext>
            </a:extLst>
          </p:cNvPr>
          <p:cNvSpPr/>
          <p:nvPr/>
        </p:nvSpPr>
        <p:spPr>
          <a:xfrm>
            <a:off x="458052" y="1551063"/>
            <a:ext cx="8090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sz="2400" b="1" i="1" dirty="0"/>
              <a:t>Apply: Identify potential users….</a:t>
            </a:r>
          </a:p>
          <a:p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53546A8-969B-4E48-A9AD-235269691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600892"/>
              </p:ext>
            </p:extLst>
          </p:nvPr>
        </p:nvGraphicFramePr>
        <p:xfrm>
          <a:off x="479864" y="2335893"/>
          <a:ext cx="8175309" cy="36734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8175309">
                  <a:extLst>
                    <a:ext uri="{9D8B030D-6E8A-4147-A177-3AD203B41FA5}">
                      <a16:colId xmlns:a16="http://schemas.microsoft.com/office/drawing/2014/main" val="894570382"/>
                    </a:ext>
                  </a:extLst>
                </a:gridCol>
              </a:tblGrid>
              <a:tr h="776067">
                <a:tc>
                  <a:txBody>
                    <a:bodyPr/>
                    <a:lstStyle/>
                    <a:p>
                      <a:pPr marL="0" marR="19875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spc="-5" dirty="0">
                          <a:effectLst/>
                        </a:rPr>
                        <a:t>1. What</a:t>
                      </a:r>
                      <a:r>
                        <a:rPr lang="en-US" sz="1800" b="0" spc="5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would you like</a:t>
                      </a:r>
                      <a:r>
                        <a:rPr lang="en-US" sz="1800" b="0" spc="5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to</a:t>
                      </a:r>
                      <a:r>
                        <a:rPr lang="en-US" sz="1800" b="0" spc="10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impact</a:t>
                      </a:r>
                      <a:r>
                        <a:rPr lang="en-US" sz="1800" b="0" spc="5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with your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research product (e.g., research processes, clinical organizations, specific populations)? 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1" marR="51951" marT="0" marB="0"/>
                </a:tc>
                <a:extLst>
                  <a:ext uri="{0D108BD9-81ED-4DB2-BD59-A6C34878D82A}">
                    <a16:rowId xmlns:a16="http://schemas.microsoft.com/office/drawing/2014/main" val="595952707"/>
                  </a:ext>
                </a:extLst>
              </a:tr>
              <a:tr h="1061551">
                <a:tc>
                  <a:txBody>
                    <a:bodyPr/>
                    <a:lstStyle/>
                    <a:p>
                      <a:pPr marL="0" marR="12954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spc="-5" dirty="0">
                          <a:effectLst/>
                        </a:rPr>
                        <a:t>2. What</a:t>
                      </a:r>
                      <a:r>
                        <a:rPr lang="en-US" sz="1800" b="0" spc="5" dirty="0">
                          <a:effectLst/>
                        </a:rPr>
                        <a:t> </a:t>
                      </a:r>
                      <a:r>
                        <a:rPr lang="en-US" sz="1800" b="0" u="sng" spc="-5" dirty="0">
                          <a:effectLst/>
                        </a:rPr>
                        <a:t>types</a:t>
                      </a:r>
                      <a:r>
                        <a:rPr lang="en-US" sz="1800" b="0" u="sng" spc="-10" dirty="0">
                          <a:effectLst/>
                        </a:rPr>
                        <a:t> </a:t>
                      </a:r>
                      <a:r>
                        <a:rPr lang="en-US" sz="1800" b="0" u="sng" dirty="0">
                          <a:effectLst/>
                        </a:rPr>
                        <a:t>of</a:t>
                      </a:r>
                      <a:r>
                        <a:rPr lang="en-US" sz="1800" b="0" u="sng" spc="-15" dirty="0">
                          <a:effectLst/>
                        </a:rPr>
                        <a:t> individuals or </a:t>
                      </a:r>
                      <a:r>
                        <a:rPr lang="en-US" sz="1800" b="0" u="sng" spc="-5" dirty="0">
                          <a:effectLst/>
                        </a:rPr>
                        <a:t>organizations</a:t>
                      </a:r>
                      <a:r>
                        <a:rPr lang="en-US" sz="1800" b="0" spc="5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are likely to use your research product? What</a:t>
                      </a:r>
                      <a:r>
                        <a:rPr lang="en-US" sz="1800" b="0" spc="5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services</a:t>
                      </a:r>
                      <a:r>
                        <a:rPr lang="en-US" sz="1800" b="0" spc="-10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do they provide?</a:t>
                      </a:r>
                      <a:r>
                        <a:rPr lang="en-US" sz="1800" b="0" spc="345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How</a:t>
                      </a:r>
                      <a:r>
                        <a:rPr lang="en-US" sz="1800" b="0" spc="-10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would adopting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the</a:t>
                      </a:r>
                      <a:r>
                        <a:rPr lang="en-US" sz="1800" b="0" spc="-10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research product allow</a:t>
                      </a:r>
                      <a:r>
                        <a:rPr lang="en-US" sz="1800" b="0" spc="-10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them</a:t>
                      </a:r>
                      <a:r>
                        <a:rPr lang="en-US" sz="1800" b="0" spc="5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do their work better?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1" marR="51951" marT="0" marB="0"/>
                </a:tc>
                <a:extLst>
                  <a:ext uri="{0D108BD9-81ED-4DB2-BD59-A6C34878D82A}">
                    <a16:rowId xmlns:a16="http://schemas.microsoft.com/office/drawing/2014/main" val="2943409152"/>
                  </a:ext>
                </a:extLst>
              </a:tr>
              <a:tr h="995690">
                <a:tc>
                  <a:txBody>
                    <a:bodyPr/>
                    <a:lstStyle/>
                    <a:p>
                      <a:pPr marL="0" marR="12954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spc="-5" dirty="0">
                          <a:solidFill>
                            <a:schemeClr val="bg1"/>
                          </a:solidFill>
                          <a:effectLst/>
                        </a:rPr>
                        <a:t>3. What resources does an individual or organization need to adopt the research product ? Which individuals or organizations have these resources?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1" marR="51951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911007"/>
                  </a:ext>
                </a:extLst>
              </a:tr>
              <a:tr h="840125">
                <a:tc>
                  <a:txBody>
                    <a:bodyPr/>
                    <a:lstStyle/>
                    <a:p>
                      <a:pPr marL="0" marR="174625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spc="-5" dirty="0">
                          <a:effectLst/>
                        </a:rPr>
                        <a:t>4. List</a:t>
                      </a:r>
                      <a:r>
                        <a:rPr lang="en-US" sz="1800" b="0" spc="5" dirty="0">
                          <a:effectLst/>
                        </a:rPr>
                        <a:t> </a:t>
                      </a:r>
                      <a:r>
                        <a:rPr lang="en-US" sz="1800" b="0" spc="-10" dirty="0">
                          <a:effectLst/>
                        </a:rPr>
                        <a:t>the</a:t>
                      </a:r>
                      <a:r>
                        <a:rPr lang="en-US" sz="1800" b="0" spc="5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specific</a:t>
                      </a:r>
                      <a:r>
                        <a:rPr lang="en-US" sz="1800" b="0" dirty="0">
                          <a:effectLst/>
                        </a:rPr>
                        <a:t> individuals or </a:t>
                      </a:r>
                      <a:r>
                        <a:rPr lang="en-US" sz="1800" b="0" spc="-5" dirty="0">
                          <a:effectLst/>
                        </a:rPr>
                        <a:t>organizations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that</a:t>
                      </a:r>
                      <a:r>
                        <a:rPr lang="en-US" sz="1800" b="0" spc="5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fit</a:t>
                      </a:r>
                      <a:r>
                        <a:rPr lang="en-US" sz="1800" b="0" spc="-10" dirty="0">
                          <a:effectLst/>
                        </a:rPr>
                        <a:t> </a:t>
                      </a:r>
                      <a:r>
                        <a:rPr lang="en-US" sz="1800" b="0" dirty="0">
                          <a:effectLst/>
                        </a:rPr>
                        <a:t>the </a:t>
                      </a:r>
                      <a:r>
                        <a:rPr lang="en-US" sz="1800" b="0" spc="-5" dirty="0">
                          <a:effectLst/>
                        </a:rPr>
                        <a:t>criteria above.</a:t>
                      </a:r>
                      <a:r>
                        <a:rPr lang="en-US" sz="1800" b="0" spc="5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These</a:t>
                      </a:r>
                      <a:r>
                        <a:rPr lang="en-US" sz="1800" b="0" spc="5" dirty="0">
                          <a:effectLst/>
                        </a:rPr>
                        <a:t> </a:t>
                      </a:r>
                      <a:r>
                        <a:rPr lang="en-US" sz="1800" b="0" spc="-10" dirty="0">
                          <a:effectLst/>
                        </a:rPr>
                        <a:t>are</a:t>
                      </a:r>
                      <a:r>
                        <a:rPr lang="en-US" sz="1800" b="0" spc="5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potential</a:t>
                      </a:r>
                      <a:r>
                        <a:rPr lang="en-US" sz="1800" b="0" dirty="0">
                          <a:effectLst/>
                        </a:rPr>
                        <a:t> </a:t>
                      </a:r>
                      <a:r>
                        <a:rPr lang="en-US" sz="1800" b="0" spc="-5" dirty="0">
                          <a:effectLst/>
                        </a:rPr>
                        <a:t>users.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51" marR="5195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06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54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4224" y="393279"/>
            <a:ext cx="8758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whether there are disseminating organizations that might best reach your users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E2CE8-1ACE-444F-9758-06BEFC1991D5}"/>
              </a:ext>
            </a:extLst>
          </p:cNvPr>
          <p:cNvSpPr/>
          <p:nvPr/>
        </p:nvSpPr>
        <p:spPr>
          <a:xfrm>
            <a:off x="458053" y="1759547"/>
            <a:ext cx="8090861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Learn: Characteristics of individuals or organizations that can disseminate your research product </a:t>
            </a:r>
          </a:p>
          <a:p>
            <a:r>
              <a:rPr lang="en-US" dirty="0"/>
              <a:t>  </a:t>
            </a:r>
          </a:p>
          <a:p>
            <a:r>
              <a:rPr lang="en-US" b="1" dirty="0"/>
              <a:t>What does a disseminator or disseminating organization do? </a:t>
            </a:r>
            <a:r>
              <a:rPr lang="en-US" dirty="0"/>
              <a:t>The role of a disseminator or disseminating organization is to promote the research product to target users. 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sz="1600" dirty="0"/>
              <a:t>Ideal disseminators or disseminating organizations </a:t>
            </a:r>
            <a:r>
              <a:rPr lang="en-US" sz="1600" dirty="0" smtClean="0"/>
              <a:t>have: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access</a:t>
            </a:r>
            <a:r>
              <a:rPr lang="en-US" sz="1600" dirty="0"/>
              <a:t> to target users. For example, through a research relationship, professional society or contractual obligation. </a:t>
            </a: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solid</a:t>
            </a:r>
            <a:r>
              <a:rPr lang="en-US" sz="1600" dirty="0"/>
              <a:t> </a:t>
            </a:r>
            <a:r>
              <a:rPr lang="en-US" sz="1600" b="1" dirty="0"/>
              <a:t>reputation </a:t>
            </a:r>
            <a:r>
              <a:rPr lang="en-US" sz="1600" dirty="0"/>
              <a:t>among target users</a:t>
            </a:r>
            <a:r>
              <a:rPr lang="en-US" sz="1600" b="1" dirty="0"/>
              <a:t> </a:t>
            </a:r>
            <a:r>
              <a:rPr lang="en-US" sz="1600" dirty="0"/>
              <a:t>as</a:t>
            </a:r>
            <a:r>
              <a:rPr lang="en-US" sz="1600" b="1" dirty="0"/>
              <a:t> trustworthy and credible</a:t>
            </a:r>
            <a:r>
              <a:rPr lang="en-US" sz="1600" dirty="0"/>
              <a:t>. Individuals and organizations that are influential opinion leaders in fields relevant to your research product  make ideal disseminators or disseminating organizations.</a:t>
            </a:r>
          </a:p>
          <a:p>
            <a:pPr lvl="0"/>
            <a:endParaRPr lang="en-US" sz="1600" dirty="0"/>
          </a:p>
          <a:p>
            <a:pPr lvl="0"/>
            <a:r>
              <a:rPr lang="en-US" sz="1600" dirty="0"/>
              <a:t>And more in the workbook…..</a:t>
            </a:r>
          </a:p>
          <a:p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5481" y="253553"/>
            <a:ext cx="8758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whether there are disseminating organizations that might best reach your users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797E73-6B7B-E54E-82A0-47278F6AC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008979"/>
              </p:ext>
            </p:extLst>
          </p:nvPr>
        </p:nvGraphicFramePr>
        <p:xfrm>
          <a:off x="461888" y="2838513"/>
          <a:ext cx="8207099" cy="30075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207099">
                  <a:extLst>
                    <a:ext uri="{9D8B030D-6E8A-4147-A177-3AD203B41FA5}">
                      <a16:colId xmlns:a16="http://schemas.microsoft.com/office/drawing/2014/main" val="3528902764"/>
                    </a:ext>
                  </a:extLst>
                </a:gridCol>
              </a:tblGrid>
              <a:tr h="927747">
                <a:tc>
                  <a:txBody>
                    <a:bodyPr/>
                    <a:lstStyle/>
                    <a:p>
                      <a:pPr marL="0" marR="198755" lvl="0" indent="0" algn="l" defTabSz="914400" rtl="0" eaLnBrk="1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kern="1200" spc="-5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What types of individuals or organizations have access to your target users?</a:t>
                      </a:r>
                    </a:p>
                  </a:txBody>
                  <a:tcPr marL="65617" marR="65617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12217"/>
                  </a:ext>
                </a:extLst>
              </a:tr>
              <a:tr h="927747">
                <a:tc>
                  <a:txBody>
                    <a:bodyPr/>
                    <a:lstStyle/>
                    <a:p>
                      <a:pPr marL="0" marR="198755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kern="1200" spc="-5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Which individuals or organizations do your target users go to when they need information? What types of individuals or organizations do your target users consider credible and trustworthy?</a:t>
                      </a:r>
                    </a:p>
                    <a:p>
                      <a:pPr marL="0" marR="198755" lvl="0" indent="0" algn="l" defTabSz="914400" rtl="0" eaLnBrk="1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kern="1200" spc="-5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5617" marR="65617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78075"/>
                  </a:ext>
                </a:extLst>
              </a:tr>
              <a:tr h="927747">
                <a:tc>
                  <a:txBody>
                    <a:bodyPr/>
                    <a:lstStyle/>
                    <a:p>
                      <a:pPr marL="0" marR="198755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0" kern="1200" spc="-5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List the specific individuals or organizations that fit the criteria above. These are potential disseminators or disseminating organizations.</a:t>
                      </a:r>
                    </a:p>
                  </a:txBody>
                  <a:tcPr marL="65617" marR="65617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576116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D81907D-9539-2947-868D-97E63AF23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65" y="1822850"/>
            <a:ext cx="8317951" cy="1015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Apply: Identify potential disseminators or disseminating organizations….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2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92741" y="1541132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8985" y="297139"/>
            <a:ext cx="8758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 marketing “message” for your product/s and tailor it to your users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E2CE8-1ACE-444F-9758-06BEFC1991D5}"/>
              </a:ext>
            </a:extLst>
          </p:cNvPr>
          <p:cNvSpPr/>
          <p:nvPr/>
        </p:nvSpPr>
        <p:spPr>
          <a:xfrm>
            <a:off x="458053" y="1759547"/>
            <a:ext cx="80908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Learn: Characteristics of a research product that are more likely to be adopted</a:t>
            </a:r>
          </a:p>
          <a:p>
            <a:r>
              <a:rPr lang="en-US" sz="2000" b="1" i="1" dirty="0"/>
              <a:t> </a:t>
            </a:r>
          </a:p>
          <a:p>
            <a:r>
              <a:rPr lang="en-US" sz="2000" dirty="0"/>
              <a:t>Research products are more likely to be adopted if they….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are considered </a:t>
            </a:r>
            <a:r>
              <a:rPr lang="en-US" sz="2000" b="1" dirty="0"/>
              <a:t>credible</a:t>
            </a:r>
            <a:r>
              <a:rPr lang="en-US" sz="2000" dirty="0"/>
              <a:t> by potential adopters.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have a </a:t>
            </a:r>
            <a:r>
              <a:rPr lang="en-US" sz="2000" b="1" dirty="0"/>
              <a:t>relative advantage </a:t>
            </a:r>
            <a:r>
              <a:rPr lang="en-US" sz="2000" dirty="0"/>
              <a:t>compared with current research products.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produce </a:t>
            </a:r>
            <a:r>
              <a:rPr lang="en-US" sz="2000" b="1" dirty="0"/>
              <a:t>visible benefits.</a:t>
            </a:r>
            <a:endParaRPr lang="en-US" sz="2000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are </a:t>
            </a:r>
            <a:r>
              <a:rPr lang="en-US" sz="2000" b="1" dirty="0"/>
              <a:t>compatible </a:t>
            </a:r>
            <a:r>
              <a:rPr lang="en-US" sz="2000" dirty="0"/>
              <a:t>with existing resources.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are </a:t>
            </a:r>
            <a:r>
              <a:rPr lang="en-US" sz="2000" b="1" dirty="0"/>
              <a:t>simple </a:t>
            </a:r>
            <a:r>
              <a:rPr lang="en-US" sz="2000" dirty="0"/>
              <a:t>to implement.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/>
              <a:t>can be </a:t>
            </a:r>
            <a:r>
              <a:rPr lang="en-US" sz="2000" b="1" dirty="0"/>
              <a:t>tested </a:t>
            </a:r>
            <a:r>
              <a:rPr lang="en-US" sz="2000" dirty="0"/>
              <a:t>before the user makes a final decision to adopt.</a:t>
            </a:r>
          </a:p>
          <a:p>
            <a:r>
              <a:rPr lang="en-US" sz="2000" dirty="0"/>
              <a:t> </a:t>
            </a:r>
          </a:p>
          <a:p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5482" y="472651"/>
            <a:ext cx="8758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 marketing “message” for your product/s </a:t>
            </a:r>
          </a:p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tailor it to your users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E2CE8-1ACE-444F-9758-06BEFC1991D5}"/>
              </a:ext>
            </a:extLst>
          </p:cNvPr>
          <p:cNvSpPr/>
          <p:nvPr/>
        </p:nvSpPr>
        <p:spPr>
          <a:xfrm>
            <a:off x="458053" y="1759547"/>
            <a:ext cx="80908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 </a:t>
            </a:r>
          </a:p>
          <a:p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EA28149F-4D38-9C40-A047-21402ED6B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20526375"/>
            <a:ext cx="22640925" cy="6689725"/>
          </a:xfrm>
          <a:prstGeom prst="homePlate">
            <a:avLst>
              <a:gd name="adj" fmla="val 77999"/>
            </a:avLst>
          </a:prstGeom>
          <a:solidFill>
            <a:srgbClr val="B6D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Advantage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19">
            <a:extLst>
              <a:ext uri="{FF2B5EF4-FFF2-40B4-BE49-F238E27FC236}">
                <a16:creationId xmlns:a16="http://schemas.microsoft.com/office/drawing/2014/main" id="{502997A0-E03A-7545-91B6-5BD2ED464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39312850"/>
            <a:ext cx="22640925" cy="6689725"/>
          </a:xfrm>
          <a:prstGeom prst="homePlate">
            <a:avLst>
              <a:gd name="adj" fmla="val 77999"/>
            </a:avLst>
          </a:prstGeom>
          <a:solidFill>
            <a:srgbClr val="B6D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Benefit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20">
            <a:extLst>
              <a:ext uri="{FF2B5EF4-FFF2-40B4-BE49-F238E27FC236}">
                <a16:creationId xmlns:a16="http://schemas.microsoft.com/office/drawing/2014/main" id="{A3E1B08C-D1A3-9841-BB37-AB74C93C4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57797700"/>
            <a:ext cx="22620287" cy="6689725"/>
          </a:xfrm>
          <a:prstGeom prst="homePlate">
            <a:avLst>
              <a:gd name="adj" fmla="val 77928"/>
            </a:avLst>
          </a:prstGeom>
          <a:solidFill>
            <a:srgbClr val="B6D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ompatibil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21">
            <a:extLst>
              <a:ext uri="{FF2B5EF4-FFF2-40B4-BE49-F238E27FC236}">
                <a16:creationId xmlns:a16="http://schemas.microsoft.com/office/drawing/2014/main" id="{44DCD6BA-8604-7F43-BD8F-9C4CB702E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76280963"/>
            <a:ext cx="22640925" cy="6689725"/>
          </a:xfrm>
          <a:prstGeom prst="homePlate">
            <a:avLst>
              <a:gd name="adj" fmla="val 77999"/>
            </a:avLst>
          </a:prstGeom>
          <a:solidFill>
            <a:srgbClr val="B6D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Simplicity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22">
            <a:extLst>
              <a:ext uri="{FF2B5EF4-FFF2-40B4-BE49-F238E27FC236}">
                <a16:creationId xmlns:a16="http://schemas.microsoft.com/office/drawing/2014/main" id="{81C1F294-2CDC-014E-8B4F-1EE100786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94916625"/>
            <a:ext cx="22640925" cy="6689725"/>
          </a:xfrm>
          <a:prstGeom prst="homePlate">
            <a:avLst>
              <a:gd name="adj" fmla="val 77999"/>
            </a:avLst>
          </a:prstGeom>
          <a:solidFill>
            <a:srgbClr val="B6DD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Testability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C17AC0B-272A-2945-9887-EB81FDE7C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3" y="42187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1394E5-1FDE-8546-AB92-83BC3E6F6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569" y="1713728"/>
            <a:ext cx="7436331" cy="494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2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5482" y="472651"/>
            <a:ext cx="8758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a marketing “message” for your product/s </a:t>
            </a:r>
          </a:p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tailor it to your users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E2CE8-1ACE-444F-9758-06BEFC1991D5}"/>
              </a:ext>
            </a:extLst>
          </p:cNvPr>
          <p:cNvSpPr/>
          <p:nvPr/>
        </p:nvSpPr>
        <p:spPr>
          <a:xfrm>
            <a:off x="385482" y="1652352"/>
            <a:ext cx="80908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...and turn them into a pitch</a:t>
            </a:r>
          </a:p>
          <a:p>
            <a:r>
              <a:rPr lang="en-US" b="1" dirty="0"/>
              <a:t> </a:t>
            </a:r>
          </a:p>
          <a:p>
            <a:r>
              <a:rPr lang="en-US" dirty="0"/>
              <a:t>Your answers to the previous questions are selling points you can turn into an elevator pitch. Think about how to convince potential users to adopt a strategy.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B2048-868A-4745-A62A-3E0EB05540C0}"/>
              </a:ext>
            </a:extLst>
          </p:cNvPr>
          <p:cNvSpPr/>
          <p:nvPr/>
        </p:nvSpPr>
        <p:spPr>
          <a:xfrm>
            <a:off x="385482" y="3274610"/>
            <a:ext cx="856129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Write a 60-second elevator pitch that answers these questions: </a:t>
            </a:r>
            <a:endParaRPr lang="en-US" sz="2400" i="1" dirty="0" smtClean="0"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i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2200" i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is the research product? </a:t>
            </a:r>
            <a:endParaRPr lang="en-US" sz="2200" i="1" dirty="0" smtClean="0"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i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2200" i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is it credible? </a:t>
            </a:r>
            <a:endParaRPr lang="en-US" sz="2200" i="1" dirty="0" smtClean="0"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i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en-US" sz="2200" i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is it better than current practice? </a:t>
            </a:r>
            <a:endParaRPr lang="en-US" sz="2200" i="1" dirty="0" smtClean="0"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i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2200" i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will it make life easier? </a:t>
            </a:r>
            <a:endParaRPr lang="en-US" sz="2200" i="1" dirty="0" smtClean="0"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i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2200" i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will it improve research processes or quality of care? </a:t>
            </a:r>
            <a:endParaRPr lang="en-US" sz="2200" i="1" dirty="0" smtClean="0"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i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en-US" sz="2200" i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it cut costs? </a:t>
            </a:r>
            <a:endParaRPr lang="en-US" sz="2200" i="1" dirty="0" smtClean="0"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200" i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US" sz="2200" i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it be tested before the user commits?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07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9336" y="643900"/>
            <a:ext cx="7852340" cy="423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ea typeface="Arial" charset="0"/>
              </a:rPr>
              <a:t>Marketing Message </a:t>
            </a:r>
            <a:r>
              <a:rPr lang="en-US" sz="2400" b="1" dirty="0" err="1">
                <a:solidFill>
                  <a:schemeClr val="tx2"/>
                </a:solidFill>
                <a:ea typeface="Arial" charset="0"/>
              </a:rPr>
              <a:t>Madlib</a:t>
            </a:r>
            <a:endParaRPr lang="en-US" sz="2400" b="1" dirty="0">
              <a:solidFill>
                <a:schemeClr val="tx2"/>
              </a:solidFill>
              <a:ea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336" y="1489634"/>
            <a:ext cx="7852340" cy="318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>
                <a:ea typeface="Arial" charset="0"/>
              </a:rPr>
              <a:t>A tool to focus your “elevator pitch”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8300" y="298845"/>
            <a:ext cx="374024" cy="374024"/>
            <a:chOff x="2909454" y="1302327"/>
            <a:chExt cx="997528" cy="997528"/>
          </a:xfrm>
        </p:grpSpPr>
        <p:sp>
          <p:nvSpPr>
            <p:cNvPr id="7" name="Rectangle 6"/>
            <p:cNvSpPr/>
            <p:nvPr userDrawn="1"/>
          </p:nvSpPr>
          <p:spPr>
            <a:xfrm>
              <a:off x="3408218" y="1302327"/>
              <a:ext cx="498764" cy="4987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909454" y="1801091"/>
              <a:ext cx="498764" cy="498764"/>
            </a:xfrm>
            <a:prstGeom prst="rect">
              <a:avLst/>
            </a:prstGeom>
            <a:solidFill>
              <a:srgbClr val="EC88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86" tIns="17143" rIns="34286" bIns="1714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" name="Content Placeholder 8"/>
          <p:cNvSpPr txBox="1">
            <a:spLocks/>
          </p:cNvSpPr>
          <p:nvPr/>
        </p:nvSpPr>
        <p:spPr>
          <a:xfrm>
            <a:off x="739336" y="2184540"/>
            <a:ext cx="7772400" cy="4419600"/>
          </a:xfrm>
          <a:prstGeom prst="rect">
            <a:avLst/>
          </a:prstGeom>
        </p:spPr>
        <p:txBody>
          <a:bodyPr/>
          <a:lstStyle>
            <a:lvl1pPr marL="342900" indent="-160020" algn="l" defTabSz="408240" rtl="0" eaLnBrk="1" latinLnBrk="0" hangingPunct="1">
              <a:spcBef>
                <a:spcPct val="20000"/>
              </a:spcBef>
              <a:buClr>
                <a:srgbClr val="0068AA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51140" indent="-160020" algn="l" defTabSz="408240" rtl="0" eaLnBrk="1" latinLnBrk="0" hangingPunct="1">
              <a:spcBef>
                <a:spcPct val="20000"/>
              </a:spcBef>
              <a:buSzPct val="85000"/>
              <a:buFont typeface="Arial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59379" indent="-160020" algn="l" defTabSz="408240" rtl="0" eaLnBrk="1" latinLnBrk="0" hangingPunct="1">
              <a:spcBef>
                <a:spcPct val="20000"/>
              </a:spcBef>
              <a:buFont typeface=".AppleSystemUIFont" charset="-12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567619" indent="-342900" algn="l" defTabSz="40824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75859" indent="-342900" algn="l" defTabSz="40824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45318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I’m here today to talk to you about  ____________ 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It’s important because ______________________ 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My research shows ________________________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Let me give you an example _________________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200" dirty="0">
                <a:solidFill>
                  <a:schemeClr val="tx1"/>
                </a:solidFill>
              </a:rPr>
              <a:t>That’s why I’m asking you to _________________</a:t>
            </a:r>
          </a:p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5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0" y="1395112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5482" y="472651"/>
            <a:ext cx="875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together your proposed dissemination plan 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E2CE8-1ACE-444F-9758-06BEFC1991D5}"/>
              </a:ext>
            </a:extLst>
          </p:cNvPr>
          <p:cNvSpPr/>
          <p:nvPr/>
        </p:nvSpPr>
        <p:spPr>
          <a:xfrm>
            <a:off x="458053" y="1759547"/>
            <a:ext cx="809086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Take your work in the steps above, and …….</a:t>
            </a:r>
          </a:p>
          <a:p>
            <a:r>
              <a:rPr lang="en-US" sz="2800" b="1" dirty="0"/>
              <a:t> </a:t>
            </a:r>
          </a:p>
          <a:p>
            <a:r>
              <a:rPr lang="en-US" sz="2400" dirty="0"/>
              <a:t>Create an action plan that involves:</a:t>
            </a:r>
          </a:p>
          <a:p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Approaching a specific disseminating organization, if appropriate, with your pitch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Approaching specific users, as indicated, with your pitch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Creating materials that describe your research product/s so that when you identify interest, you can follow up with your ”ask”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92741" y="1395112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5482" y="472651"/>
            <a:ext cx="875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What this workbook does and does not do….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E2CE8-1ACE-444F-9758-06BEFC1991D5}"/>
              </a:ext>
            </a:extLst>
          </p:cNvPr>
          <p:cNvSpPr/>
          <p:nvPr/>
        </p:nvSpPr>
        <p:spPr>
          <a:xfrm>
            <a:off x="458053" y="1759547"/>
            <a:ext cx="80908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workbook helps you share information with appropriate users and/or disseminating organizations.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This workbook does </a:t>
            </a:r>
            <a:r>
              <a:rPr lang="en-US" sz="2400" u="sng" dirty="0"/>
              <a:t>not</a:t>
            </a:r>
            <a:r>
              <a:rPr lang="en-US" sz="2400" dirty="0"/>
              <a:t> provide guidance on how to ensure uptake and use of your product/s by those users (implementation).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For resources and consultation on implementation, contact Allison Cole (</a:t>
            </a:r>
            <a:r>
              <a:rPr lang="en-US" sz="24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acole2@uw.edu</a:t>
            </a:r>
            <a:r>
              <a:rPr lang="en-US" sz="2400" dirty="0"/>
              <a:t>), Director of the ITHS’ D&amp;I Program.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3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59" y="1418149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5045" y="414882"/>
            <a:ext cx="8758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Dissemination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045" y="1983354"/>
            <a:ext cx="820494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dissemination?</a:t>
            </a:r>
          </a:p>
          <a:p>
            <a:endParaRPr lang="en-US" sz="3200" dirty="0"/>
          </a:p>
          <a:p>
            <a:r>
              <a:rPr lang="en-US" sz="3200" dirty="0"/>
              <a:t>The targeted distribution of information and intervention materials to a specific public health or clinical practice audience. The intent is to spread knowledge and the associated evidence-based interventions.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5482" y="247635"/>
            <a:ext cx="8758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Community Choice </a:t>
            </a:r>
          </a:p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Blood Pressure Monitoring Campaign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6ADBFD-427A-D947-9EB5-04CA0B90EE7C}"/>
              </a:ext>
            </a:extLst>
          </p:cNvPr>
          <p:cNvSpPr txBox="1"/>
          <p:nvPr/>
        </p:nvSpPr>
        <p:spPr>
          <a:xfrm>
            <a:off x="653762" y="1911326"/>
            <a:ext cx="7594499" cy="3631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dirty="0"/>
              <a:t>Wanted to increase community access to BP self-monitoring</a:t>
            </a:r>
          </a:p>
          <a:p>
            <a:pPr marL="285750" indent="-285750">
              <a:spcBef>
                <a:spcPts val="4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Bef>
                <a:spcPts val="4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400" dirty="0"/>
              <a:t>Used the workbook to:</a:t>
            </a:r>
            <a:endParaRPr lang="en-US" sz="2000" dirty="0"/>
          </a:p>
          <a:p>
            <a:pPr marL="742950" lvl="1" indent="-285750">
              <a:spcBef>
                <a:spcPts val="4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Identify users for a BP monitor lending library</a:t>
            </a:r>
          </a:p>
          <a:p>
            <a:pPr marL="742950" lvl="1" indent="-285750">
              <a:spcBef>
                <a:spcPts val="4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Develop a pitch for their idea</a:t>
            </a:r>
          </a:p>
          <a:p>
            <a:pPr marL="742950" lvl="1" indent="-285750">
              <a:spcBef>
                <a:spcPts val="4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Worked with a local public library to co-create the lending library program</a:t>
            </a:r>
          </a:p>
          <a:p>
            <a:pPr marL="742950" lvl="1" indent="-285750">
              <a:spcBef>
                <a:spcPts val="4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dirty="0"/>
              <a:t>Had early success and planned to scale up the program to mobile libraries in frontier rural areas</a:t>
            </a:r>
          </a:p>
        </p:txBody>
      </p:sp>
    </p:spTree>
    <p:extLst>
      <p:ext uri="{BB962C8B-B14F-4D97-AF65-F5344CB8AC3E}">
        <p14:creationId xmlns:p14="http://schemas.microsoft.com/office/powerpoint/2010/main" val="30811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92741" y="1108059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5482" y="124175"/>
            <a:ext cx="8758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Your Next Ste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482" y="1255053"/>
            <a:ext cx="8204947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Work your way through the workbook.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Please track how much time you spend on this learning opportunity! We’ll ask you to report this at a later evaluation.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Come to the mid-point shared learning session to briefly update the group on your progress, discuss challenges, and brainstorm solutions, if needed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Ask for help at any point along the way: contact </a:t>
            </a:r>
            <a:r>
              <a:rPr lang="en-US" sz="2200" dirty="0" smtClean="0">
                <a:latin typeface="Calibri"/>
                <a:cs typeface="Calibri"/>
              </a:rPr>
              <a:t>NAME/EMAIL </a:t>
            </a:r>
            <a:r>
              <a:rPr lang="en-US" sz="2200" dirty="0">
                <a:latin typeface="Calibri"/>
                <a:cs typeface="Calibri"/>
              </a:rPr>
              <a:t>or Laura-Mae Baldwin: </a:t>
            </a:r>
            <a:r>
              <a:rPr lang="en-US" sz="2200" u="sng" dirty="0">
                <a:latin typeface="Calibri"/>
                <a:cs typeface="Calibri"/>
              </a:rPr>
              <a:t>lmb@uw.edu</a:t>
            </a:r>
            <a:r>
              <a:rPr lang="en-US" sz="2200" dirty="0">
                <a:latin typeface="Calibri"/>
                <a:cs typeface="Calibri"/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/>
                <a:cs typeface="Calibri"/>
              </a:rPr>
              <a:t>Consider extending your experience by giving your pitch to a disseminating organization or potential user.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Give a 5-minute presentation on your learnings at a Capstone TL1 Seminar – we will provide a template for your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7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6049925"/>
            <a:ext cx="9144001" cy="808081"/>
          </a:xfrm>
          <a:prstGeom prst="rect">
            <a:avLst/>
          </a:prstGeom>
          <a:gradFill flip="none" rotWithShape="1">
            <a:gsLst>
              <a:gs pos="100000">
                <a:srgbClr val="718C58"/>
              </a:gs>
              <a:gs pos="0">
                <a:srgbClr val="68626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82" y="2957768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Creating a dissemination plan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&lt;PUT YOUR RESEARCH PRODUCT HERE&gt;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2759" y="4534624"/>
            <a:ext cx="717664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&lt;YOUR NAME, SCHOOL, DEPARTMENT&gt;</a:t>
            </a:r>
          </a:p>
          <a:p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773" y="6149789"/>
            <a:ext cx="3574533" cy="564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7255"/>
            <a:ext cx="2949677" cy="19093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1" y="990408"/>
            <a:ext cx="2949677" cy="1916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77" y="997254"/>
            <a:ext cx="3244644" cy="19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10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053" y="196886"/>
            <a:ext cx="8758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&lt;Name of your research product/s&gt;: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Why disseminate?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E2CE8-1ACE-444F-9758-06BEFC1991D5}"/>
              </a:ext>
            </a:extLst>
          </p:cNvPr>
          <p:cNvSpPr/>
          <p:nvPr/>
        </p:nvSpPr>
        <p:spPr>
          <a:xfrm>
            <a:off x="458053" y="2035318"/>
            <a:ext cx="809086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put a few bullets about why you chose this research product to disseminate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053" y="196886"/>
            <a:ext cx="8758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Best potential users for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&lt; Name of your research product/s&gt;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E2CE8-1ACE-444F-9758-06BEFC1991D5}"/>
              </a:ext>
            </a:extLst>
          </p:cNvPr>
          <p:cNvSpPr/>
          <p:nvPr/>
        </p:nvSpPr>
        <p:spPr>
          <a:xfrm>
            <a:off x="188260" y="1774061"/>
            <a:ext cx="80908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Here share the users you chose and why, using the 4 questions from the “Apply” section of the workbook</a:t>
            </a:r>
            <a:endParaRPr lang="en-US" sz="1600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4224" y="530708"/>
            <a:ext cx="875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“pitch” for my research product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E2CE8-1ACE-444F-9758-06BEFC1991D5}"/>
              </a:ext>
            </a:extLst>
          </p:cNvPr>
          <p:cNvSpPr/>
          <p:nvPr/>
        </p:nvSpPr>
        <p:spPr>
          <a:xfrm>
            <a:off x="458053" y="1759547"/>
            <a:ext cx="80908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Here share your 60 second “pitch” in written form and verbally with the group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5482" y="472651"/>
            <a:ext cx="875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 </a:t>
            </a:r>
            <a:r>
              <a:rPr lang="en-US" sz="3200" b="1" dirty="0">
                <a:solidFill>
                  <a:schemeClr val="accent1"/>
                </a:solidFill>
              </a:rPr>
              <a:t>proposed dissemination plan 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E2CE8-1ACE-444F-9758-06BEFC1991D5}"/>
              </a:ext>
            </a:extLst>
          </p:cNvPr>
          <p:cNvSpPr/>
          <p:nvPr/>
        </p:nvSpPr>
        <p:spPr>
          <a:xfrm>
            <a:off x="458053" y="1759547"/>
            <a:ext cx="80908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Here share the next steps you will take to put your dissemination plan into place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5482" y="196886"/>
            <a:ext cx="8758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you have questions or need more support, please contact: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953" y="2331637"/>
            <a:ext cx="82049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NAME/EMAIL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Laura-Mae Baldwin: </a:t>
            </a:r>
            <a:r>
              <a:rPr lang="en-US" sz="4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lmb@uw.edu</a:t>
            </a:r>
            <a:endParaRPr lang="en-US" sz="4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534352"/>
            <a:ext cx="8758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Thank you!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/>
          <a:stretch/>
        </p:blipFill>
        <p:spPr>
          <a:xfrm>
            <a:off x="4011283" y="234579"/>
            <a:ext cx="5132717" cy="58832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45193"/>
            <a:ext cx="9144000" cy="110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69" y="5814286"/>
            <a:ext cx="6169005" cy="974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3344" y="740124"/>
            <a:ext cx="177612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rgbClr val="597543"/>
                </a:solidFill>
                <a:latin typeface="Gotham Book" pitchFamily="50" charset="0"/>
                <a:cs typeface="Gotham Book" pitchFamily="50" charset="0"/>
              </a:rPr>
              <a:t>Thank You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97543"/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0" y="1186166"/>
            <a:ext cx="4774770" cy="15623"/>
          </a:xfrm>
          <a:prstGeom prst="line">
            <a:avLst/>
          </a:prstGeom>
          <a:noFill/>
          <a:ln w="12700" cap="flat" cmpd="sng" algn="ctr">
            <a:solidFill>
              <a:srgbClr val="597543"/>
            </a:solidFill>
            <a:prstDash val="solid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0171CAB-2565-5B4E-AA2D-44E8294EF4F5}"/>
              </a:ext>
            </a:extLst>
          </p:cNvPr>
          <p:cNvSpPr txBox="1"/>
          <p:nvPr/>
        </p:nvSpPr>
        <p:spPr>
          <a:xfrm>
            <a:off x="382464" y="1811497"/>
            <a:ext cx="4009841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ITHS is supported by the National Center For Advancing Translational Sciences of the National Institutes of Health under Award Number UL1 TR002319. </a:t>
            </a:r>
            <a:endParaRPr lang="en-US" sz="1400" dirty="0" smtClean="0"/>
          </a:p>
          <a:p>
            <a:endParaRPr lang="en-US" altLang="zh-CN" sz="1400" i="1" dirty="0">
              <a:solidFill>
                <a:srgbClr val="597543"/>
              </a:solidFill>
              <a:latin typeface="Gotham Book" pitchFamily="50" charset="0"/>
            </a:endParaRPr>
          </a:p>
          <a:p>
            <a:r>
              <a:rPr lang="en-US" sz="1400" dirty="0"/>
              <a:t>This project was supported by the National Center For Advancing Translational Sciences of the National Institutes of Health under Award Number TL1 TR002318. </a:t>
            </a:r>
            <a:endParaRPr lang="en-US" sz="1400" dirty="0" smtClean="0"/>
          </a:p>
          <a:p>
            <a:endParaRPr lang="en-US" sz="1400"/>
          </a:p>
          <a:p>
            <a:r>
              <a:rPr lang="en-US" sz="1400" smtClean="0"/>
              <a:t>The </a:t>
            </a:r>
            <a:r>
              <a:rPr lang="en-US" sz="1400" dirty="0"/>
              <a:t>content is solely the responsibility of the authors and does not necessarily represent the official views of the National Institutes of Health.</a:t>
            </a:r>
            <a:endParaRPr lang="en-US" altLang="zh-CN" sz="1400" i="1" dirty="0">
              <a:solidFill>
                <a:srgbClr val="597543"/>
              </a:solidFill>
              <a:latin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053" y="196886"/>
            <a:ext cx="8758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are broadening the definition of dissemination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045" y="1754167"/>
            <a:ext cx="82598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targeted distribution of information and intervention materials to a specific </a:t>
            </a:r>
            <a:r>
              <a:rPr lang="en-US" sz="3200" dirty="0" smtClean="0"/>
              <a:t>audience</a:t>
            </a:r>
            <a:r>
              <a:rPr lang="en-US" sz="3200" dirty="0"/>
              <a:t>. The intent is to spread knowledge and the associated evidence-based interventions.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 smtClean="0"/>
              <a:t>Basic </a:t>
            </a:r>
            <a:r>
              <a:rPr lang="en-US" sz="2800" u="sng" dirty="0"/>
              <a:t>scientist</a:t>
            </a:r>
            <a:r>
              <a:rPr lang="en-US" sz="2800" dirty="0"/>
              <a:t>: new assay, mouse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 smtClean="0"/>
              <a:t>Public </a:t>
            </a:r>
            <a:r>
              <a:rPr lang="en-US" sz="2800" u="sng" dirty="0"/>
              <a:t>health professional</a:t>
            </a:r>
            <a:r>
              <a:rPr lang="en-US" sz="2800" dirty="0"/>
              <a:t>: new guideline, population-based intervention (e.g., vaccine)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271387" y="807352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8260" y="156380"/>
            <a:ext cx="875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this exercise, you will use a workbook: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620" y="6366396"/>
            <a:ext cx="2852285" cy="451612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7A234D1-D0EF-0149-AEEE-674AA7454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82" y="1133731"/>
            <a:ext cx="3757638" cy="48880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093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59" y="1300293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5045" y="258003"/>
            <a:ext cx="8758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By the conclusion of this exercise: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045" y="2356322"/>
            <a:ext cx="8204947" cy="270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will create a real-world dissemination plan for your study findings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7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5045" y="258003"/>
            <a:ext cx="87585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Please share!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045" y="2101360"/>
            <a:ext cx="8481733" cy="405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did you choose this experiential workshop?</a:t>
            </a:r>
          </a:p>
          <a:p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research product would you like to disseminate?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7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92741" y="1119128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9721" y="247635"/>
            <a:ext cx="875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Steps to Creating a Dissemination Plan: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C382DA6F-49B1-034F-96F0-F41CA24EE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19549"/>
              </p:ext>
            </p:extLst>
          </p:nvPr>
        </p:nvGraphicFramePr>
        <p:xfrm>
          <a:off x="397564" y="1353206"/>
          <a:ext cx="8327335" cy="4570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7335">
                  <a:extLst>
                    <a:ext uri="{9D8B030D-6E8A-4147-A177-3AD203B41FA5}">
                      <a16:colId xmlns:a16="http://schemas.microsoft.com/office/drawing/2014/main" val="792899773"/>
                    </a:ext>
                  </a:extLst>
                </a:gridCol>
              </a:tblGrid>
              <a:tr h="55784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Steps: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049066"/>
                  </a:ext>
                </a:extLst>
              </a:tr>
              <a:tr h="5578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Identify the research product/s you want to disseminate.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500352"/>
                  </a:ext>
                </a:extLst>
              </a:tr>
              <a:tr h="5578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Identify appropriate users for your research product/s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781903"/>
                  </a:ext>
                </a:extLst>
              </a:tr>
              <a:tr h="66557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Identify whether there are disseminating organizations that might best reach your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637318"/>
                  </a:ext>
                </a:extLst>
              </a:tr>
              <a:tr h="5578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Develop a marketing “message” for your product/s and tailor it to your users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458796"/>
                  </a:ext>
                </a:extLst>
              </a:tr>
              <a:tr h="5578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Put together your proposed dissemination plan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15578"/>
                  </a:ext>
                </a:extLst>
              </a:tr>
              <a:tr h="55784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Optional Extension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88619"/>
                  </a:ext>
                </a:extLst>
              </a:tr>
              <a:tr h="557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Implement some element/s of the dissemination plan In real-world settings.</a:t>
                      </a: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25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7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5482" y="127874"/>
            <a:ext cx="8758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Identify the research product/s you want to disseminate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E2CE8-1ACE-444F-9758-06BEFC1991D5}"/>
              </a:ext>
            </a:extLst>
          </p:cNvPr>
          <p:cNvSpPr/>
          <p:nvPr/>
        </p:nvSpPr>
        <p:spPr>
          <a:xfrm>
            <a:off x="458053" y="2035318"/>
            <a:ext cx="809086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exercise is not about disseminating research results as you would in a journal article or professional presentation.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 product of your research that you want to move into use by other researchers, in the community, in clinical settings.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188260" y="1643436"/>
            <a:ext cx="8758518" cy="8916"/>
          </a:xfrm>
          <a:prstGeom prst="line">
            <a:avLst/>
          </a:prstGeom>
          <a:ln w="111125" cmpd="thinThick">
            <a:gradFill flip="none" rotWithShape="1">
              <a:gsLst>
                <a:gs pos="0">
                  <a:srgbClr val="625D69"/>
                </a:gs>
                <a:gs pos="100000">
                  <a:srgbClr val="718C58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8053" y="196886"/>
            <a:ext cx="8758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Follow the guidance of the workbook!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615" y="6158753"/>
            <a:ext cx="2852285" cy="4516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2E2CE8-1ACE-444F-9758-06BEFC1991D5}"/>
              </a:ext>
            </a:extLst>
          </p:cNvPr>
          <p:cNvSpPr/>
          <p:nvPr/>
        </p:nvSpPr>
        <p:spPr>
          <a:xfrm>
            <a:off x="458053" y="1902797"/>
            <a:ext cx="809086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For several steps in the workbook, there are </a:t>
            </a:r>
            <a:r>
              <a:rPr lang="en-US" sz="2800" b="1" u="sng" dirty="0"/>
              <a:t>two</a:t>
            </a:r>
            <a:r>
              <a:rPr lang="en-US" sz="2800" dirty="0"/>
              <a:t> sections for each: (1) </a:t>
            </a:r>
            <a:r>
              <a:rPr lang="en-US" sz="2800" i="1" dirty="0"/>
              <a:t>Learn</a:t>
            </a:r>
            <a:r>
              <a:rPr lang="en-US" sz="2800" dirty="0"/>
              <a:t> and (2) </a:t>
            </a:r>
            <a:r>
              <a:rPr lang="en-US" sz="2800" i="1" dirty="0"/>
              <a:t>Apply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/>
              <a:t>1) In the </a:t>
            </a:r>
            <a:r>
              <a:rPr lang="en-US" sz="2800" i="1" dirty="0"/>
              <a:t>Learn </a:t>
            </a:r>
            <a:r>
              <a:rPr lang="en-US" sz="2800" dirty="0"/>
              <a:t>section, there is general information about how to plan and implement that dissemination step. </a:t>
            </a:r>
          </a:p>
          <a:p>
            <a:endParaRPr lang="en-US" sz="2800" dirty="0"/>
          </a:p>
          <a:p>
            <a:r>
              <a:rPr lang="en-US" sz="2800" dirty="0"/>
              <a:t>2) In the </a:t>
            </a:r>
            <a:r>
              <a:rPr lang="en-US" sz="2800" i="1" dirty="0"/>
              <a:t>Apply </a:t>
            </a:r>
            <a:r>
              <a:rPr lang="en-US" sz="2800" dirty="0"/>
              <a:t>section, the workbook helps you connect this new knowledge to create a portion of your own dissemination plan.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1"/>
</p:tagLst>
</file>

<file path=ppt/theme/theme1.xml><?xml version="1.0" encoding="utf-8"?>
<a:theme xmlns:a="http://schemas.openxmlformats.org/drawingml/2006/main" name="NCFS Capabilities 5c">
  <a:themeElements>
    <a:clrScheme name="Custom 12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718C58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NCFS Capabilities 5c">
  <a:themeElements>
    <a:clrScheme name="Custom 12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718C58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NCFS Capabilities 5c">
  <a:themeElements>
    <a:clrScheme name="Custom 4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597543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NCFS Capabilities 5c">
  <a:themeElements>
    <a:clrScheme name="Custom 12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718C58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3_NCFS Capabilities 5c">
  <a:themeElements>
    <a:clrScheme name="Custom 12">
      <a:dk1>
        <a:srgbClr val="0A0A0A"/>
      </a:dk1>
      <a:lt1>
        <a:srgbClr val="FFFFFF"/>
      </a:lt1>
      <a:dk2>
        <a:srgbClr val="1A1A1A"/>
      </a:dk2>
      <a:lt2>
        <a:srgbClr val="707070"/>
      </a:lt2>
      <a:accent1>
        <a:srgbClr val="002060"/>
      </a:accent1>
      <a:accent2>
        <a:srgbClr val="4A66AC"/>
      </a:accent2>
      <a:accent3>
        <a:srgbClr val="718C58"/>
      </a:accent3>
      <a:accent4>
        <a:srgbClr val="E47823"/>
      </a:accent4>
      <a:accent5>
        <a:srgbClr val="707070"/>
      </a:accent5>
      <a:accent6>
        <a:srgbClr val="D63D25"/>
      </a:accent6>
      <a:hlink>
        <a:srgbClr val="381750"/>
      </a:hlink>
      <a:folHlink>
        <a:srgbClr val="7030A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400"/>
          </a:spcBef>
          <a:buClr>
            <a:schemeClr val="tx1"/>
          </a:buClr>
          <a:buSzPct val="85000"/>
          <a:defRPr sz="140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vance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6FE13B77D9CC41A32F967A4212C792" ma:contentTypeVersion="3" ma:contentTypeDescription="Create a new document." ma:contentTypeScope="" ma:versionID="d9f417d40a9389d0bb6bf8ef36cd448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7568fb1a064a761e0548b2df3396228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B262224-6FB2-4C20-9285-41CE7CB04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F219AE6-058D-412E-8CA8-38B2336D50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C035A-5AE2-4772-B38D-91FB93A0605D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NCFS Capabilities 5c</Template>
  <TotalTime>26622</TotalTime>
  <Words>2172</Words>
  <Application>Microsoft Office PowerPoint</Application>
  <PresentationFormat>On-screen Show (4:3)</PresentationFormat>
  <Paragraphs>247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Calibri</vt:lpstr>
      <vt:lpstr>Cambria</vt:lpstr>
      <vt:lpstr>Courier New</vt:lpstr>
      <vt:lpstr>Gotham Book</vt:lpstr>
      <vt:lpstr>Times New Roman</vt:lpstr>
      <vt:lpstr>Wingdings</vt:lpstr>
      <vt:lpstr>Wingdings 2</vt:lpstr>
      <vt:lpstr>Wingdings 3</vt:lpstr>
      <vt:lpstr>NCFS Capabilities 5c</vt:lpstr>
      <vt:lpstr>1_NCFS Capabilities 5c</vt:lpstr>
      <vt:lpstr>2_NCFS Capabilities 5c</vt:lpstr>
      <vt:lpstr>4_NCFS Capabilities 5c</vt:lpstr>
      <vt:lpstr>3_NCFS Capabilities 5c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ITHS Template</dc:title>
  <dc:creator>Marita Graube</dc:creator>
  <cp:lastModifiedBy>Gina Keppel</cp:lastModifiedBy>
  <cp:revision>612</cp:revision>
  <cp:lastPrinted>2020-07-30T23:42:45Z</cp:lastPrinted>
  <dcterms:created xsi:type="dcterms:W3CDTF">2014-10-29T11:38:15Z</dcterms:created>
  <dcterms:modified xsi:type="dcterms:W3CDTF">2021-05-24T19:05:37Z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0x010100056FE13B77D9CC41A32F967A4212C792</vt:lpwstr>
  </property>
  <property fmtid="{D5CDD505-2E9C-101B-9397-08002B2CF9AE}" pid="3" name="ArticulateGUID">
    <vt:lpwstr>1247A880-191F-4698-944B-51A886EB5105</vt:lpwstr>
  </property>
  <property fmtid="{D5CDD505-2E9C-101B-9397-08002B2CF9AE}" pid="4" name="ArticulatePath">
    <vt:lpwstr>ED Capabilities_Nov_2014_v2</vt:lpwstr>
  </property>
</Properties>
</file>