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1" r:id="rId2"/>
  </p:sldMasterIdLst>
  <p:notesMasterIdLst>
    <p:notesMasterId r:id="rId19"/>
  </p:notesMasterIdLst>
  <p:sldIdLst>
    <p:sldId id="410" r:id="rId3"/>
    <p:sldId id="459" r:id="rId4"/>
    <p:sldId id="443" r:id="rId5"/>
    <p:sldId id="437" r:id="rId6"/>
    <p:sldId id="451" r:id="rId7"/>
    <p:sldId id="438" r:id="rId8"/>
    <p:sldId id="454" r:id="rId9"/>
    <p:sldId id="439" r:id="rId10"/>
    <p:sldId id="441" r:id="rId11"/>
    <p:sldId id="456" r:id="rId12"/>
    <p:sldId id="455" r:id="rId13"/>
    <p:sldId id="457" r:id="rId14"/>
    <p:sldId id="452" r:id="rId15"/>
    <p:sldId id="442" r:id="rId16"/>
    <p:sldId id="447" r:id="rId17"/>
    <p:sldId id="460"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5CBC9F-10D5-B000-B447-53D5B6EA30D1}" v="2" dt="2021-04-08T22:29:13.3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65349" autoAdjust="0"/>
  </p:normalViewPr>
  <p:slideViewPr>
    <p:cSldViewPr snapToGrid="0">
      <p:cViewPr varScale="1">
        <p:scale>
          <a:sx n="63" d="100"/>
          <a:sy n="63" d="100"/>
        </p:scale>
        <p:origin x="1326" y="78"/>
      </p:cViewPr>
      <p:guideLst/>
    </p:cSldViewPr>
  </p:slideViewPr>
  <p:notesTextViewPr>
    <p:cViewPr>
      <p:scale>
        <a:sx n="1" d="1"/>
        <a:sy n="1" d="1"/>
      </p:scale>
      <p:origin x="0" y="0"/>
    </p:cViewPr>
  </p:notesTextViewPr>
  <p:sorterViewPr>
    <p:cViewPr>
      <p:scale>
        <a:sx n="100" d="100"/>
        <a:sy n="100" d="100"/>
      </p:scale>
      <p:origin x="0" y="-514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ison M. Cole" userId="S::acole2@uw.edu::72b74116-14d3-4c90-9cb7-434426f28f4b" providerId="AD" clId="Web-{575CBC9F-10D5-B000-B447-53D5B6EA30D1}"/>
    <pc:docChg chg="modSld">
      <pc:chgData name="Allison M. Cole" userId="S::acole2@uw.edu::72b74116-14d3-4c90-9cb7-434426f28f4b" providerId="AD" clId="Web-{575CBC9F-10D5-B000-B447-53D5B6EA30D1}" dt="2021-04-08T22:29:12.252" v="87"/>
      <pc:docMkLst>
        <pc:docMk/>
      </pc:docMkLst>
      <pc:sldChg chg="modNotes">
        <pc:chgData name="Allison M. Cole" userId="S::acole2@uw.edu::72b74116-14d3-4c90-9cb7-434426f28f4b" providerId="AD" clId="Web-{575CBC9F-10D5-B000-B447-53D5B6EA30D1}" dt="2021-04-08T22:27:59.986" v="26"/>
        <pc:sldMkLst>
          <pc:docMk/>
          <pc:sldMk cId="3757666432" sldId="410"/>
        </pc:sldMkLst>
      </pc:sldChg>
      <pc:sldChg chg="modNotes">
        <pc:chgData name="Allison M. Cole" userId="S::acole2@uw.edu::72b74116-14d3-4c90-9cb7-434426f28f4b" providerId="AD" clId="Web-{575CBC9F-10D5-B000-B447-53D5B6EA30D1}" dt="2021-04-08T22:28:22.017" v="46"/>
        <pc:sldMkLst>
          <pc:docMk/>
          <pc:sldMk cId="2969315948" sldId="443"/>
        </pc:sldMkLst>
      </pc:sldChg>
      <pc:sldChg chg="modNotes">
        <pc:chgData name="Allison M. Cole" userId="S::acole2@uw.edu::72b74116-14d3-4c90-9cb7-434426f28f4b" providerId="AD" clId="Web-{575CBC9F-10D5-B000-B447-53D5B6EA30D1}" dt="2021-04-08T22:29:12.252" v="87"/>
        <pc:sldMkLst>
          <pc:docMk/>
          <pc:sldMk cId="3144309697" sldId="4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ABEDA7-2AA7-443D-8745-5E40D715319E}" type="datetimeFigureOut">
              <a:rPr lang="en-US" smtClean="0"/>
              <a:t>5/24/2021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2F4734-1727-4E82-B181-CBA266B20EC8}" type="slidenum">
              <a:rPr lang="en-US" smtClean="0"/>
              <a:t>‹#›</a:t>
            </a:fld>
            <a:endParaRPr lang="en-US"/>
          </a:p>
        </p:txBody>
      </p:sp>
    </p:spTree>
    <p:extLst>
      <p:ext uri="{BB962C8B-B14F-4D97-AF65-F5344CB8AC3E}">
        <p14:creationId xmlns:p14="http://schemas.microsoft.com/office/powerpoint/2010/main" val="4259900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experience helps trainees use an implementation planning tool in the context of their own work.  </a:t>
            </a:r>
          </a:p>
        </p:txBody>
      </p:sp>
    </p:spTree>
    <p:extLst>
      <p:ext uri="{BB962C8B-B14F-4D97-AF65-F5344CB8AC3E}">
        <p14:creationId xmlns:p14="http://schemas.microsoft.com/office/powerpoint/2010/main" val="54908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Optional to either use group meeting time to help trainees think through which exercise is appropriate for their project, or schedule 1-1 meetings with each trainee after the orientation is over.</a:t>
            </a:r>
          </a:p>
        </p:txBody>
      </p:sp>
      <p:sp>
        <p:nvSpPr>
          <p:cNvPr id="4" name="Slide Number Placeholder 3"/>
          <p:cNvSpPr>
            <a:spLocks noGrp="1"/>
          </p:cNvSpPr>
          <p:nvPr>
            <p:ph type="sldNum" sz="quarter" idx="5"/>
          </p:nvPr>
        </p:nvSpPr>
        <p:spPr/>
        <p:txBody>
          <a:bodyPr/>
          <a:lstStyle/>
          <a:p>
            <a:fld id="{BA2F4734-1727-4E82-B181-CBA266B20EC8}" type="slidenum">
              <a:rPr lang="en-US" smtClean="0"/>
              <a:t>12</a:t>
            </a:fld>
            <a:endParaRPr lang="en-US"/>
          </a:p>
        </p:txBody>
      </p:sp>
    </p:spTree>
    <p:extLst>
      <p:ext uri="{BB962C8B-B14F-4D97-AF65-F5344CB8AC3E}">
        <p14:creationId xmlns:p14="http://schemas.microsoft.com/office/powerpoint/2010/main" val="2257407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2F4734-1727-4E82-B181-CBA266B20EC8}" type="slidenum">
              <a:rPr lang="en-US" smtClean="0"/>
              <a:t>14</a:t>
            </a:fld>
            <a:endParaRPr lang="en-US"/>
          </a:p>
        </p:txBody>
      </p:sp>
    </p:spTree>
    <p:extLst>
      <p:ext uri="{BB962C8B-B14F-4D97-AF65-F5344CB8AC3E}">
        <p14:creationId xmlns:p14="http://schemas.microsoft.com/office/powerpoint/2010/main" val="3236873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62187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2F4734-1727-4E82-B181-CBA266B20EC8}" type="slidenum">
              <a:rPr lang="en-US" smtClean="0"/>
              <a:t>2</a:t>
            </a:fld>
            <a:endParaRPr lang="en-US"/>
          </a:p>
        </p:txBody>
      </p:sp>
    </p:spTree>
    <p:extLst>
      <p:ext uri="{BB962C8B-B14F-4D97-AF65-F5344CB8AC3E}">
        <p14:creationId xmlns:p14="http://schemas.microsoft.com/office/powerpoint/2010/main" val="565024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Helpful to provide an overview of the timeline at this point as well.</a:t>
            </a:r>
            <a:endParaRPr lang="en-US" dirty="0"/>
          </a:p>
        </p:txBody>
      </p:sp>
      <p:sp>
        <p:nvSpPr>
          <p:cNvPr id="4" name="Slide Number Placeholder 3"/>
          <p:cNvSpPr>
            <a:spLocks noGrp="1"/>
          </p:cNvSpPr>
          <p:nvPr>
            <p:ph type="sldNum" sz="quarter" idx="5"/>
          </p:nvPr>
        </p:nvSpPr>
        <p:spPr/>
        <p:txBody>
          <a:bodyPr/>
          <a:lstStyle/>
          <a:p>
            <a:fld id="{BA2F4734-1727-4E82-B181-CBA266B20EC8}" type="slidenum">
              <a:rPr lang="en-US" smtClean="0"/>
              <a:t>3</a:t>
            </a:fld>
            <a:endParaRPr lang="en-US"/>
          </a:p>
        </p:txBody>
      </p:sp>
    </p:spTree>
    <p:extLst>
      <p:ext uri="{BB962C8B-B14F-4D97-AF65-F5344CB8AC3E}">
        <p14:creationId xmlns:p14="http://schemas.microsoft.com/office/powerpoint/2010/main" val="3862785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of the Implementing Health Innovations in Clinical Practice toolkit is to help investigators successfully plan implementation of a health intervention or innovation (drug, device, clinical guideline, program or policy) in clinical settings.  The toolkit is based on established principles of implementation science and supported by the ITHS’ Dissemination and Implementation program.</a:t>
            </a:r>
          </a:p>
        </p:txBody>
      </p:sp>
      <p:sp>
        <p:nvSpPr>
          <p:cNvPr id="4" name="Slide Number Placeholder 3"/>
          <p:cNvSpPr>
            <a:spLocks noGrp="1"/>
          </p:cNvSpPr>
          <p:nvPr>
            <p:ph type="sldNum" sz="quarter" idx="5"/>
          </p:nvPr>
        </p:nvSpPr>
        <p:spPr/>
        <p:txBody>
          <a:bodyPr/>
          <a:lstStyle/>
          <a:p>
            <a:fld id="{BA2F4734-1727-4E82-B181-CBA266B20EC8}" type="slidenum">
              <a:rPr lang="en-US" smtClean="0"/>
              <a:t>4</a:t>
            </a:fld>
            <a:endParaRPr lang="en-US"/>
          </a:p>
        </p:txBody>
      </p:sp>
    </p:spTree>
    <p:extLst>
      <p:ext uri="{BB962C8B-B14F-4D97-AF65-F5344CB8AC3E}">
        <p14:creationId xmlns:p14="http://schemas.microsoft.com/office/powerpoint/2010/main" val="1416938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2F4734-1727-4E82-B181-CBA266B20EC8}" type="slidenum">
              <a:rPr lang="en-US" smtClean="0"/>
              <a:t>5</a:t>
            </a:fld>
            <a:endParaRPr lang="en-US"/>
          </a:p>
        </p:txBody>
      </p:sp>
    </p:spTree>
    <p:extLst>
      <p:ext uri="{BB962C8B-B14F-4D97-AF65-F5344CB8AC3E}">
        <p14:creationId xmlns:p14="http://schemas.microsoft.com/office/powerpoint/2010/main" val="2531692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2F4734-1727-4E82-B181-CBA266B20EC8}" type="slidenum">
              <a:rPr lang="en-US" smtClean="0"/>
              <a:t>8</a:t>
            </a:fld>
            <a:endParaRPr lang="en-US"/>
          </a:p>
        </p:txBody>
      </p:sp>
    </p:spTree>
    <p:extLst>
      <p:ext uri="{BB962C8B-B14F-4D97-AF65-F5344CB8AC3E}">
        <p14:creationId xmlns:p14="http://schemas.microsoft.com/office/powerpoint/2010/main" val="422984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2F4734-1727-4E82-B181-CBA266B20EC8}" type="slidenum">
              <a:rPr lang="en-US" smtClean="0"/>
              <a:t>9</a:t>
            </a:fld>
            <a:endParaRPr lang="en-US"/>
          </a:p>
        </p:txBody>
      </p:sp>
    </p:spTree>
    <p:extLst>
      <p:ext uri="{BB962C8B-B14F-4D97-AF65-F5344CB8AC3E}">
        <p14:creationId xmlns:p14="http://schemas.microsoft.com/office/powerpoint/2010/main" val="4064089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2F4734-1727-4E82-B181-CBA266B20EC8}" type="slidenum">
              <a:rPr lang="en-US" smtClean="0"/>
              <a:t>10</a:t>
            </a:fld>
            <a:endParaRPr lang="en-US"/>
          </a:p>
        </p:txBody>
      </p:sp>
    </p:spTree>
    <p:extLst>
      <p:ext uri="{BB962C8B-B14F-4D97-AF65-F5344CB8AC3E}">
        <p14:creationId xmlns:p14="http://schemas.microsoft.com/office/powerpoint/2010/main" val="1347900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2F4734-1727-4E82-B181-CBA266B20EC8}" type="slidenum">
              <a:rPr lang="en-US" smtClean="0"/>
              <a:t>11</a:t>
            </a:fld>
            <a:endParaRPr lang="en-US"/>
          </a:p>
        </p:txBody>
      </p:sp>
    </p:spTree>
    <p:extLst>
      <p:ext uri="{BB962C8B-B14F-4D97-AF65-F5344CB8AC3E}">
        <p14:creationId xmlns:p14="http://schemas.microsoft.com/office/powerpoint/2010/main" val="3236873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Divider">
    <p:spTree>
      <p:nvGrpSpPr>
        <p:cNvPr id="1" name=""/>
        <p:cNvGrpSpPr/>
        <p:nvPr/>
      </p:nvGrpSpPr>
      <p:grpSpPr>
        <a:xfrm>
          <a:off x="0" y="0"/>
          <a:ext cx="0" cy="0"/>
          <a:chOff x="0" y="0"/>
          <a:chExt cx="0" cy="0"/>
        </a:xfrm>
      </p:grpSpPr>
      <p:sp>
        <p:nvSpPr>
          <p:cNvPr id="2" name="Title 1"/>
          <p:cNvSpPr>
            <a:spLocks noGrp="1"/>
          </p:cNvSpPr>
          <p:nvPr>
            <p:ph type="title"/>
          </p:nvPr>
        </p:nvSpPr>
        <p:spPr>
          <a:xfrm>
            <a:off x="368299" y="306388"/>
            <a:ext cx="8148379" cy="939800"/>
          </a:xfrm>
        </p:spPr>
        <p:txBody>
          <a:bodyPr/>
          <a:lstStyle>
            <a:lvl1pPr>
              <a:defRPr sz="3000" b="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55615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371475" y="1230313"/>
            <a:ext cx="6400800" cy="365125"/>
          </a:xfrm>
        </p:spPr>
        <p:txBody>
          <a:bodyPr>
            <a:noAutofit/>
          </a:bodyPr>
          <a:lstStyle>
            <a:lvl1pPr>
              <a:spcAft>
                <a:spcPts val="0"/>
              </a:spcAft>
              <a:defRPr sz="1800" b="1" cap="all">
                <a:solidFill>
                  <a:schemeClr val="accent1"/>
                </a:solidFill>
              </a:defRPr>
            </a:lvl1pPr>
          </a:lstStyle>
          <a:p>
            <a:pPr lvl="0"/>
            <a:r>
              <a:rPr lang="en-US"/>
              <a:t>Click to edit Master text styles</a:t>
            </a:r>
          </a:p>
        </p:txBody>
      </p:sp>
      <p:sp>
        <p:nvSpPr>
          <p:cNvPr id="14" name="Title 1"/>
          <p:cNvSpPr>
            <a:spLocks noGrp="1"/>
          </p:cNvSpPr>
          <p:nvPr>
            <p:ph type="title"/>
          </p:nvPr>
        </p:nvSpPr>
        <p:spPr>
          <a:xfrm>
            <a:off x="371475" y="290513"/>
            <a:ext cx="8134572" cy="939800"/>
          </a:xfrm>
        </p:spPr>
        <p:txBody>
          <a:bodyPr/>
          <a:lstStyle>
            <a:lvl1pPr>
              <a:defRPr>
                <a:effectLst>
                  <a:outerShdw blurRad="38100" dist="38100" dir="2700000" algn="tl">
                    <a:srgbClr val="000000">
                      <a:alpha val="43137"/>
                    </a:srgbClr>
                  </a:outerShdw>
                </a:effectLst>
              </a:defRPr>
            </a:lvl1pPr>
          </a:lstStyle>
          <a:p>
            <a:r>
              <a:rPr lang="en-US" dirty="0"/>
              <a:t>Click to edit Master title style</a:t>
            </a:r>
          </a:p>
        </p:txBody>
      </p:sp>
      <p:sp>
        <p:nvSpPr>
          <p:cNvPr id="13" name="Content Placeholder 2"/>
          <p:cNvSpPr>
            <a:spLocks noGrp="1"/>
          </p:cNvSpPr>
          <p:nvPr>
            <p:ph idx="1"/>
          </p:nvPr>
        </p:nvSpPr>
        <p:spPr>
          <a:xfrm>
            <a:off x="371475" y="1595438"/>
            <a:ext cx="8134572" cy="4267200"/>
          </a:xfrm>
        </p:spPr>
        <p:txBody>
          <a:bodyPr/>
          <a:lstStyle>
            <a:lvl1pPr>
              <a:spcAft>
                <a:spcPts val="1000"/>
              </a:spcAft>
              <a:defRPr/>
            </a:lvl1pPr>
            <a:lvl2pPr>
              <a:spcAft>
                <a:spcPts val="800"/>
              </a:spcAft>
              <a:defRPr/>
            </a:lvl2pPr>
            <a:lvl3pPr>
              <a:spcAft>
                <a:spcPts val="600"/>
              </a:spcAft>
              <a:defRPr/>
            </a:lvl3pPr>
            <a:lvl4pPr>
              <a:spcAft>
                <a:spcPts val="600"/>
              </a:spcAft>
              <a:defRPr/>
            </a:lvl4pPr>
            <a:lvl5pPr>
              <a:spcAft>
                <a:spcPts val="400"/>
              </a:spcAft>
              <a:defRPr/>
            </a:lvl5pPr>
            <a:lvl6pPr>
              <a:spcAft>
                <a:spcPts val="400"/>
              </a:spcAft>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432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Gradient">
    <p:spTree>
      <p:nvGrpSpPr>
        <p:cNvPr id="1" name=""/>
        <p:cNvGrpSpPr/>
        <p:nvPr/>
      </p:nvGrpSpPr>
      <p:grpSpPr>
        <a:xfrm>
          <a:off x="0" y="0"/>
          <a:ext cx="0" cy="0"/>
          <a:chOff x="0" y="0"/>
          <a:chExt cx="0" cy="0"/>
        </a:xfrm>
      </p:grpSpPr>
      <p:sp>
        <p:nvSpPr>
          <p:cNvPr id="16" name="Title 1"/>
          <p:cNvSpPr>
            <a:spLocks noGrp="1"/>
          </p:cNvSpPr>
          <p:nvPr>
            <p:ph type="title"/>
          </p:nvPr>
        </p:nvSpPr>
        <p:spPr>
          <a:xfrm>
            <a:off x="371475" y="290513"/>
            <a:ext cx="6402025" cy="939800"/>
          </a:xfrm>
        </p:spPr>
        <p:txBody>
          <a:bodyPr/>
          <a:lstStyle>
            <a:lvl1pPr>
              <a:defRPr>
                <a:effectLst>
                  <a:outerShdw blurRad="38100" dist="38100" dir="2700000" algn="tl">
                    <a:srgbClr val="000000">
                      <a:alpha val="43137"/>
                    </a:srgbClr>
                  </a:outerShdw>
                </a:effectLst>
              </a:defRPr>
            </a:lvl1pPr>
          </a:lstStyle>
          <a:p>
            <a:r>
              <a:rPr lang="en-US" dirty="0"/>
              <a:t>Click to edit Master title style</a:t>
            </a:r>
          </a:p>
        </p:txBody>
      </p:sp>
      <p:sp>
        <p:nvSpPr>
          <p:cNvPr id="19" name="Content Placeholder 2"/>
          <p:cNvSpPr>
            <a:spLocks noGrp="1"/>
          </p:cNvSpPr>
          <p:nvPr>
            <p:ph idx="1"/>
          </p:nvPr>
        </p:nvSpPr>
        <p:spPr>
          <a:xfrm>
            <a:off x="371475" y="1595438"/>
            <a:ext cx="6403975" cy="4267200"/>
          </a:xfrm>
        </p:spPr>
        <p:txBody>
          <a:bodyPr/>
          <a:lstStyle>
            <a:lvl1pPr>
              <a:spcAft>
                <a:spcPts val="1000"/>
              </a:spcAft>
              <a:defRPr/>
            </a:lvl1pPr>
            <a:lvl2pPr>
              <a:spcAft>
                <a:spcPts val="800"/>
              </a:spcAft>
              <a:defRPr/>
            </a:lvl2pPr>
            <a:lvl3pPr>
              <a:spcAft>
                <a:spcPts val="600"/>
              </a:spcAft>
              <a:defRPr/>
            </a:lvl3pPr>
            <a:lvl4pPr>
              <a:spcAft>
                <a:spcPts val="600"/>
              </a:spcAft>
              <a:defRPr/>
            </a:lvl4pPr>
            <a:lvl5pPr>
              <a:spcAft>
                <a:spcPts val="400"/>
              </a:spcAft>
              <a:defRPr/>
            </a:lvl5pPr>
            <a:lvl6pPr>
              <a:spcAft>
                <a:spcPts val="400"/>
              </a:spcAft>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8"/>
          <p:cNvSpPr>
            <a:spLocks noGrp="1"/>
          </p:cNvSpPr>
          <p:nvPr>
            <p:ph type="body" sz="quarter" idx="10"/>
          </p:nvPr>
        </p:nvSpPr>
        <p:spPr>
          <a:xfrm>
            <a:off x="371475" y="1230313"/>
            <a:ext cx="6400800" cy="365125"/>
          </a:xfrm>
        </p:spPr>
        <p:txBody>
          <a:bodyPr>
            <a:noAutofit/>
          </a:bodyPr>
          <a:lstStyle>
            <a:lvl1pPr>
              <a:spcAft>
                <a:spcPts val="0"/>
              </a:spcAft>
              <a:defRPr sz="1800" b="1" cap="all">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2917664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9629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3_Cover">
    <p:spTree>
      <p:nvGrpSpPr>
        <p:cNvPr id="1" name=""/>
        <p:cNvGrpSpPr/>
        <p:nvPr/>
      </p:nvGrpSpPr>
      <p:grpSpPr>
        <a:xfrm>
          <a:off x="0" y="0"/>
          <a:ext cx="0" cy="0"/>
          <a:chOff x="0" y="0"/>
          <a:chExt cx="0" cy="0"/>
        </a:xfrm>
      </p:grpSpPr>
      <p:pic>
        <p:nvPicPr>
          <p:cNvPr id="16" name="Picture 15" hidden="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024994" y="-17461"/>
            <a:ext cx="3962400" cy="6873874"/>
          </a:xfrm>
          <a:prstGeom prst="rect">
            <a:avLst/>
          </a:prstGeom>
          <a:noFill/>
          <a:ln>
            <a:noFill/>
          </a:ln>
        </p:spPr>
      </p:pic>
      <p:sp>
        <p:nvSpPr>
          <p:cNvPr id="2" name="Title 1"/>
          <p:cNvSpPr>
            <a:spLocks noGrp="1"/>
          </p:cNvSpPr>
          <p:nvPr userDrawn="1">
            <p:ph type="ctrTitle" hasCustomPrompt="1"/>
          </p:nvPr>
        </p:nvSpPr>
        <p:spPr>
          <a:xfrm>
            <a:off x="371475" y="280988"/>
            <a:ext cx="8145204" cy="941259"/>
          </a:xfrm>
        </p:spPr>
        <p:txBody>
          <a:bodyPr>
            <a:normAutofit/>
          </a:bodyPr>
          <a:lstStyle>
            <a:lvl1pPr algn="l">
              <a:defRPr sz="3000" b="0" cap="none">
                <a:solidFill>
                  <a:schemeClr val="accent1"/>
                </a:solidFill>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userDrawn="1">
            <p:ph type="subTitle" idx="1"/>
          </p:nvPr>
        </p:nvSpPr>
        <p:spPr>
          <a:xfrm>
            <a:off x="371475" y="1231772"/>
            <a:ext cx="8145204" cy="1428750"/>
          </a:xfrm>
        </p:spPr>
        <p:txBody>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134853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ext Gradient">
    <p:spTree>
      <p:nvGrpSpPr>
        <p:cNvPr id="1" name=""/>
        <p:cNvGrpSpPr/>
        <p:nvPr/>
      </p:nvGrpSpPr>
      <p:grpSpPr>
        <a:xfrm>
          <a:off x="0" y="0"/>
          <a:ext cx="0" cy="0"/>
          <a:chOff x="0" y="0"/>
          <a:chExt cx="0" cy="0"/>
        </a:xfrm>
      </p:grpSpPr>
      <p:sp>
        <p:nvSpPr>
          <p:cNvPr id="16" name="Title 1"/>
          <p:cNvSpPr>
            <a:spLocks noGrp="1"/>
          </p:cNvSpPr>
          <p:nvPr>
            <p:ph type="title"/>
          </p:nvPr>
        </p:nvSpPr>
        <p:spPr>
          <a:xfrm>
            <a:off x="371475" y="290513"/>
            <a:ext cx="8240897" cy="939800"/>
          </a:xfrm>
        </p:spPr>
        <p:txBody>
          <a:bodyPr/>
          <a:lstStyle>
            <a:lvl1pPr>
              <a:defRPr sz="3000">
                <a:effectLst>
                  <a:outerShdw blurRad="38100" dist="38100" dir="2700000" algn="tl">
                    <a:srgbClr val="000000">
                      <a:alpha val="43137"/>
                    </a:srgbClr>
                  </a:outerShdw>
                </a:effectLst>
              </a:defRPr>
            </a:lvl1pPr>
          </a:lstStyle>
          <a:p>
            <a:r>
              <a:rPr lang="en-US" dirty="0"/>
              <a:t>Click to edit Master title style</a:t>
            </a:r>
          </a:p>
        </p:txBody>
      </p:sp>
    </p:spTree>
    <p:extLst>
      <p:ext uri="{BB962C8B-B14F-4D97-AF65-F5344CB8AC3E}">
        <p14:creationId xmlns:p14="http://schemas.microsoft.com/office/powerpoint/2010/main" val="249780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Gradient">
    <p:spTree>
      <p:nvGrpSpPr>
        <p:cNvPr id="1" name=""/>
        <p:cNvGrpSpPr/>
        <p:nvPr/>
      </p:nvGrpSpPr>
      <p:grpSpPr>
        <a:xfrm>
          <a:off x="0" y="0"/>
          <a:ext cx="0" cy="0"/>
          <a:chOff x="0" y="0"/>
          <a:chExt cx="0" cy="0"/>
        </a:xfrm>
      </p:grpSpPr>
      <p:sp>
        <p:nvSpPr>
          <p:cNvPr id="16" name="Title 1"/>
          <p:cNvSpPr>
            <a:spLocks noGrp="1"/>
          </p:cNvSpPr>
          <p:nvPr>
            <p:ph type="title"/>
          </p:nvPr>
        </p:nvSpPr>
        <p:spPr>
          <a:xfrm>
            <a:off x="385763" y="307975"/>
            <a:ext cx="7113587" cy="1023938"/>
          </a:xfrm>
        </p:spPr>
        <p:txBody>
          <a:bodyPr/>
          <a:lstStyle>
            <a:lvl1pPr>
              <a:defRPr sz="3000">
                <a:effectLst>
                  <a:outerShdw blurRad="38100" dist="38100" dir="2700000" algn="tl">
                    <a:srgbClr val="000000">
                      <a:alpha val="43137"/>
                    </a:srgbClr>
                  </a:outerShdw>
                </a:effectLst>
              </a:defRPr>
            </a:lvl1pPr>
          </a:lstStyle>
          <a:p>
            <a:r>
              <a:rPr lang="en-US" dirty="0"/>
              <a:t>Click to edit Master title style</a:t>
            </a:r>
          </a:p>
        </p:txBody>
      </p:sp>
    </p:spTree>
    <p:extLst>
      <p:ext uri="{BB962C8B-B14F-4D97-AF65-F5344CB8AC3E}">
        <p14:creationId xmlns:p14="http://schemas.microsoft.com/office/powerpoint/2010/main" val="2110280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280988"/>
            <a:ext cx="8368488" cy="939800"/>
          </a:xfrm>
        </p:spPr>
        <p:txBody>
          <a:bodyPr/>
          <a:lstStyle>
            <a:lvl1pPr>
              <a:defRPr sz="30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DAA925-0A7D-4EC2-92EF-B2326656D0DA}" type="datetimeFigureOut">
              <a:rPr lang="en-US" smtClean="0"/>
              <a:t>5/24/2021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611BB-DDA1-4BE0-934A-9BDCD4D79A1D}" type="slidenum">
              <a:rPr lang="en-US" smtClean="0"/>
              <a:t>‹#›</a:t>
            </a:fld>
            <a:endParaRPr lang="en-US"/>
          </a:p>
        </p:txBody>
      </p:sp>
    </p:spTree>
    <p:extLst>
      <p:ext uri="{BB962C8B-B14F-4D97-AF65-F5344CB8AC3E}">
        <p14:creationId xmlns:p14="http://schemas.microsoft.com/office/powerpoint/2010/main" val="1224766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371475" y="1230313"/>
            <a:ext cx="6400800" cy="365125"/>
          </a:xfrm>
        </p:spPr>
        <p:txBody>
          <a:bodyPr>
            <a:noAutofit/>
          </a:bodyPr>
          <a:lstStyle>
            <a:lvl1pPr>
              <a:spcAft>
                <a:spcPts val="0"/>
              </a:spcAft>
              <a:defRPr sz="1800" b="1" cap="all">
                <a:solidFill>
                  <a:schemeClr val="accent1"/>
                </a:solidFill>
              </a:defRPr>
            </a:lvl1pPr>
          </a:lstStyle>
          <a:p>
            <a:pPr lvl="0"/>
            <a:r>
              <a:rPr lang="en-US"/>
              <a:t>Click to edit Master text styles</a:t>
            </a:r>
          </a:p>
        </p:txBody>
      </p:sp>
      <p:sp>
        <p:nvSpPr>
          <p:cNvPr id="14" name="Title 1"/>
          <p:cNvSpPr>
            <a:spLocks noGrp="1"/>
          </p:cNvSpPr>
          <p:nvPr>
            <p:ph type="title"/>
          </p:nvPr>
        </p:nvSpPr>
        <p:spPr>
          <a:xfrm>
            <a:off x="371475" y="290513"/>
            <a:ext cx="8060144" cy="939800"/>
          </a:xfrm>
        </p:spPr>
        <p:txBody>
          <a:bodyPr/>
          <a:lstStyle>
            <a:lvl1pPr>
              <a:defRPr sz="3000"/>
            </a:lvl1pPr>
          </a:lstStyle>
          <a:p>
            <a:r>
              <a:rPr lang="en-US" dirty="0"/>
              <a:t>Click to edit Master title style</a:t>
            </a:r>
          </a:p>
        </p:txBody>
      </p:sp>
      <p:sp>
        <p:nvSpPr>
          <p:cNvPr id="13" name="Content Placeholder 2"/>
          <p:cNvSpPr>
            <a:spLocks noGrp="1"/>
          </p:cNvSpPr>
          <p:nvPr>
            <p:ph idx="1"/>
          </p:nvPr>
        </p:nvSpPr>
        <p:spPr>
          <a:xfrm>
            <a:off x="371475" y="1595438"/>
            <a:ext cx="7932553" cy="4267200"/>
          </a:xfrm>
        </p:spPr>
        <p:txBody>
          <a:bodyPr/>
          <a:lstStyle>
            <a:lvl1pPr>
              <a:spcAft>
                <a:spcPts val="1000"/>
              </a:spcAft>
              <a:defRPr/>
            </a:lvl1pPr>
            <a:lvl2pPr>
              <a:spcAft>
                <a:spcPts val="800"/>
              </a:spcAft>
              <a:defRPr/>
            </a:lvl2pPr>
            <a:lvl3pPr>
              <a:spcAft>
                <a:spcPts val="600"/>
              </a:spcAft>
              <a:defRPr/>
            </a:lvl3pPr>
            <a:lvl4pPr>
              <a:spcAft>
                <a:spcPts val="600"/>
              </a:spcAft>
              <a:defRPr/>
            </a:lvl4pPr>
            <a:lvl5pPr>
              <a:spcAft>
                <a:spcPts val="400"/>
              </a:spcAft>
              <a:defRPr/>
            </a:lvl5pPr>
            <a:lvl6pPr>
              <a:spcAft>
                <a:spcPts val="400"/>
              </a:spcAft>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3126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xt Gradient">
    <p:spTree>
      <p:nvGrpSpPr>
        <p:cNvPr id="1" name=""/>
        <p:cNvGrpSpPr/>
        <p:nvPr/>
      </p:nvGrpSpPr>
      <p:grpSpPr>
        <a:xfrm>
          <a:off x="0" y="0"/>
          <a:ext cx="0" cy="0"/>
          <a:chOff x="0" y="0"/>
          <a:chExt cx="0" cy="0"/>
        </a:xfrm>
      </p:grpSpPr>
      <p:sp>
        <p:nvSpPr>
          <p:cNvPr id="16" name="Title 1"/>
          <p:cNvSpPr>
            <a:spLocks noGrp="1"/>
          </p:cNvSpPr>
          <p:nvPr>
            <p:ph type="title"/>
          </p:nvPr>
        </p:nvSpPr>
        <p:spPr>
          <a:xfrm>
            <a:off x="371475" y="290513"/>
            <a:ext cx="6402025" cy="939800"/>
          </a:xfrm>
        </p:spPr>
        <p:txBody>
          <a:bodyPr/>
          <a:lstStyle/>
          <a:p>
            <a:r>
              <a:rPr lang="en-US"/>
              <a:t>Click to edit Master title style</a:t>
            </a:r>
          </a:p>
        </p:txBody>
      </p:sp>
      <p:sp>
        <p:nvSpPr>
          <p:cNvPr id="19" name="Content Placeholder 2"/>
          <p:cNvSpPr>
            <a:spLocks noGrp="1"/>
          </p:cNvSpPr>
          <p:nvPr>
            <p:ph idx="1"/>
          </p:nvPr>
        </p:nvSpPr>
        <p:spPr>
          <a:xfrm>
            <a:off x="371475" y="1595438"/>
            <a:ext cx="6403975" cy="4267200"/>
          </a:xfrm>
        </p:spPr>
        <p:txBody>
          <a:bodyPr/>
          <a:lstStyle>
            <a:lvl1pPr>
              <a:spcAft>
                <a:spcPts val="1000"/>
              </a:spcAft>
              <a:defRPr/>
            </a:lvl1pPr>
            <a:lvl2pPr>
              <a:spcAft>
                <a:spcPts val="800"/>
              </a:spcAft>
              <a:defRPr/>
            </a:lvl2pPr>
            <a:lvl3pPr>
              <a:spcAft>
                <a:spcPts val="600"/>
              </a:spcAft>
              <a:defRPr/>
            </a:lvl3pPr>
            <a:lvl4pPr>
              <a:spcAft>
                <a:spcPts val="600"/>
              </a:spcAft>
              <a:defRPr/>
            </a:lvl4pPr>
            <a:lvl5pPr>
              <a:spcAft>
                <a:spcPts val="400"/>
              </a:spcAft>
              <a:defRPr/>
            </a:lvl5pPr>
            <a:lvl6pPr>
              <a:spcAft>
                <a:spcPts val="400"/>
              </a:spcAft>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8"/>
          <p:cNvSpPr>
            <a:spLocks noGrp="1"/>
          </p:cNvSpPr>
          <p:nvPr>
            <p:ph type="body" sz="quarter" idx="10"/>
          </p:nvPr>
        </p:nvSpPr>
        <p:spPr>
          <a:xfrm>
            <a:off x="371475" y="1230313"/>
            <a:ext cx="6400800" cy="365125"/>
          </a:xfrm>
        </p:spPr>
        <p:txBody>
          <a:bodyPr>
            <a:noAutofit/>
          </a:bodyPr>
          <a:lstStyle>
            <a:lvl1pPr>
              <a:spcAft>
                <a:spcPts val="0"/>
              </a:spcAft>
              <a:defRPr sz="1800" b="1" cap="all">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2018380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475" y="6263212"/>
            <a:ext cx="2498576" cy="395608"/>
          </a:xfrm>
          <a:prstGeom prst="rect">
            <a:avLst/>
          </a:prstGeom>
        </p:spPr>
      </p:pic>
    </p:spTree>
    <p:extLst>
      <p:ext uri="{BB962C8B-B14F-4D97-AF65-F5344CB8AC3E}">
        <p14:creationId xmlns:p14="http://schemas.microsoft.com/office/powerpoint/2010/main" val="234283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ext Gradient">
    <p:spTree>
      <p:nvGrpSpPr>
        <p:cNvPr id="1" name=""/>
        <p:cNvGrpSpPr/>
        <p:nvPr/>
      </p:nvGrpSpPr>
      <p:grpSpPr>
        <a:xfrm>
          <a:off x="0" y="0"/>
          <a:ext cx="0" cy="0"/>
          <a:chOff x="0" y="0"/>
          <a:chExt cx="0" cy="0"/>
        </a:xfrm>
      </p:grpSpPr>
      <p:sp>
        <p:nvSpPr>
          <p:cNvPr id="16" name="Title 1"/>
          <p:cNvSpPr>
            <a:spLocks noGrp="1"/>
          </p:cNvSpPr>
          <p:nvPr>
            <p:ph type="title"/>
          </p:nvPr>
        </p:nvSpPr>
        <p:spPr>
          <a:xfrm>
            <a:off x="371475" y="290513"/>
            <a:ext cx="6402025" cy="939800"/>
          </a:xfrm>
        </p:spPr>
        <p:txBody>
          <a:bodyPr/>
          <a:lstStyle>
            <a:lvl1pPr>
              <a:defRPr sz="3000"/>
            </a:lvl1pPr>
          </a:lstStyle>
          <a:p>
            <a:r>
              <a:rPr lang="en-US" dirty="0"/>
              <a:t>Click to edit Master title style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475" y="6263212"/>
            <a:ext cx="2498576" cy="395608"/>
          </a:xfrm>
          <a:prstGeom prst="rect">
            <a:avLst/>
          </a:prstGeom>
        </p:spPr>
      </p:pic>
    </p:spTree>
    <p:extLst>
      <p:ext uri="{BB962C8B-B14F-4D97-AF65-F5344CB8AC3E}">
        <p14:creationId xmlns:p14="http://schemas.microsoft.com/office/powerpoint/2010/main" val="243082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3_Cover">
    <p:spTree>
      <p:nvGrpSpPr>
        <p:cNvPr id="1" name=""/>
        <p:cNvGrpSpPr/>
        <p:nvPr/>
      </p:nvGrpSpPr>
      <p:grpSpPr>
        <a:xfrm>
          <a:off x="0" y="0"/>
          <a:ext cx="0" cy="0"/>
          <a:chOff x="0" y="0"/>
          <a:chExt cx="0" cy="0"/>
        </a:xfrm>
      </p:grpSpPr>
      <p:pic>
        <p:nvPicPr>
          <p:cNvPr id="16" name="Picture 15" hidden="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024994" y="-17461"/>
            <a:ext cx="3962400" cy="6873874"/>
          </a:xfrm>
          <a:prstGeom prst="rect">
            <a:avLst/>
          </a:prstGeom>
          <a:noFill/>
          <a:ln>
            <a:noFill/>
          </a:ln>
        </p:spPr>
      </p:pic>
      <p:sp>
        <p:nvSpPr>
          <p:cNvPr id="2" name="Title 1"/>
          <p:cNvSpPr>
            <a:spLocks noGrp="1"/>
          </p:cNvSpPr>
          <p:nvPr userDrawn="1">
            <p:ph type="ctrTitle"/>
          </p:nvPr>
        </p:nvSpPr>
        <p:spPr>
          <a:xfrm>
            <a:off x="371475" y="280988"/>
            <a:ext cx="8315324" cy="941259"/>
          </a:xfrm>
        </p:spPr>
        <p:txBody>
          <a:bodyPr>
            <a:normAutofit/>
          </a:bodyPr>
          <a:lstStyle>
            <a:lvl1pPr algn="l">
              <a:defRPr sz="3000" b="1" cap="all">
                <a:solidFill>
                  <a:schemeClr val="accent1"/>
                </a:solidFill>
              </a:defRPr>
            </a:lvl1pPr>
          </a:lstStyle>
          <a:p>
            <a:r>
              <a:rPr lang="en-US" dirty="0"/>
              <a:t>Click to edit Master title style</a:t>
            </a:r>
          </a:p>
        </p:txBody>
      </p:sp>
      <p:sp>
        <p:nvSpPr>
          <p:cNvPr id="3" name="Subtitle 2"/>
          <p:cNvSpPr>
            <a:spLocks noGrp="1"/>
          </p:cNvSpPr>
          <p:nvPr userDrawn="1">
            <p:ph type="subTitle" idx="1"/>
          </p:nvPr>
        </p:nvSpPr>
        <p:spPr>
          <a:xfrm>
            <a:off x="371475" y="1231772"/>
            <a:ext cx="8315325" cy="1428750"/>
          </a:xfrm>
        </p:spPr>
        <p:txBody>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1475" y="6263212"/>
            <a:ext cx="2498576" cy="395608"/>
          </a:xfrm>
          <a:prstGeom prst="rect">
            <a:avLst/>
          </a:prstGeom>
        </p:spPr>
      </p:pic>
    </p:spTree>
    <p:extLst>
      <p:ext uri="{BB962C8B-B14F-4D97-AF65-F5344CB8AC3E}">
        <p14:creationId xmlns:p14="http://schemas.microsoft.com/office/powerpoint/2010/main" val="479961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Gradient">
    <p:spTree>
      <p:nvGrpSpPr>
        <p:cNvPr id="1" name=""/>
        <p:cNvGrpSpPr/>
        <p:nvPr/>
      </p:nvGrpSpPr>
      <p:grpSpPr>
        <a:xfrm>
          <a:off x="0" y="0"/>
          <a:ext cx="0" cy="0"/>
          <a:chOff x="0" y="0"/>
          <a:chExt cx="0" cy="0"/>
        </a:xfrm>
      </p:grpSpPr>
      <p:sp>
        <p:nvSpPr>
          <p:cNvPr id="16" name="Title 1"/>
          <p:cNvSpPr>
            <a:spLocks noGrp="1"/>
          </p:cNvSpPr>
          <p:nvPr>
            <p:ph type="title"/>
          </p:nvPr>
        </p:nvSpPr>
        <p:spPr>
          <a:xfrm>
            <a:off x="385763" y="307975"/>
            <a:ext cx="7113587" cy="1023938"/>
          </a:xfrm>
        </p:spPr>
        <p:txBody>
          <a:bodyPr/>
          <a:lstStyle>
            <a:lvl1pPr>
              <a:defRPr sz="3000"/>
            </a:lvl1pPr>
          </a:lstStyle>
          <a:p>
            <a:r>
              <a:rPr lang="en-US" dirty="0"/>
              <a:t>Click to edit Master title style</a:t>
            </a:r>
          </a:p>
        </p:txBody>
      </p:sp>
    </p:spTree>
    <p:extLst>
      <p:ext uri="{BB962C8B-B14F-4D97-AF65-F5344CB8AC3E}">
        <p14:creationId xmlns:p14="http://schemas.microsoft.com/office/powerpoint/2010/main" val="369748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A7F7E-9053-498C-A2A5-C5570614A901}" type="slidenum">
              <a:rPr lang="en-US" smtClean="0"/>
              <a:t>‹#›</a:t>
            </a:fld>
            <a:endParaRPr lang="en-US"/>
          </a:p>
        </p:txBody>
      </p:sp>
    </p:spTree>
    <p:extLst>
      <p:ext uri="{BB962C8B-B14F-4D97-AF65-F5344CB8AC3E}">
        <p14:creationId xmlns:p14="http://schemas.microsoft.com/office/powerpoint/2010/main" val="326397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Divider">
    <p:spTree>
      <p:nvGrpSpPr>
        <p:cNvPr id="1" name=""/>
        <p:cNvGrpSpPr/>
        <p:nvPr/>
      </p:nvGrpSpPr>
      <p:grpSpPr>
        <a:xfrm>
          <a:off x="0" y="0"/>
          <a:ext cx="0" cy="0"/>
          <a:chOff x="0" y="0"/>
          <a:chExt cx="0" cy="0"/>
        </a:xfrm>
      </p:grpSpPr>
      <p:sp>
        <p:nvSpPr>
          <p:cNvPr id="2" name="Title 1"/>
          <p:cNvSpPr>
            <a:spLocks noGrp="1"/>
          </p:cNvSpPr>
          <p:nvPr>
            <p:ph type="title"/>
          </p:nvPr>
        </p:nvSpPr>
        <p:spPr>
          <a:xfrm>
            <a:off x="368299" y="306388"/>
            <a:ext cx="8297235" cy="939800"/>
          </a:xfrm>
        </p:spPr>
        <p:txBody>
          <a:bodyPr/>
          <a:lstStyle>
            <a:lvl1pPr>
              <a:defRPr b="0">
                <a:solidFill>
                  <a:schemeClr val="accent1"/>
                </a:solidFill>
                <a:effectLst>
                  <a:outerShdw blurRad="38100" dist="38100" dir="2700000" algn="tl">
                    <a:srgbClr val="000000">
                      <a:alpha val="43137"/>
                    </a:srgbClr>
                  </a:outerShdw>
                </a:effectLst>
              </a:defRPr>
            </a:lvl1pPr>
          </a:lstStyle>
          <a:p>
            <a:r>
              <a:rPr lang="en-US" dirty="0"/>
              <a:t>Click to edit Master title style</a:t>
            </a:r>
          </a:p>
        </p:txBody>
      </p:sp>
    </p:spTree>
    <p:extLst>
      <p:ext uri="{BB962C8B-B14F-4D97-AF65-F5344CB8AC3E}">
        <p14:creationId xmlns:p14="http://schemas.microsoft.com/office/powerpoint/2010/main" val="72723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3.jpe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71475" y="280988"/>
            <a:ext cx="828342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371475" y="1585913"/>
            <a:ext cx="8283427"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3"/>
          <p:cNvSpPr txBox="1">
            <a:spLocks noChangeArrowheads="1"/>
          </p:cNvSpPr>
          <p:nvPr userDrawn="1"/>
        </p:nvSpPr>
        <p:spPr bwMode="auto">
          <a:xfrm>
            <a:off x="8729663" y="6364288"/>
            <a:ext cx="165100"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ts val="400"/>
              </a:spcBef>
              <a:buClr>
                <a:schemeClr val="tx1"/>
              </a:buClr>
              <a:buSzPct val="85000"/>
              <a:defRPr/>
            </a:pPr>
            <a:fld id="{124DCD35-4DE5-4237-AE17-80A86CFFEFCF}" type="slidenum">
              <a:rPr lang="en-US" sz="1000" smtClean="0">
                <a:solidFill>
                  <a:schemeClr val="tx2"/>
                </a:solidFill>
              </a:rPr>
              <a:pPr algn="r" eaLnBrk="1" hangingPunct="1">
                <a:spcBef>
                  <a:spcPts val="400"/>
                </a:spcBef>
                <a:buClr>
                  <a:schemeClr val="tx1"/>
                </a:buClr>
                <a:buSzPct val="85000"/>
                <a:defRPr/>
              </a:pPr>
              <a:t>‹#›</a:t>
            </a:fld>
            <a:endParaRPr lang="en-US" sz="1000">
              <a:solidFill>
                <a:schemeClr val="tx2"/>
              </a:solidFill>
            </a:endParaRPr>
          </a:p>
        </p:txBody>
      </p:sp>
      <p:pic>
        <p:nvPicPr>
          <p:cNvPr id="5" name="Picture 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71475" y="6263212"/>
            <a:ext cx="2498576" cy="395608"/>
          </a:xfrm>
          <a:prstGeom prst="rect">
            <a:avLst/>
          </a:prstGeom>
        </p:spPr>
      </p:pic>
    </p:spTree>
    <p:extLst>
      <p:ext uri="{BB962C8B-B14F-4D97-AF65-F5344CB8AC3E}">
        <p14:creationId xmlns:p14="http://schemas.microsoft.com/office/powerpoint/2010/main" val="38456364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0" fontAlgn="base" hangingPunct="0">
        <a:spcBef>
          <a:spcPct val="0"/>
        </a:spcBef>
        <a:spcAft>
          <a:spcPct val="0"/>
        </a:spcAft>
        <a:defRPr sz="3000" kern="1200">
          <a:solidFill>
            <a:schemeClr val="accent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p:titleStyle>
    <p:bodyStyle>
      <a:lvl1pPr marL="342900" indent="-342900" algn="l" rtl="0" eaLnBrk="0" fontAlgn="base" hangingPunct="0">
        <a:spcBef>
          <a:spcPct val="0"/>
        </a:spcBef>
        <a:spcAft>
          <a:spcPts val="1000"/>
        </a:spcAft>
        <a:buClr>
          <a:srgbClr val="191919"/>
        </a:buClr>
        <a:buFont typeface="Wingdings" pitchFamily="2" charset="2"/>
        <a:defRPr sz="2000" kern="1200">
          <a:solidFill>
            <a:schemeClr val="tx2"/>
          </a:solidFill>
          <a:latin typeface="Arial" panose="020B0604020202020204" pitchFamily="34" charset="0"/>
          <a:ea typeface="+mn-ea"/>
          <a:cs typeface="Arial" panose="020B0604020202020204" pitchFamily="34" charset="0"/>
        </a:defRPr>
      </a:lvl1pPr>
      <a:lvl2pPr marL="285750" indent="-285750" algn="l" rtl="0" eaLnBrk="0" fontAlgn="base" hangingPunct="0">
        <a:spcBef>
          <a:spcPct val="0"/>
        </a:spcBef>
        <a:spcAft>
          <a:spcPts val="800"/>
        </a:spcAft>
        <a:buClr>
          <a:srgbClr val="191919"/>
        </a:buClr>
        <a:buSzPct val="85000"/>
        <a:buFont typeface="Arial" charset="0"/>
        <a:buChar char="►"/>
        <a:defRPr sz="1900" kern="1200">
          <a:solidFill>
            <a:schemeClr val="tx2"/>
          </a:solidFill>
          <a:latin typeface="Arial" panose="020B0604020202020204" pitchFamily="34" charset="0"/>
          <a:ea typeface="+mn-ea"/>
          <a:cs typeface="Arial" panose="020B0604020202020204" pitchFamily="34" charset="0"/>
        </a:defRPr>
      </a:lvl2pPr>
      <a:lvl3pPr marL="800100" indent="-228600" algn="l" rtl="0" eaLnBrk="0" fontAlgn="base" hangingPunct="0">
        <a:spcBef>
          <a:spcPct val="0"/>
        </a:spcBef>
        <a:spcAft>
          <a:spcPts val="600"/>
        </a:spcAft>
        <a:buClr>
          <a:schemeClr val="tx2"/>
        </a:buClr>
        <a:buFont typeface="Wingdings 2" pitchFamily="18" charset="2"/>
        <a:buChar char=""/>
        <a:defRPr kern="1200">
          <a:solidFill>
            <a:schemeClr val="tx2"/>
          </a:solidFill>
          <a:latin typeface="Arial" panose="020B0604020202020204" pitchFamily="34" charset="0"/>
          <a:ea typeface="+mn-ea"/>
          <a:cs typeface="Arial" panose="020B0604020202020204" pitchFamily="34" charset="0"/>
        </a:defRPr>
      </a:lvl3pPr>
      <a:lvl4pPr marL="1143000" indent="-228600" algn="l" rtl="0" eaLnBrk="0" fontAlgn="base" hangingPunct="0">
        <a:spcBef>
          <a:spcPct val="0"/>
        </a:spcBef>
        <a:spcAft>
          <a:spcPts val="600"/>
        </a:spcAft>
        <a:buClr>
          <a:schemeClr val="tx2"/>
        </a:buClr>
        <a:buFont typeface="Arial" charset="0"/>
        <a:buChar char="–"/>
        <a:defRPr sz="1700" kern="1200">
          <a:solidFill>
            <a:schemeClr val="tx2"/>
          </a:solidFill>
          <a:latin typeface="Arial" panose="020B0604020202020204" pitchFamily="34" charset="0"/>
          <a:ea typeface="+mn-ea"/>
          <a:cs typeface="Arial" panose="020B0604020202020204" pitchFamily="34" charset="0"/>
        </a:defRPr>
      </a:lvl4pPr>
      <a:lvl5pPr marL="1600200" indent="-228600" algn="l" rtl="0" eaLnBrk="0" fontAlgn="base" hangingPunct="0">
        <a:spcBef>
          <a:spcPct val="0"/>
        </a:spcBef>
        <a:spcAft>
          <a:spcPts val="400"/>
        </a:spcAft>
        <a:buClr>
          <a:schemeClr val="tx2"/>
        </a:buClr>
        <a:buFont typeface="Wingdings 3" pitchFamily="18" charset="2"/>
        <a:buChar char=""/>
        <a:defRPr sz="1600" kern="1200">
          <a:solidFill>
            <a:schemeClr val="tx2"/>
          </a:solidFill>
          <a:latin typeface="Arial" panose="020B0604020202020204" pitchFamily="34" charset="0"/>
          <a:ea typeface="+mn-ea"/>
          <a:cs typeface="Arial" panose="020B0604020202020204" pitchFamily="34" charset="0"/>
        </a:defRPr>
      </a:lvl5pPr>
      <a:lvl6pPr marL="1941513" indent="-225425" algn="l" defTabSz="914400" rtl="0" eaLnBrk="1" latinLnBrk="0" hangingPunct="1">
        <a:spcBef>
          <a:spcPts val="0"/>
        </a:spcBef>
        <a:spcAft>
          <a:spcPts val="400"/>
        </a:spcAft>
        <a:buClr>
          <a:schemeClr val="tx2"/>
        </a:buClr>
        <a:buFont typeface="Courier New" panose="02070309020205020404" pitchFamily="49" charset="0"/>
        <a:buChar char="o"/>
        <a:defRPr sz="1500" kern="1200" baseline="0">
          <a:solidFill>
            <a:schemeClr val="tx2"/>
          </a:solidFill>
          <a:latin typeface="+mn-lt"/>
          <a:ea typeface="+mn-ea"/>
          <a:cs typeface="+mn-cs"/>
        </a:defRPr>
      </a:lvl6pPr>
      <a:lvl7pPr marL="2194560" indent="-228600" algn="l" defTabSz="914400" rtl="0" eaLnBrk="1" latinLnBrk="0" hangingPunct="1">
        <a:spcBef>
          <a:spcPct val="20000"/>
        </a:spcBef>
        <a:buFont typeface="Arial" panose="020B0604020202020204" pitchFamily="34" charset="0"/>
        <a:buChar char="•"/>
        <a:defRPr sz="1200" b="0" i="1" kern="1200" baseline="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71475" y="280988"/>
            <a:ext cx="639762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371475" y="1585913"/>
            <a:ext cx="63976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3"/>
          <p:cNvSpPr txBox="1">
            <a:spLocks noChangeArrowheads="1"/>
          </p:cNvSpPr>
          <p:nvPr userDrawn="1"/>
        </p:nvSpPr>
        <p:spPr bwMode="auto">
          <a:xfrm>
            <a:off x="8729663" y="6364288"/>
            <a:ext cx="165100"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ts val="400"/>
              </a:spcBef>
              <a:buClr>
                <a:schemeClr val="tx1"/>
              </a:buClr>
              <a:buSzPct val="85000"/>
              <a:defRPr/>
            </a:pPr>
            <a:fld id="{124DCD35-4DE5-4237-AE17-80A86CFFEFCF}" type="slidenum">
              <a:rPr lang="en-US" sz="1000" smtClean="0">
                <a:solidFill>
                  <a:schemeClr val="tx2"/>
                </a:solidFill>
              </a:rPr>
              <a:pPr algn="r" eaLnBrk="1" hangingPunct="1">
                <a:spcBef>
                  <a:spcPts val="400"/>
                </a:spcBef>
                <a:buClr>
                  <a:schemeClr val="tx1"/>
                </a:buClr>
                <a:buSzPct val="85000"/>
                <a:defRPr/>
              </a:pPr>
              <a:t>‹#›</a:t>
            </a:fld>
            <a:endParaRPr lang="en-US" sz="1000" dirty="0">
              <a:solidFill>
                <a:schemeClr val="tx2"/>
              </a:solidFill>
            </a:endParaRPr>
          </a:p>
        </p:txBody>
      </p:sp>
      <p:pic>
        <p:nvPicPr>
          <p:cNvPr id="5" name="Picture 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17484" y="6204247"/>
            <a:ext cx="2479134" cy="392530"/>
          </a:xfrm>
          <a:prstGeom prst="rect">
            <a:avLst/>
          </a:prstGeom>
        </p:spPr>
      </p:pic>
    </p:spTree>
    <p:extLst>
      <p:ext uri="{BB962C8B-B14F-4D97-AF65-F5344CB8AC3E}">
        <p14:creationId xmlns:p14="http://schemas.microsoft.com/office/powerpoint/2010/main" val="357369141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0" fontAlgn="base" hangingPunct="0">
        <a:spcBef>
          <a:spcPct val="0"/>
        </a:spcBef>
        <a:spcAft>
          <a:spcPct val="0"/>
        </a:spcAft>
        <a:defRPr sz="270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p:titleStyle>
    <p:bodyStyle>
      <a:lvl1pPr marL="342900" indent="-342900" algn="l" rtl="0" eaLnBrk="0" fontAlgn="base" hangingPunct="0">
        <a:spcBef>
          <a:spcPct val="0"/>
        </a:spcBef>
        <a:spcAft>
          <a:spcPts val="1000"/>
        </a:spcAft>
        <a:buClr>
          <a:srgbClr val="191919"/>
        </a:buClr>
        <a:buFont typeface="Wingdings" pitchFamily="2" charset="2"/>
        <a:defRPr sz="2000" kern="1200">
          <a:solidFill>
            <a:schemeClr val="tx2"/>
          </a:solidFill>
          <a:latin typeface="Arial" panose="020B0604020202020204" pitchFamily="34" charset="0"/>
          <a:ea typeface="+mn-ea"/>
          <a:cs typeface="Arial" panose="020B0604020202020204" pitchFamily="34" charset="0"/>
        </a:defRPr>
      </a:lvl1pPr>
      <a:lvl2pPr marL="285750" indent="-285750" algn="l" rtl="0" eaLnBrk="0" fontAlgn="base" hangingPunct="0">
        <a:spcBef>
          <a:spcPct val="0"/>
        </a:spcBef>
        <a:spcAft>
          <a:spcPts val="800"/>
        </a:spcAft>
        <a:buClr>
          <a:srgbClr val="191919"/>
        </a:buClr>
        <a:buSzPct val="85000"/>
        <a:buFont typeface="Arial" charset="0"/>
        <a:buChar char="►"/>
        <a:defRPr sz="1900" kern="1200">
          <a:solidFill>
            <a:schemeClr val="tx2"/>
          </a:solidFill>
          <a:latin typeface="Arial" panose="020B0604020202020204" pitchFamily="34" charset="0"/>
          <a:ea typeface="+mn-ea"/>
          <a:cs typeface="Arial" panose="020B0604020202020204" pitchFamily="34" charset="0"/>
        </a:defRPr>
      </a:lvl2pPr>
      <a:lvl3pPr marL="800100" indent="-228600" algn="l" rtl="0" eaLnBrk="0" fontAlgn="base" hangingPunct="0">
        <a:spcBef>
          <a:spcPct val="0"/>
        </a:spcBef>
        <a:spcAft>
          <a:spcPts val="600"/>
        </a:spcAft>
        <a:buClr>
          <a:schemeClr val="tx2"/>
        </a:buClr>
        <a:buFont typeface="Wingdings 2" pitchFamily="18" charset="2"/>
        <a:buChar char=""/>
        <a:defRPr kern="1200">
          <a:solidFill>
            <a:schemeClr val="tx2"/>
          </a:solidFill>
          <a:latin typeface="Arial" panose="020B0604020202020204" pitchFamily="34" charset="0"/>
          <a:ea typeface="+mn-ea"/>
          <a:cs typeface="Arial" panose="020B0604020202020204" pitchFamily="34" charset="0"/>
        </a:defRPr>
      </a:lvl3pPr>
      <a:lvl4pPr marL="1143000" indent="-228600" algn="l" rtl="0" eaLnBrk="0" fontAlgn="base" hangingPunct="0">
        <a:spcBef>
          <a:spcPct val="0"/>
        </a:spcBef>
        <a:spcAft>
          <a:spcPts val="600"/>
        </a:spcAft>
        <a:buClr>
          <a:schemeClr val="tx2"/>
        </a:buClr>
        <a:buFont typeface="Arial" charset="0"/>
        <a:buChar char="–"/>
        <a:defRPr sz="1700" kern="1200">
          <a:solidFill>
            <a:schemeClr val="tx2"/>
          </a:solidFill>
          <a:latin typeface="Arial" panose="020B0604020202020204" pitchFamily="34" charset="0"/>
          <a:ea typeface="+mn-ea"/>
          <a:cs typeface="Arial" panose="020B0604020202020204" pitchFamily="34" charset="0"/>
        </a:defRPr>
      </a:lvl4pPr>
      <a:lvl5pPr marL="1600200" indent="-228600" algn="l" rtl="0" eaLnBrk="0" fontAlgn="base" hangingPunct="0">
        <a:spcBef>
          <a:spcPct val="0"/>
        </a:spcBef>
        <a:spcAft>
          <a:spcPts val="400"/>
        </a:spcAft>
        <a:buClr>
          <a:schemeClr val="tx2"/>
        </a:buClr>
        <a:buFont typeface="Wingdings 3" pitchFamily="18" charset="2"/>
        <a:buChar char=""/>
        <a:defRPr sz="1600" kern="1200">
          <a:solidFill>
            <a:schemeClr val="tx2"/>
          </a:solidFill>
          <a:latin typeface="Arial" panose="020B0604020202020204" pitchFamily="34" charset="0"/>
          <a:ea typeface="+mn-ea"/>
          <a:cs typeface="Arial" panose="020B0604020202020204" pitchFamily="34" charset="0"/>
        </a:defRPr>
      </a:lvl5pPr>
      <a:lvl6pPr marL="1941513" indent="-225425" algn="l" defTabSz="914400" rtl="0" eaLnBrk="1" latinLnBrk="0" hangingPunct="1">
        <a:spcBef>
          <a:spcPts val="0"/>
        </a:spcBef>
        <a:spcAft>
          <a:spcPts val="400"/>
        </a:spcAft>
        <a:buClr>
          <a:schemeClr val="tx2"/>
        </a:buClr>
        <a:buFont typeface="Courier New" panose="02070309020205020404" pitchFamily="49" charset="0"/>
        <a:buChar char="o"/>
        <a:defRPr sz="1500" kern="1200" baseline="0">
          <a:solidFill>
            <a:schemeClr val="tx2"/>
          </a:solidFill>
          <a:latin typeface="+mn-lt"/>
          <a:ea typeface="+mn-ea"/>
          <a:cs typeface="+mn-cs"/>
        </a:defRPr>
      </a:lvl6pPr>
      <a:lvl7pPr marL="2194560" indent="-228600" algn="l" defTabSz="914400" rtl="0" eaLnBrk="1" latinLnBrk="0" hangingPunct="1">
        <a:spcBef>
          <a:spcPct val="20000"/>
        </a:spcBef>
        <a:buFont typeface="Arial" panose="020B0604020202020204" pitchFamily="34" charset="0"/>
        <a:buChar char="•"/>
        <a:defRPr sz="1200" b="0" i="1" kern="1200" baseline="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doi.org/10.1186/1748-5908-8-139"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3075"/>
          <a:stretch/>
        </p:blipFill>
        <p:spPr>
          <a:xfrm>
            <a:off x="4041296" y="0"/>
            <a:ext cx="5132716" cy="5883296"/>
          </a:xfrm>
          <a:prstGeom prst="rect">
            <a:avLst/>
          </a:prstGeom>
        </p:spPr>
      </p:pic>
      <p:sp>
        <p:nvSpPr>
          <p:cNvPr id="6" name="Rectangle 5"/>
          <p:cNvSpPr/>
          <p:nvPr/>
        </p:nvSpPr>
        <p:spPr>
          <a:xfrm>
            <a:off x="-11390" y="5012574"/>
            <a:ext cx="9185402" cy="1033499"/>
          </a:xfrm>
          <a:prstGeom prst="rect">
            <a:avLst/>
          </a:prstGeom>
          <a:solidFill>
            <a:srgbClr val="718C58"/>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Arial" charset="0"/>
            </a:endParaRPr>
          </a:p>
        </p:txBody>
      </p:sp>
      <p:sp>
        <p:nvSpPr>
          <p:cNvPr id="2" name="Rectangle 1">
            <a:extLst>
              <a:ext uri="{FF2B5EF4-FFF2-40B4-BE49-F238E27FC236}">
                <a16:creationId xmlns:a16="http://schemas.microsoft.com/office/drawing/2014/main" id="{465DCD4C-1BBF-4013-A16C-1A2A8B98B23C}"/>
              </a:ext>
            </a:extLst>
          </p:cNvPr>
          <p:cNvSpPr/>
          <p:nvPr/>
        </p:nvSpPr>
        <p:spPr>
          <a:xfrm>
            <a:off x="0" y="518073"/>
            <a:ext cx="6128084" cy="1938992"/>
          </a:xfrm>
          <a:prstGeom prst="rect">
            <a:avLst/>
          </a:prstGeom>
        </p:spPr>
        <p:txBody>
          <a:bodyPr wrap="square">
            <a:spAutoFit/>
          </a:bodyPr>
          <a:lstStyle/>
          <a:p>
            <a:pPr algn="ctr"/>
            <a:r>
              <a:rPr lang="en-US" altLang="en-US" sz="3000" b="1">
                <a:latin typeface="Arial" charset="0"/>
                <a:cs typeface="Arial" charset="0"/>
              </a:rPr>
              <a:t>Experiential </a:t>
            </a:r>
            <a:r>
              <a:rPr lang="en-US" altLang="en-US" sz="3000" b="1" smtClean="0">
                <a:latin typeface="Arial" charset="0"/>
                <a:cs typeface="Arial" charset="0"/>
              </a:rPr>
              <a:t>Opportunity:  </a:t>
            </a:r>
            <a:endParaRPr lang="en-US" altLang="en-US" sz="3000" b="1" dirty="0">
              <a:latin typeface="Arial" charset="0"/>
              <a:cs typeface="Arial" charset="0"/>
            </a:endParaRPr>
          </a:p>
          <a:p>
            <a:pPr algn="ctr"/>
            <a:r>
              <a:rPr lang="en-US" altLang="en-US" sz="3000" b="1" dirty="0">
                <a:latin typeface="Arial" charset="0"/>
                <a:cs typeface="Arial" charset="0"/>
              </a:rPr>
              <a:t>Preparing for Implementation of a Health Innovation in Clinical Settings</a:t>
            </a:r>
            <a:endParaRPr lang="en-US" sz="3000" b="1" strike="sngStrike" dirty="0"/>
          </a:p>
        </p:txBody>
      </p:sp>
      <p:sp>
        <p:nvSpPr>
          <p:cNvPr id="8" name="Subtitle 2">
            <a:extLst>
              <a:ext uri="{FF2B5EF4-FFF2-40B4-BE49-F238E27FC236}">
                <a16:creationId xmlns:a16="http://schemas.microsoft.com/office/drawing/2014/main" id="{F5F4A81C-9875-4C2A-8842-F9D6D6F9EC60}"/>
              </a:ext>
            </a:extLst>
          </p:cNvPr>
          <p:cNvSpPr txBox="1">
            <a:spLocks/>
          </p:cNvSpPr>
          <p:nvPr/>
        </p:nvSpPr>
        <p:spPr>
          <a:xfrm>
            <a:off x="327835" y="2941648"/>
            <a:ext cx="6597072" cy="1655762"/>
          </a:xfrm>
          <a:prstGeom prst="rect">
            <a:avLst/>
          </a:prstGeom>
        </p:spPr>
        <p:txBody>
          <a:bodyPr>
            <a:normAutofit fontScale="92500"/>
          </a:bodyPr>
          <a:lstStyle>
            <a:lvl1pPr marL="342900" indent="-342900" algn="l" rtl="0" eaLnBrk="0" fontAlgn="base" hangingPunct="0">
              <a:spcBef>
                <a:spcPct val="0"/>
              </a:spcBef>
              <a:spcAft>
                <a:spcPts val="1000"/>
              </a:spcAft>
              <a:buClr>
                <a:srgbClr val="191919"/>
              </a:buClr>
              <a:buFont typeface="Wingdings" pitchFamily="2" charset="2"/>
              <a:defRPr sz="2000" kern="1200">
                <a:solidFill>
                  <a:schemeClr val="tx2"/>
                </a:solidFill>
                <a:latin typeface="Arial" panose="020B0604020202020204" pitchFamily="34" charset="0"/>
                <a:ea typeface="+mn-ea"/>
                <a:cs typeface="Arial" panose="020B0604020202020204" pitchFamily="34" charset="0"/>
              </a:defRPr>
            </a:lvl1pPr>
            <a:lvl2pPr marL="285750" indent="-285750" algn="l" rtl="0" eaLnBrk="0" fontAlgn="base" hangingPunct="0">
              <a:spcBef>
                <a:spcPct val="0"/>
              </a:spcBef>
              <a:spcAft>
                <a:spcPts val="800"/>
              </a:spcAft>
              <a:buClr>
                <a:srgbClr val="191919"/>
              </a:buClr>
              <a:buSzPct val="85000"/>
              <a:buFont typeface="Arial" charset="0"/>
              <a:buChar char="►"/>
              <a:defRPr sz="1900" kern="1200">
                <a:solidFill>
                  <a:schemeClr val="tx2"/>
                </a:solidFill>
                <a:latin typeface="Arial" panose="020B0604020202020204" pitchFamily="34" charset="0"/>
                <a:ea typeface="+mn-ea"/>
                <a:cs typeface="Arial" panose="020B0604020202020204" pitchFamily="34" charset="0"/>
              </a:defRPr>
            </a:lvl2pPr>
            <a:lvl3pPr marL="800100" indent="-228600" algn="l" rtl="0" eaLnBrk="0" fontAlgn="base" hangingPunct="0">
              <a:spcBef>
                <a:spcPct val="0"/>
              </a:spcBef>
              <a:spcAft>
                <a:spcPts val="600"/>
              </a:spcAft>
              <a:buClr>
                <a:schemeClr val="tx2"/>
              </a:buClr>
              <a:buFont typeface="Wingdings 2" pitchFamily="18" charset="2"/>
              <a:buChar char=""/>
              <a:defRPr kern="1200">
                <a:solidFill>
                  <a:schemeClr val="tx2"/>
                </a:solidFill>
                <a:latin typeface="Arial" panose="020B0604020202020204" pitchFamily="34" charset="0"/>
                <a:ea typeface="+mn-ea"/>
                <a:cs typeface="Arial" panose="020B0604020202020204" pitchFamily="34" charset="0"/>
              </a:defRPr>
            </a:lvl3pPr>
            <a:lvl4pPr marL="1143000" indent="-228600" algn="l" rtl="0" eaLnBrk="0" fontAlgn="base" hangingPunct="0">
              <a:spcBef>
                <a:spcPct val="0"/>
              </a:spcBef>
              <a:spcAft>
                <a:spcPts val="600"/>
              </a:spcAft>
              <a:buClr>
                <a:schemeClr val="tx2"/>
              </a:buClr>
              <a:buFont typeface="Arial" charset="0"/>
              <a:buChar char="–"/>
              <a:defRPr sz="1700" kern="1200">
                <a:solidFill>
                  <a:schemeClr val="tx2"/>
                </a:solidFill>
                <a:latin typeface="Arial" panose="020B0604020202020204" pitchFamily="34" charset="0"/>
                <a:ea typeface="+mn-ea"/>
                <a:cs typeface="Arial" panose="020B0604020202020204" pitchFamily="34" charset="0"/>
              </a:defRPr>
            </a:lvl4pPr>
            <a:lvl5pPr marL="1600200" indent="-228600" algn="l" rtl="0" eaLnBrk="0" fontAlgn="base" hangingPunct="0">
              <a:spcBef>
                <a:spcPct val="0"/>
              </a:spcBef>
              <a:spcAft>
                <a:spcPts val="400"/>
              </a:spcAft>
              <a:buClr>
                <a:schemeClr val="tx2"/>
              </a:buClr>
              <a:buFont typeface="Wingdings 3" pitchFamily="18" charset="2"/>
              <a:buChar char=""/>
              <a:defRPr sz="1600" kern="1200">
                <a:solidFill>
                  <a:schemeClr val="tx2"/>
                </a:solidFill>
                <a:latin typeface="Arial" panose="020B0604020202020204" pitchFamily="34" charset="0"/>
                <a:ea typeface="+mn-ea"/>
                <a:cs typeface="Arial" panose="020B0604020202020204" pitchFamily="34" charset="0"/>
              </a:defRPr>
            </a:lvl5pPr>
            <a:lvl6pPr marL="1941513" indent="-225425" algn="l" defTabSz="914400" rtl="0" eaLnBrk="1" latinLnBrk="0" hangingPunct="1">
              <a:spcBef>
                <a:spcPts val="0"/>
              </a:spcBef>
              <a:spcAft>
                <a:spcPts val="400"/>
              </a:spcAft>
              <a:buClr>
                <a:schemeClr val="tx2"/>
              </a:buClr>
              <a:buFont typeface="Courier New" panose="02070309020205020404" pitchFamily="49" charset="0"/>
              <a:buChar char="o"/>
              <a:defRPr sz="1500" kern="1200" baseline="0">
                <a:solidFill>
                  <a:schemeClr val="tx2"/>
                </a:solidFill>
                <a:latin typeface="+mn-lt"/>
                <a:ea typeface="+mn-ea"/>
                <a:cs typeface="+mn-cs"/>
              </a:defRPr>
            </a:lvl6pPr>
            <a:lvl7pPr marL="2194560" indent="-228600" algn="l" defTabSz="914400" rtl="0" eaLnBrk="1" latinLnBrk="0" hangingPunct="1">
              <a:spcBef>
                <a:spcPct val="20000"/>
              </a:spcBef>
              <a:buFont typeface="Arial" panose="020B0604020202020204" pitchFamily="34" charset="0"/>
              <a:buChar char="•"/>
              <a:defRPr sz="1200" b="0" i="1" kern="1200" baseline="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914400"/>
            <a:r>
              <a:rPr lang="en-US" b="1" dirty="0"/>
              <a:t>Allison Cole, MD, MPH</a:t>
            </a:r>
          </a:p>
          <a:p>
            <a:pPr defTabSz="914400"/>
            <a:r>
              <a:rPr lang="en-US" dirty="0"/>
              <a:t>Associate Professor, Family Medicine</a:t>
            </a:r>
          </a:p>
          <a:p>
            <a:pPr defTabSz="914400"/>
            <a:r>
              <a:rPr lang="en-US" dirty="0"/>
              <a:t>University of Washington School of Medicine</a:t>
            </a:r>
          </a:p>
          <a:p>
            <a:pPr defTabSz="914400"/>
            <a:r>
              <a:rPr lang="en-US" dirty="0"/>
              <a:t>Director, ITHS Dissemination and Implementation Program</a:t>
            </a:r>
          </a:p>
        </p:txBody>
      </p:sp>
    </p:spTree>
    <p:extLst>
      <p:ext uri="{BB962C8B-B14F-4D97-AF65-F5344CB8AC3E}">
        <p14:creationId xmlns:p14="http://schemas.microsoft.com/office/powerpoint/2010/main" val="3757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3259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aphicFrame>
        <p:nvGraphicFramePr>
          <p:cNvPr id="3" name="Table 6">
            <a:extLst>
              <a:ext uri="{FF2B5EF4-FFF2-40B4-BE49-F238E27FC236}">
                <a16:creationId xmlns:a16="http://schemas.microsoft.com/office/drawing/2014/main" id="{50AE4630-8493-4C0A-898B-84C3FB4485F6}"/>
              </a:ext>
            </a:extLst>
          </p:cNvPr>
          <p:cNvGraphicFramePr>
            <a:graphicFrameLocks noGrp="1"/>
          </p:cNvGraphicFramePr>
          <p:nvPr>
            <p:extLst>
              <p:ext uri="{D42A27DB-BD31-4B8C-83A1-F6EECF244321}">
                <p14:modId xmlns:p14="http://schemas.microsoft.com/office/powerpoint/2010/main" val="4283275224"/>
              </p:ext>
            </p:extLst>
          </p:nvPr>
        </p:nvGraphicFramePr>
        <p:xfrm>
          <a:off x="310111" y="1276591"/>
          <a:ext cx="8523778" cy="5446327"/>
        </p:xfrm>
        <a:graphic>
          <a:graphicData uri="http://schemas.openxmlformats.org/drawingml/2006/table">
            <a:tbl>
              <a:tblPr firstRow="1" bandRow="1">
                <a:tableStyleId>{9D7B26C5-4107-4FEC-AEDC-1716B250A1EF}</a:tableStyleId>
              </a:tblPr>
              <a:tblGrid>
                <a:gridCol w="2773911">
                  <a:extLst>
                    <a:ext uri="{9D8B030D-6E8A-4147-A177-3AD203B41FA5}">
                      <a16:colId xmlns:a16="http://schemas.microsoft.com/office/drawing/2014/main" val="2499922764"/>
                    </a:ext>
                  </a:extLst>
                </a:gridCol>
                <a:gridCol w="5749867">
                  <a:extLst>
                    <a:ext uri="{9D8B030D-6E8A-4147-A177-3AD203B41FA5}">
                      <a16:colId xmlns:a16="http://schemas.microsoft.com/office/drawing/2014/main" val="2882936376"/>
                    </a:ext>
                  </a:extLst>
                </a:gridCol>
              </a:tblGrid>
              <a:tr h="671659">
                <a:tc>
                  <a:txBody>
                    <a:bodyPr/>
                    <a:lstStyle/>
                    <a:p>
                      <a:pPr marL="0" marR="0" algn="l">
                        <a:spcBef>
                          <a:spcPts val="0"/>
                        </a:spcBef>
                        <a:spcAft>
                          <a:spcPts val="0"/>
                        </a:spcAft>
                      </a:pPr>
                      <a:r>
                        <a:rPr lang="en-US" sz="1500" b="1" dirty="0">
                          <a:solidFill>
                            <a:schemeClr val="tx1"/>
                          </a:solidFill>
                          <a:effectLst/>
                        </a:rPr>
                        <a:t>Assess for readiness</a:t>
                      </a:r>
                      <a:endParaRPr lang="en-US" sz="1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b="0" dirty="0">
                          <a:effectLst/>
                        </a:rPr>
                        <a:t>Throughout implementation, assess aspects of a practice or organization to determine its degree of readiness to implement the intervention</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62562110"/>
                  </a:ext>
                </a:extLst>
              </a:tr>
              <a:tr h="885288">
                <a:tc>
                  <a:txBody>
                    <a:bodyPr/>
                    <a:lstStyle/>
                    <a:p>
                      <a:pPr marL="0" marR="0" algn="l">
                        <a:spcBef>
                          <a:spcPts val="0"/>
                        </a:spcBef>
                        <a:spcAft>
                          <a:spcPts val="0"/>
                        </a:spcAft>
                      </a:pPr>
                      <a:r>
                        <a:rPr lang="en-US" sz="1500" b="1" dirty="0">
                          <a:solidFill>
                            <a:schemeClr val="tx1"/>
                          </a:solidFill>
                          <a:effectLst/>
                        </a:rPr>
                        <a:t>Assess for the presence of barriers that may impede implementation</a:t>
                      </a:r>
                      <a:endParaRPr lang="en-US" sz="1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Assess various aspects of a practice or organization to identify barriers that may impede implementation</a:t>
                      </a:r>
                    </a:p>
                    <a:p>
                      <a:pPr marL="0" marR="0">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63411548"/>
                  </a:ext>
                </a:extLst>
              </a:tr>
              <a:tr h="758537">
                <a:tc>
                  <a:txBody>
                    <a:bodyPr/>
                    <a:lstStyle/>
                    <a:p>
                      <a:pPr marL="0" marR="0" algn="l">
                        <a:spcBef>
                          <a:spcPts val="0"/>
                        </a:spcBef>
                        <a:spcAft>
                          <a:spcPts val="0"/>
                        </a:spcAft>
                      </a:pPr>
                      <a:r>
                        <a:rPr lang="en-US" sz="1500" b="1" dirty="0">
                          <a:solidFill>
                            <a:schemeClr val="tx1"/>
                          </a:solidFill>
                          <a:effectLst/>
                        </a:rPr>
                        <a:t>Attend to Practice or Organization Culture</a:t>
                      </a:r>
                      <a:endParaRPr lang="en-US" sz="1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Identify and respond to the culture of the practice or organization that you are working with (e.g. openness and communication, general leadership support and/or structure).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49175072"/>
                  </a:ext>
                </a:extLst>
              </a:tr>
              <a:tr h="727363">
                <a:tc>
                  <a:txBody>
                    <a:bodyPr/>
                    <a:lstStyle/>
                    <a:p>
                      <a:pPr marL="0" marR="0" algn="l">
                        <a:spcBef>
                          <a:spcPts val="0"/>
                        </a:spcBef>
                        <a:spcAft>
                          <a:spcPts val="0"/>
                        </a:spcAft>
                      </a:pPr>
                      <a:r>
                        <a:rPr lang="en-US" sz="1500" b="1" dirty="0">
                          <a:solidFill>
                            <a:schemeClr val="tx1"/>
                          </a:solidFill>
                          <a:effectLst/>
                        </a:rPr>
                        <a:t>Conduct Local Planning Discussions</a:t>
                      </a:r>
                      <a:endParaRPr lang="en-US" sz="1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Plan and conduct discussions that include providers or staff and address choosing and testing changes to support implementation of the intervention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13633971"/>
                  </a:ext>
                </a:extLst>
              </a:tr>
              <a:tr h="955539">
                <a:tc>
                  <a:txBody>
                    <a:bodyPr/>
                    <a:lstStyle/>
                    <a:p>
                      <a:pPr marL="0" marR="0" algn="l">
                        <a:spcBef>
                          <a:spcPts val="0"/>
                        </a:spcBef>
                        <a:spcAft>
                          <a:spcPts val="0"/>
                        </a:spcAft>
                      </a:pPr>
                      <a:r>
                        <a:rPr lang="en-US" sz="1500" b="1" dirty="0">
                          <a:solidFill>
                            <a:schemeClr val="tx1"/>
                          </a:solidFill>
                          <a:effectLst/>
                        </a:rPr>
                        <a:t>Develop and Support Teams that are Implementing the Intervention</a:t>
                      </a:r>
                      <a:endParaRPr lang="en-US" sz="1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Develop and support teams that are implementing the innovation. This can be accomplished through regular check-ins, which  give the teams protected time to reflect on the implementation effort, share lessons learned, and support one another’s learning</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42674621"/>
                  </a:ext>
                </a:extLst>
              </a:tr>
              <a:tr h="810916">
                <a:tc>
                  <a:txBody>
                    <a:bodyPr/>
                    <a:lstStyle/>
                    <a:p>
                      <a:pPr marL="0" marR="0" algn="l">
                        <a:spcBef>
                          <a:spcPts val="0"/>
                        </a:spcBef>
                        <a:spcAft>
                          <a:spcPts val="0"/>
                        </a:spcAft>
                      </a:pPr>
                      <a:r>
                        <a:rPr lang="en-US" sz="1500" b="1" dirty="0">
                          <a:solidFill>
                            <a:schemeClr val="tx1"/>
                          </a:solidFill>
                          <a:effectLst/>
                        </a:rPr>
                        <a:t>Conduct educational meetings</a:t>
                      </a:r>
                      <a:endParaRPr lang="en-US" sz="1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Hold meetings targeted toward different stakeholder groups (e.g. providers, administrators, other practice or organizational stakeholders) to teach them about the intervention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10430576"/>
                  </a:ext>
                </a:extLst>
              </a:tr>
              <a:tr h="637025">
                <a:tc>
                  <a:txBody>
                    <a:bodyPr/>
                    <a:lstStyle/>
                    <a:p>
                      <a:pPr marL="0" marR="0" algn="l">
                        <a:spcBef>
                          <a:spcPts val="0"/>
                        </a:spcBef>
                        <a:spcAft>
                          <a:spcPts val="0"/>
                        </a:spcAft>
                      </a:pPr>
                      <a:r>
                        <a:rPr lang="en-US" sz="1500" b="1" dirty="0">
                          <a:solidFill>
                            <a:schemeClr val="tx1"/>
                          </a:solidFill>
                          <a:effectLst/>
                        </a:rPr>
                        <a:t>Develop or Implement Tools for Quality Monitoring</a:t>
                      </a:r>
                      <a:endParaRPr lang="en-US" sz="1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Develop, test, or introduce quality monitoring tools and teach practices or organizations use of the quality monitoring tools.  </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39739692"/>
                  </a:ext>
                </a:extLst>
              </a:tr>
            </a:tbl>
          </a:graphicData>
        </a:graphic>
      </p:graphicFrame>
      <p:sp>
        <p:nvSpPr>
          <p:cNvPr id="2" name="Title 1"/>
          <p:cNvSpPr>
            <a:spLocks noGrp="1"/>
          </p:cNvSpPr>
          <p:nvPr>
            <p:ph type="title"/>
          </p:nvPr>
        </p:nvSpPr>
        <p:spPr>
          <a:xfrm>
            <a:off x="310111" y="135082"/>
            <a:ext cx="8407400" cy="939800"/>
          </a:xfrm>
        </p:spPr>
        <p:txBody>
          <a:bodyPr/>
          <a:lstStyle/>
          <a:p>
            <a:pPr>
              <a:defRPr/>
            </a:pPr>
            <a:r>
              <a:rPr lang="en-US" altLang="en-US" sz="3000" dirty="0">
                <a:solidFill>
                  <a:schemeClr val="tx1"/>
                </a:solidFill>
                <a:latin typeface="Arial" charset="0"/>
                <a:cs typeface="Arial" charset="0"/>
              </a:rPr>
              <a:t>Foundational I</a:t>
            </a:r>
            <a:r>
              <a:rPr lang="en-US" altLang="en-US" sz="3000" dirty="0">
                <a:solidFill>
                  <a:schemeClr val="tx1"/>
                </a:solidFill>
                <a:effectLst>
                  <a:outerShdw blurRad="38100" dist="38100" dir="2700000" algn="tl">
                    <a:srgbClr val="000000">
                      <a:alpha val="43137"/>
                    </a:srgbClr>
                  </a:outerShdw>
                </a:effectLst>
                <a:latin typeface="Arial" charset="0"/>
                <a:cs typeface="Arial" charset="0"/>
              </a:rPr>
              <a:t>mplementation Strategies </a:t>
            </a:r>
            <a:endParaRPr lang="en-US" sz="3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26838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8"/>
          <p:cNvSpPr txBox="1">
            <a:spLocks/>
          </p:cNvSpPr>
          <p:nvPr/>
        </p:nvSpPr>
        <p:spPr bwMode="auto">
          <a:xfrm>
            <a:off x="419986" y="1880407"/>
            <a:ext cx="8355714"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0" indent="0" algn="l" rtl="0" eaLnBrk="0" fontAlgn="base" hangingPunct="0">
              <a:spcBef>
                <a:spcPct val="0"/>
              </a:spcBef>
              <a:spcAft>
                <a:spcPts val="1000"/>
              </a:spcAft>
              <a:buClr>
                <a:srgbClr val="191919"/>
              </a:buClr>
              <a:buFont typeface="Wingdings" pitchFamily="2" charset="2"/>
              <a:buNone/>
              <a:defRPr sz="2200" kern="1200">
                <a:solidFill>
                  <a:schemeClr val="tx2"/>
                </a:solidFill>
                <a:latin typeface="Arial" panose="020B0604020202020204" pitchFamily="34" charset="0"/>
                <a:ea typeface="+mn-ea"/>
                <a:cs typeface="Arial" panose="020B0604020202020204" pitchFamily="34" charset="0"/>
              </a:defRPr>
            </a:lvl1pPr>
            <a:lvl2pPr marL="457200" indent="0" algn="ctr" rtl="0" eaLnBrk="0" fontAlgn="base" hangingPunct="0">
              <a:spcBef>
                <a:spcPct val="0"/>
              </a:spcBef>
              <a:spcAft>
                <a:spcPts val="800"/>
              </a:spcAft>
              <a:buClr>
                <a:srgbClr val="191919"/>
              </a:buClr>
              <a:buSzPct val="85000"/>
              <a:buFont typeface="Arial" charset="0"/>
              <a:buNone/>
              <a:defRPr sz="19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rtl="0" eaLnBrk="0" fontAlgn="base" hangingPunct="0">
              <a:spcBef>
                <a:spcPct val="0"/>
              </a:spcBef>
              <a:spcAft>
                <a:spcPts val="600"/>
              </a:spcAft>
              <a:buClr>
                <a:schemeClr val="tx2"/>
              </a:buClr>
              <a:buFont typeface="Wingdings 2" pitchFamily="18" charset="2"/>
              <a:buNone/>
              <a:defRPr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rtl="0" eaLnBrk="0" fontAlgn="base" hangingPunct="0">
              <a:spcBef>
                <a:spcPct val="0"/>
              </a:spcBef>
              <a:spcAft>
                <a:spcPts val="600"/>
              </a:spcAft>
              <a:buClr>
                <a:schemeClr val="tx2"/>
              </a:buClr>
              <a:buFont typeface="Arial" charset="0"/>
              <a:buNone/>
              <a:defRPr sz="17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rtl="0" eaLnBrk="0" fontAlgn="base" hangingPunct="0">
              <a:spcBef>
                <a:spcPct val="0"/>
              </a:spcBef>
              <a:spcAft>
                <a:spcPts val="400"/>
              </a:spcAft>
              <a:buClr>
                <a:schemeClr val="tx2"/>
              </a:buClr>
              <a:buFont typeface="Wingdings 3" pitchFamily="18" charset="2"/>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ts val="0"/>
              </a:spcBef>
              <a:spcAft>
                <a:spcPts val="400"/>
              </a:spcAft>
              <a:buClr>
                <a:schemeClr val="tx2"/>
              </a:buClr>
              <a:buFont typeface="Courier New" panose="02070309020205020404" pitchFamily="49" charset="0"/>
              <a:buNone/>
              <a:defRPr sz="15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200" b="0" i="1" kern="1200" baseline="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spcAft>
                <a:spcPts val="1200"/>
              </a:spcAft>
              <a:buFont typeface="Wingdings" panose="05000000000000000000" pitchFamily="2" charset="2"/>
              <a:buChar char="ü"/>
            </a:pPr>
            <a:r>
              <a:rPr lang="en-US" dirty="0"/>
              <a:t>Outline the elements of each implementation strategy you will use</a:t>
            </a:r>
            <a:endParaRPr lang="en-US" dirty="0">
              <a:solidFill>
                <a:schemeClr val="tx1"/>
              </a:solidFill>
            </a:endParaRPr>
          </a:p>
          <a:p>
            <a:pPr marL="625475" lvl="1" indent="-288925" algn="l">
              <a:spcAft>
                <a:spcPts val="1200"/>
              </a:spcAft>
              <a:buFont typeface="Arial" panose="020B0604020202020204" pitchFamily="34" charset="0"/>
              <a:buChar char="•"/>
            </a:pPr>
            <a:r>
              <a:rPr lang="en-US" b="1" dirty="0">
                <a:solidFill>
                  <a:schemeClr val="accent1">
                    <a:lumMod val="75000"/>
                    <a:lumOff val="25000"/>
                  </a:schemeClr>
                </a:solidFill>
              </a:rPr>
              <a:t>Who</a:t>
            </a:r>
            <a:r>
              <a:rPr lang="en-US" dirty="0">
                <a:solidFill>
                  <a:schemeClr val="tx1"/>
                </a:solidFill>
              </a:rPr>
              <a:t> – Who will deliver it</a:t>
            </a:r>
          </a:p>
          <a:p>
            <a:pPr marL="625475" lvl="1" indent="-288925" algn="l">
              <a:spcAft>
                <a:spcPts val="1200"/>
              </a:spcAft>
              <a:buFont typeface="Arial" panose="020B0604020202020204" pitchFamily="34" charset="0"/>
              <a:buChar char="•"/>
            </a:pPr>
            <a:r>
              <a:rPr lang="en-US" b="1" dirty="0">
                <a:solidFill>
                  <a:schemeClr val="accent1">
                    <a:lumMod val="75000"/>
                    <a:lumOff val="25000"/>
                  </a:schemeClr>
                </a:solidFill>
              </a:rPr>
              <a:t>What/How </a:t>
            </a:r>
            <a:r>
              <a:rPr lang="en-US" dirty="0">
                <a:solidFill>
                  <a:schemeClr val="tx1"/>
                </a:solidFill>
              </a:rPr>
              <a:t>– What are the actions or steps; how will it be carried out</a:t>
            </a:r>
          </a:p>
          <a:p>
            <a:pPr marL="625475" lvl="1" indent="-288925" algn="l">
              <a:spcAft>
                <a:spcPts val="1200"/>
              </a:spcAft>
              <a:buFont typeface="Arial" panose="020B0604020202020204" pitchFamily="34" charset="0"/>
              <a:buChar char="•"/>
            </a:pPr>
            <a:r>
              <a:rPr lang="en-US" b="1" dirty="0">
                <a:solidFill>
                  <a:schemeClr val="accent1">
                    <a:lumMod val="75000"/>
                    <a:lumOff val="25000"/>
                  </a:schemeClr>
                </a:solidFill>
              </a:rPr>
              <a:t>Target of the strategy </a:t>
            </a:r>
            <a:r>
              <a:rPr lang="en-US" dirty="0">
                <a:solidFill>
                  <a:schemeClr val="tx1"/>
                </a:solidFill>
              </a:rPr>
              <a:t>– Where or to whom is it direct or what is it trying to impact</a:t>
            </a:r>
          </a:p>
          <a:p>
            <a:pPr marL="625475" lvl="1" indent="-288925" algn="l">
              <a:spcAft>
                <a:spcPts val="1200"/>
              </a:spcAft>
              <a:buFont typeface="Arial" panose="020B0604020202020204" pitchFamily="34" charset="0"/>
              <a:buChar char="•"/>
            </a:pPr>
            <a:r>
              <a:rPr lang="en-US" b="1" dirty="0">
                <a:solidFill>
                  <a:schemeClr val="accent1">
                    <a:lumMod val="75000"/>
                    <a:lumOff val="25000"/>
                  </a:schemeClr>
                </a:solidFill>
              </a:rPr>
              <a:t>Goal</a:t>
            </a:r>
            <a:r>
              <a:rPr lang="en-US" b="1" dirty="0">
                <a:solidFill>
                  <a:schemeClr val="tx1"/>
                </a:solidFill>
              </a:rPr>
              <a:t> </a:t>
            </a:r>
            <a:r>
              <a:rPr lang="en-US" dirty="0">
                <a:solidFill>
                  <a:schemeClr val="tx1"/>
                </a:solidFill>
              </a:rPr>
              <a:t>or expected outcome</a:t>
            </a:r>
          </a:p>
          <a:p>
            <a:pPr marL="625475" lvl="1" indent="-288925" algn="l">
              <a:spcAft>
                <a:spcPts val="1200"/>
              </a:spcAft>
              <a:buFont typeface="Arial" panose="020B0604020202020204" pitchFamily="34" charset="0"/>
              <a:buChar char="•"/>
            </a:pPr>
            <a:r>
              <a:rPr lang="en-US" b="1" dirty="0">
                <a:solidFill>
                  <a:schemeClr val="accent1">
                    <a:lumMod val="75000"/>
                    <a:lumOff val="25000"/>
                  </a:schemeClr>
                </a:solidFill>
              </a:rPr>
              <a:t>Timing</a:t>
            </a:r>
            <a:r>
              <a:rPr lang="en-US" dirty="0">
                <a:solidFill>
                  <a:schemeClr val="tx1"/>
                </a:solidFill>
              </a:rPr>
              <a:t> – When in the project will it be used</a:t>
            </a:r>
          </a:p>
          <a:p>
            <a:pPr marL="625475" lvl="1" indent="-288925" algn="l">
              <a:spcAft>
                <a:spcPts val="1200"/>
              </a:spcAft>
              <a:buFont typeface="Arial" panose="020B0604020202020204" pitchFamily="34" charset="0"/>
              <a:buChar char="•"/>
            </a:pPr>
            <a:r>
              <a:rPr lang="en-US" b="1" dirty="0">
                <a:solidFill>
                  <a:schemeClr val="accent1">
                    <a:lumMod val="75000"/>
                    <a:lumOff val="25000"/>
                  </a:schemeClr>
                </a:solidFill>
              </a:rPr>
              <a:t>Frequency &amp; Intensity</a:t>
            </a:r>
            <a:r>
              <a:rPr lang="en-US" dirty="0">
                <a:solidFill>
                  <a:schemeClr val="tx1"/>
                </a:solidFill>
              </a:rPr>
              <a:t> – How often and/or for how long will it be used</a:t>
            </a:r>
          </a:p>
          <a:p>
            <a:pPr marL="800100" lvl="1" indent="-342900" algn="l">
              <a:buFont typeface="Arial" panose="020B0604020202020204" pitchFamily="34" charset="0"/>
              <a:buChar char="•"/>
            </a:pPr>
            <a:endParaRPr lang="en-US" b="1" dirty="0">
              <a:solidFill>
                <a:schemeClr val="tx1"/>
              </a:solidFill>
            </a:endParaRPr>
          </a:p>
        </p:txBody>
      </p:sp>
      <p:sp>
        <p:nvSpPr>
          <p:cNvPr id="2" name="Title 1"/>
          <p:cNvSpPr>
            <a:spLocks noGrp="1"/>
          </p:cNvSpPr>
          <p:nvPr>
            <p:ph type="title"/>
          </p:nvPr>
        </p:nvSpPr>
        <p:spPr>
          <a:xfrm>
            <a:off x="368300" y="1165824"/>
            <a:ext cx="6400800" cy="939800"/>
          </a:xfrm>
        </p:spPr>
        <p:txBody>
          <a:bodyPr/>
          <a:lstStyle/>
          <a:p>
            <a:pPr>
              <a:defRPr/>
            </a:pPr>
            <a:r>
              <a:rPr lang="en-US" altLang="en-US" sz="3000" dirty="0">
                <a:solidFill>
                  <a:schemeClr val="tx2"/>
                </a:solidFill>
                <a:effectLst>
                  <a:outerShdw blurRad="38100" dist="38100" dir="2700000" algn="tl">
                    <a:srgbClr val="000000">
                      <a:alpha val="43137"/>
                    </a:srgbClr>
                  </a:outerShdw>
                </a:effectLst>
                <a:latin typeface="Arial" charset="0"/>
                <a:cs typeface="Arial" charset="0"/>
              </a:rPr>
              <a:t>Creating an Action Plan</a:t>
            </a:r>
            <a:endParaRPr lang="en-US" sz="3000" dirty="0">
              <a:solidFill>
                <a:schemeClr val="tx2"/>
              </a:solidFill>
              <a:effectLst>
                <a:outerShdw blurRad="38100" dist="38100" dir="2700000" algn="tl">
                  <a:srgbClr val="000000">
                    <a:alpha val="43137"/>
                  </a:srgbClr>
                </a:outerShdw>
              </a:effectLst>
            </a:endParaRPr>
          </a:p>
        </p:txBody>
      </p:sp>
      <p:sp>
        <p:nvSpPr>
          <p:cNvPr id="6" name="Rectangle 5"/>
          <p:cNvSpPr/>
          <p:nvPr/>
        </p:nvSpPr>
        <p:spPr>
          <a:xfrm>
            <a:off x="0" y="-3259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8109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664" y="2291976"/>
            <a:ext cx="7861300" cy="939800"/>
          </a:xfrm>
        </p:spPr>
        <p:txBody>
          <a:bodyPr/>
          <a:lstStyle/>
          <a:p>
            <a:pPr algn="ctr">
              <a:defRPr/>
            </a:pPr>
            <a:r>
              <a:rPr lang="en-US" altLang="en-US" sz="3000" i="1" dirty="0">
                <a:solidFill>
                  <a:schemeClr val="accent1">
                    <a:lumMod val="75000"/>
                    <a:lumOff val="25000"/>
                  </a:schemeClr>
                </a:solidFill>
                <a:latin typeface="Arial" charset="0"/>
                <a:cs typeface="Arial" charset="0"/>
              </a:rPr>
              <a:t>Meet with the ITHS D&amp;I team before choosing and completing your exercise</a:t>
            </a:r>
            <a:endParaRPr lang="en-US" sz="3000" i="1" dirty="0">
              <a:solidFill>
                <a:schemeClr val="accent1">
                  <a:lumMod val="75000"/>
                  <a:lumOff val="25000"/>
                </a:schemeClr>
              </a:solidFill>
              <a:effectLst>
                <a:outerShdw blurRad="38100" dist="38100" dir="2700000" algn="tl">
                  <a:srgbClr val="000000">
                    <a:alpha val="43137"/>
                  </a:srgbClr>
                </a:outerShdw>
              </a:effectLst>
            </a:endParaRPr>
          </a:p>
        </p:txBody>
      </p:sp>
      <p:cxnSp>
        <p:nvCxnSpPr>
          <p:cNvPr id="5" name="Straight Connector 4"/>
          <p:cNvCxnSpPr/>
          <p:nvPr/>
        </p:nvCxnSpPr>
        <p:spPr>
          <a:xfrm>
            <a:off x="368300" y="5965308"/>
            <a:ext cx="8304028" cy="0"/>
          </a:xfrm>
          <a:prstGeom prst="line">
            <a:avLst/>
          </a:prstGeom>
          <a:ln w="127000" cmpd="thickThi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0" y="-3259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144309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1090758"/>
            <a:ext cx="7861300" cy="939800"/>
          </a:xfrm>
        </p:spPr>
        <p:txBody>
          <a:bodyPr/>
          <a:lstStyle/>
          <a:p>
            <a:pPr>
              <a:defRPr/>
            </a:pPr>
            <a:r>
              <a:rPr lang="en-US" altLang="en-US" sz="3000" dirty="0">
                <a:solidFill>
                  <a:schemeClr val="tx2"/>
                </a:solidFill>
                <a:latin typeface="Arial" charset="0"/>
                <a:cs typeface="Arial" charset="0"/>
              </a:rPr>
              <a:t>Option 1: Understanding your intervention</a:t>
            </a:r>
            <a:endParaRPr lang="en-US" sz="3000" dirty="0">
              <a:solidFill>
                <a:schemeClr val="tx2"/>
              </a:solidFill>
              <a:effectLst>
                <a:outerShdw blurRad="38100" dist="38100" dir="2700000" algn="tl">
                  <a:srgbClr val="000000">
                    <a:alpha val="43137"/>
                  </a:srgbClr>
                </a:outerShdw>
              </a:effectLst>
            </a:endParaRPr>
          </a:p>
        </p:txBody>
      </p:sp>
      <p:cxnSp>
        <p:nvCxnSpPr>
          <p:cNvPr id="5" name="Straight Connector 4"/>
          <p:cNvCxnSpPr/>
          <p:nvPr/>
        </p:nvCxnSpPr>
        <p:spPr>
          <a:xfrm>
            <a:off x="368300" y="5965308"/>
            <a:ext cx="8304028" cy="0"/>
          </a:xfrm>
          <a:prstGeom prst="line">
            <a:avLst/>
          </a:prstGeom>
          <a:ln w="127000" cmpd="thickThi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0" y="-8755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Subtitle 18">
            <a:extLst>
              <a:ext uri="{FF2B5EF4-FFF2-40B4-BE49-F238E27FC236}">
                <a16:creationId xmlns:a16="http://schemas.microsoft.com/office/drawing/2014/main" id="{0161B7A6-DC86-4CDB-B2A1-97326E1F2D3F}"/>
              </a:ext>
            </a:extLst>
          </p:cNvPr>
          <p:cNvSpPr txBox="1">
            <a:spLocks/>
          </p:cNvSpPr>
          <p:nvPr/>
        </p:nvSpPr>
        <p:spPr bwMode="auto">
          <a:xfrm>
            <a:off x="552450" y="2250154"/>
            <a:ext cx="793572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0" indent="0" algn="l" rtl="0" eaLnBrk="0" fontAlgn="base" hangingPunct="0">
              <a:spcBef>
                <a:spcPct val="0"/>
              </a:spcBef>
              <a:spcAft>
                <a:spcPts val="1000"/>
              </a:spcAft>
              <a:buClr>
                <a:srgbClr val="191919"/>
              </a:buClr>
              <a:buFont typeface="Wingdings" pitchFamily="2" charset="2"/>
              <a:buNone/>
              <a:defRPr sz="2200" kern="1200">
                <a:solidFill>
                  <a:schemeClr val="tx2"/>
                </a:solidFill>
                <a:latin typeface="Arial" panose="020B0604020202020204" pitchFamily="34" charset="0"/>
                <a:ea typeface="+mn-ea"/>
                <a:cs typeface="Arial" panose="020B0604020202020204" pitchFamily="34" charset="0"/>
              </a:defRPr>
            </a:lvl1pPr>
            <a:lvl2pPr marL="457200" indent="0" algn="ctr" rtl="0" eaLnBrk="0" fontAlgn="base" hangingPunct="0">
              <a:spcBef>
                <a:spcPct val="0"/>
              </a:spcBef>
              <a:spcAft>
                <a:spcPts val="800"/>
              </a:spcAft>
              <a:buClr>
                <a:srgbClr val="191919"/>
              </a:buClr>
              <a:buSzPct val="85000"/>
              <a:buFont typeface="Arial" charset="0"/>
              <a:buNone/>
              <a:defRPr sz="19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rtl="0" eaLnBrk="0" fontAlgn="base" hangingPunct="0">
              <a:spcBef>
                <a:spcPct val="0"/>
              </a:spcBef>
              <a:spcAft>
                <a:spcPts val="600"/>
              </a:spcAft>
              <a:buClr>
                <a:schemeClr val="tx2"/>
              </a:buClr>
              <a:buFont typeface="Wingdings 2" pitchFamily="18" charset="2"/>
              <a:buNone/>
              <a:defRPr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rtl="0" eaLnBrk="0" fontAlgn="base" hangingPunct="0">
              <a:spcBef>
                <a:spcPct val="0"/>
              </a:spcBef>
              <a:spcAft>
                <a:spcPts val="600"/>
              </a:spcAft>
              <a:buClr>
                <a:schemeClr val="tx2"/>
              </a:buClr>
              <a:buFont typeface="Arial" charset="0"/>
              <a:buNone/>
              <a:defRPr sz="17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rtl="0" eaLnBrk="0" fontAlgn="base" hangingPunct="0">
              <a:spcBef>
                <a:spcPct val="0"/>
              </a:spcBef>
              <a:spcAft>
                <a:spcPts val="400"/>
              </a:spcAft>
              <a:buClr>
                <a:schemeClr val="tx2"/>
              </a:buClr>
              <a:buFont typeface="Wingdings 3" pitchFamily="18" charset="2"/>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ts val="0"/>
              </a:spcBef>
              <a:spcAft>
                <a:spcPts val="400"/>
              </a:spcAft>
              <a:buClr>
                <a:schemeClr val="tx2"/>
              </a:buClr>
              <a:buFont typeface="Courier New" panose="02070309020205020404" pitchFamily="49" charset="0"/>
              <a:buNone/>
              <a:defRPr sz="15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200" b="0" i="1" kern="1200" baseline="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ctr">
              <a:spcAft>
                <a:spcPts val="2400"/>
              </a:spcAft>
              <a:buFont typeface="Wingdings" panose="05000000000000000000" pitchFamily="2" charset="2"/>
              <a:buChar char="ü"/>
            </a:pPr>
            <a:r>
              <a:rPr lang="en-US" dirty="0">
                <a:solidFill>
                  <a:srgbClr val="00B050"/>
                </a:solidFill>
              </a:rPr>
              <a:t>Describe your intervention using Worksheet 1 – Intervention</a:t>
            </a:r>
          </a:p>
        </p:txBody>
      </p:sp>
    </p:spTree>
    <p:extLst>
      <p:ext uri="{BB962C8B-B14F-4D97-AF65-F5344CB8AC3E}">
        <p14:creationId xmlns:p14="http://schemas.microsoft.com/office/powerpoint/2010/main" val="10265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8"/>
          <p:cNvSpPr txBox="1">
            <a:spLocks/>
          </p:cNvSpPr>
          <p:nvPr/>
        </p:nvSpPr>
        <p:spPr bwMode="auto">
          <a:xfrm>
            <a:off x="368299" y="2320640"/>
            <a:ext cx="793572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0" indent="0" algn="l" rtl="0" eaLnBrk="0" fontAlgn="base" hangingPunct="0">
              <a:spcBef>
                <a:spcPct val="0"/>
              </a:spcBef>
              <a:spcAft>
                <a:spcPts val="1000"/>
              </a:spcAft>
              <a:buClr>
                <a:srgbClr val="191919"/>
              </a:buClr>
              <a:buFont typeface="Wingdings" pitchFamily="2" charset="2"/>
              <a:buNone/>
              <a:defRPr sz="2200" kern="1200">
                <a:solidFill>
                  <a:schemeClr val="tx2"/>
                </a:solidFill>
                <a:latin typeface="Arial" panose="020B0604020202020204" pitchFamily="34" charset="0"/>
                <a:ea typeface="+mn-ea"/>
                <a:cs typeface="Arial" panose="020B0604020202020204" pitchFamily="34" charset="0"/>
              </a:defRPr>
            </a:lvl1pPr>
            <a:lvl2pPr marL="457200" indent="0" algn="ctr" rtl="0" eaLnBrk="0" fontAlgn="base" hangingPunct="0">
              <a:spcBef>
                <a:spcPct val="0"/>
              </a:spcBef>
              <a:spcAft>
                <a:spcPts val="800"/>
              </a:spcAft>
              <a:buClr>
                <a:srgbClr val="191919"/>
              </a:buClr>
              <a:buSzPct val="85000"/>
              <a:buFont typeface="Arial" charset="0"/>
              <a:buNone/>
              <a:defRPr sz="19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rtl="0" eaLnBrk="0" fontAlgn="base" hangingPunct="0">
              <a:spcBef>
                <a:spcPct val="0"/>
              </a:spcBef>
              <a:spcAft>
                <a:spcPts val="600"/>
              </a:spcAft>
              <a:buClr>
                <a:schemeClr val="tx2"/>
              </a:buClr>
              <a:buFont typeface="Wingdings 2" pitchFamily="18" charset="2"/>
              <a:buNone/>
              <a:defRPr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rtl="0" eaLnBrk="0" fontAlgn="base" hangingPunct="0">
              <a:spcBef>
                <a:spcPct val="0"/>
              </a:spcBef>
              <a:spcAft>
                <a:spcPts val="600"/>
              </a:spcAft>
              <a:buClr>
                <a:schemeClr val="tx2"/>
              </a:buClr>
              <a:buFont typeface="Arial" charset="0"/>
              <a:buNone/>
              <a:defRPr sz="17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rtl="0" eaLnBrk="0" fontAlgn="base" hangingPunct="0">
              <a:spcBef>
                <a:spcPct val="0"/>
              </a:spcBef>
              <a:spcAft>
                <a:spcPts val="400"/>
              </a:spcAft>
              <a:buClr>
                <a:schemeClr val="tx2"/>
              </a:buClr>
              <a:buFont typeface="Wingdings 3" pitchFamily="18" charset="2"/>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ts val="0"/>
              </a:spcBef>
              <a:spcAft>
                <a:spcPts val="400"/>
              </a:spcAft>
              <a:buClr>
                <a:schemeClr val="tx2"/>
              </a:buClr>
              <a:buFont typeface="Courier New" panose="02070309020205020404" pitchFamily="49" charset="0"/>
              <a:buNone/>
              <a:defRPr sz="15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200" b="0" i="1" kern="1200" baseline="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ctr">
              <a:spcAft>
                <a:spcPts val="2400"/>
              </a:spcAft>
              <a:buFont typeface="Wingdings" panose="05000000000000000000" pitchFamily="2" charset="2"/>
              <a:buChar char="ü"/>
            </a:pPr>
            <a:r>
              <a:rPr lang="en-US" dirty="0">
                <a:solidFill>
                  <a:srgbClr val="00B050"/>
                </a:solidFill>
              </a:rPr>
              <a:t>Choose </a:t>
            </a:r>
            <a:r>
              <a:rPr lang="en-US" b="1" u="sng" dirty="0">
                <a:solidFill>
                  <a:srgbClr val="00B050"/>
                </a:solidFill>
              </a:rPr>
              <a:t>one</a:t>
            </a:r>
            <a:r>
              <a:rPr lang="en-US" dirty="0">
                <a:solidFill>
                  <a:srgbClr val="00B050"/>
                </a:solidFill>
              </a:rPr>
              <a:t> foundational implementation strategy. </a:t>
            </a:r>
          </a:p>
          <a:p>
            <a:pPr marL="342900" indent="-342900" algn="ctr">
              <a:spcAft>
                <a:spcPts val="2400"/>
              </a:spcAft>
              <a:buFont typeface="Wingdings" panose="05000000000000000000" pitchFamily="2" charset="2"/>
              <a:buChar char="ü"/>
            </a:pPr>
            <a:r>
              <a:rPr lang="en-US" dirty="0">
                <a:solidFill>
                  <a:srgbClr val="00B050"/>
                </a:solidFill>
              </a:rPr>
              <a:t>Describe how you would use the implementation strategy using Worksheet 2 – Action Plan</a:t>
            </a:r>
          </a:p>
        </p:txBody>
      </p:sp>
      <p:sp>
        <p:nvSpPr>
          <p:cNvPr id="2" name="Title 1"/>
          <p:cNvSpPr>
            <a:spLocks noGrp="1"/>
          </p:cNvSpPr>
          <p:nvPr>
            <p:ph type="title"/>
          </p:nvPr>
        </p:nvSpPr>
        <p:spPr>
          <a:xfrm>
            <a:off x="368299" y="1165824"/>
            <a:ext cx="7778173" cy="939800"/>
          </a:xfrm>
        </p:spPr>
        <p:txBody>
          <a:bodyPr/>
          <a:lstStyle/>
          <a:p>
            <a:pPr>
              <a:defRPr/>
            </a:pPr>
            <a:r>
              <a:rPr lang="en-US" altLang="en-US" sz="3000" dirty="0">
                <a:solidFill>
                  <a:schemeClr val="tx2"/>
                </a:solidFill>
                <a:effectLst>
                  <a:outerShdw blurRad="38100" dist="38100" dir="2700000" algn="tl">
                    <a:srgbClr val="000000">
                      <a:alpha val="43137"/>
                    </a:srgbClr>
                  </a:outerShdw>
                </a:effectLst>
                <a:latin typeface="Arial" charset="0"/>
                <a:cs typeface="Arial" charset="0"/>
              </a:rPr>
              <a:t>Option 2: Operationalizing Implementation </a:t>
            </a:r>
            <a:br>
              <a:rPr lang="en-US" altLang="en-US" sz="3000" dirty="0">
                <a:solidFill>
                  <a:schemeClr val="tx2"/>
                </a:solidFill>
                <a:effectLst>
                  <a:outerShdw blurRad="38100" dist="38100" dir="2700000" algn="tl">
                    <a:srgbClr val="000000">
                      <a:alpha val="43137"/>
                    </a:srgbClr>
                  </a:outerShdw>
                </a:effectLst>
                <a:latin typeface="Arial" charset="0"/>
                <a:cs typeface="Arial" charset="0"/>
              </a:rPr>
            </a:br>
            <a:endParaRPr lang="en-US" sz="3000" dirty="0">
              <a:solidFill>
                <a:schemeClr val="tx2"/>
              </a:solidFill>
              <a:effectLst>
                <a:outerShdw blurRad="38100" dist="38100" dir="2700000" algn="tl">
                  <a:srgbClr val="000000">
                    <a:alpha val="43137"/>
                  </a:srgbClr>
                </a:outerShdw>
              </a:effectLst>
            </a:endParaRPr>
          </a:p>
        </p:txBody>
      </p:sp>
      <p:cxnSp>
        <p:nvCxnSpPr>
          <p:cNvPr id="5" name="Straight Connector 4"/>
          <p:cNvCxnSpPr/>
          <p:nvPr/>
        </p:nvCxnSpPr>
        <p:spPr>
          <a:xfrm>
            <a:off x="368300" y="5965308"/>
            <a:ext cx="8304028" cy="0"/>
          </a:xfrm>
          <a:prstGeom prst="line">
            <a:avLst/>
          </a:prstGeom>
          <a:ln w="127000" cmpd="thickThi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0" y="-3259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944929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3075"/>
          <a:stretch/>
        </p:blipFill>
        <p:spPr>
          <a:xfrm>
            <a:off x="4011283" y="0"/>
            <a:ext cx="5132717" cy="5883297"/>
          </a:xfrm>
          <a:prstGeom prst="rect">
            <a:avLst/>
          </a:prstGeom>
        </p:spPr>
      </p:pic>
      <p:sp>
        <p:nvSpPr>
          <p:cNvPr id="6" name="Rectangle 5"/>
          <p:cNvSpPr/>
          <p:nvPr/>
        </p:nvSpPr>
        <p:spPr>
          <a:xfrm>
            <a:off x="-11390" y="5012574"/>
            <a:ext cx="9185402" cy="1033499"/>
          </a:xfrm>
          <a:prstGeom prst="rect">
            <a:avLst/>
          </a:prstGeom>
          <a:solidFill>
            <a:srgbClr val="718C58"/>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Arial" charset="0"/>
            </a:endParaRPr>
          </a:p>
        </p:txBody>
      </p:sp>
      <p:sp>
        <p:nvSpPr>
          <p:cNvPr id="7" name="Title 1"/>
          <p:cNvSpPr>
            <a:spLocks noGrp="1"/>
          </p:cNvSpPr>
          <p:nvPr>
            <p:ph type="title"/>
          </p:nvPr>
        </p:nvSpPr>
        <p:spPr>
          <a:xfrm>
            <a:off x="2500418" y="342563"/>
            <a:ext cx="2525187" cy="773533"/>
          </a:xfrm>
        </p:spPr>
        <p:txBody>
          <a:bodyPr/>
          <a:lstStyle/>
          <a:p>
            <a:pPr>
              <a:defRPr/>
            </a:pPr>
            <a:r>
              <a:rPr lang="en-US" sz="3600" dirty="0">
                <a:solidFill>
                  <a:schemeClr val="tx2"/>
                </a:solidFill>
              </a:rPr>
              <a:t>Questions?</a:t>
            </a:r>
            <a:endParaRPr lang="en-US" sz="3600" dirty="0">
              <a:solidFill>
                <a:schemeClr val="tx2"/>
              </a:solidFill>
              <a:effectLst>
                <a:outerShdw blurRad="38100" dist="38100" dir="2700000" algn="tl">
                  <a:srgbClr val="000000">
                    <a:alpha val="43137"/>
                  </a:srgbClr>
                </a:outerShdw>
              </a:effectLst>
            </a:endParaRPr>
          </a:p>
        </p:txBody>
      </p:sp>
      <p:sp>
        <p:nvSpPr>
          <p:cNvPr id="10" name="Title 1"/>
          <p:cNvSpPr txBox="1">
            <a:spLocks/>
          </p:cNvSpPr>
          <p:nvPr/>
        </p:nvSpPr>
        <p:spPr bwMode="auto">
          <a:xfrm>
            <a:off x="378958" y="1458659"/>
            <a:ext cx="5521970" cy="773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algn="l" rtl="0" eaLnBrk="0" fontAlgn="base" hangingPunct="0">
              <a:spcBef>
                <a:spcPct val="0"/>
              </a:spcBef>
              <a:spcAft>
                <a:spcPct val="0"/>
              </a:spcAft>
              <a:defRPr sz="2700" b="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a:lstStyle>
          <a:p>
            <a:pPr>
              <a:defRPr/>
            </a:pPr>
            <a:endParaRPr lang="en-US" sz="2800" dirty="0">
              <a:solidFill>
                <a:schemeClr val="tx1"/>
              </a:solidFill>
              <a:effectLst/>
            </a:endParaRPr>
          </a:p>
          <a:p>
            <a:pPr>
              <a:defRPr/>
            </a:pPr>
            <a:endParaRPr lang="en-US" sz="2800" dirty="0">
              <a:solidFill>
                <a:schemeClr val="tx1"/>
              </a:solidFill>
              <a:effectLst/>
            </a:endParaRPr>
          </a:p>
          <a:p>
            <a:pPr>
              <a:defRPr/>
            </a:pPr>
            <a:r>
              <a:rPr lang="en-US" sz="2800" dirty="0" smtClean="0">
                <a:solidFill>
                  <a:schemeClr val="tx1"/>
                </a:solidFill>
                <a:effectLst/>
              </a:rPr>
              <a:t>NAME, TITLE</a:t>
            </a:r>
          </a:p>
          <a:p>
            <a:pPr>
              <a:defRPr/>
            </a:pPr>
            <a:r>
              <a:rPr lang="en-US" sz="2800" dirty="0" smtClean="0">
                <a:solidFill>
                  <a:schemeClr val="tx1"/>
                </a:solidFill>
                <a:effectLst/>
              </a:rPr>
              <a:t>EMAIL</a:t>
            </a:r>
            <a:endParaRPr lang="en-US" sz="2800" dirty="0">
              <a:solidFill>
                <a:schemeClr val="tx1"/>
              </a:solidFill>
              <a:effectLst/>
            </a:endParaRPr>
          </a:p>
        </p:txBody>
      </p:sp>
    </p:spTree>
    <p:extLst>
      <p:ext uri="{BB962C8B-B14F-4D97-AF65-F5344CB8AC3E}">
        <p14:creationId xmlns:p14="http://schemas.microsoft.com/office/powerpoint/2010/main" val="8837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3075"/>
          <a:stretch/>
        </p:blipFill>
        <p:spPr>
          <a:xfrm>
            <a:off x="4011283" y="234579"/>
            <a:ext cx="5132717" cy="5883297"/>
          </a:xfrm>
          <a:prstGeom prst="rect">
            <a:avLst/>
          </a:prstGeom>
        </p:spPr>
      </p:pic>
      <p:sp>
        <p:nvSpPr>
          <p:cNvPr id="8" name="Rectangle 7"/>
          <p:cNvSpPr/>
          <p:nvPr/>
        </p:nvSpPr>
        <p:spPr>
          <a:xfrm>
            <a:off x="0" y="5745193"/>
            <a:ext cx="9144000" cy="11041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969" y="5814286"/>
            <a:ext cx="6169005" cy="974703"/>
          </a:xfrm>
          <a:prstGeom prst="rect">
            <a:avLst/>
          </a:prstGeom>
        </p:spPr>
      </p:pic>
      <p:sp>
        <p:nvSpPr>
          <p:cNvPr id="6" name="TextBox 5"/>
          <p:cNvSpPr txBox="1"/>
          <p:nvPr/>
        </p:nvSpPr>
        <p:spPr>
          <a:xfrm>
            <a:off x="3073344" y="740124"/>
            <a:ext cx="1776127" cy="461665"/>
          </a:xfrm>
          <a:prstGeom prst="rect">
            <a:avLst/>
          </a:prstGeom>
          <a:noFill/>
          <a:ln>
            <a:no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a:solidFill>
                  <a:srgbClr val="597543"/>
                </a:solidFill>
                <a:latin typeface="Gotham Book" pitchFamily="50" charset="0"/>
                <a:cs typeface="Gotham Book" pitchFamily="50" charset="0"/>
              </a:rPr>
              <a:t>Thank You</a:t>
            </a:r>
            <a:endParaRPr kumimoji="0" lang="en-US" sz="2400" b="0" i="0" u="none" strike="noStrike" kern="1200" cap="none" spc="0" normalizeH="0" baseline="0" noProof="0">
              <a:ln>
                <a:noFill/>
              </a:ln>
              <a:solidFill>
                <a:srgbClr val="597543"/>
              </a:solidFill>
              <a:effectLst/>
              <a:uLnTx/>
              <a:uFillTx/>
              <a:latin typeface="Gotham Book" pitchFamily="50" charset="0"/>
              <a:ea typeface="+mn-ea"/>
              <a:cs typeface="Gotham Book" pitchFamily="50" charset="0"/>
            </a:endParaRPr>
          </a:p>
        </p:txBody>
      </p:sp>
      <p:cxnSp>
        <p:nvCxnSpPr>
          <p:cNvPr id="9" name="Straight Connector 8"/>
          <p:cNvCxnSpPr/>
          <p:nvPr/>
        </p:nvCxnSpPr>
        <p:spPr>
          <a:xfrm flipH="1" flipV="1">
            <a:off x="0" y="1186166"/>
            <a:ext cx="4774770" cy="15623"/>
          </a:xfrm>
          <a:prstGeom prst="line">
            <a:avLst/>
          </a:prstGeom>
          <a:noFill/>
          <a:ln w="12700" cap="flat" cmpd="sng" algn="ctr">
            <a:solidFill>
              <a:srgbClr val="597543"/>
            </a:solidFill>
            <a:prstDash val="solid"/>
          </a:ln>
          <a:effectLst/>
        </p:spPr>
      </p:cxnSp>
      <p:sp>
        <p:nvSpPr>
          <p:cNvPr id="7" name="TextBox 6">
            <a:extLst>
              <a:ext uri="{FF2B5EF4-FFF2-40B4-BE49-F238E27FC236}">
                <a16:creationId xmlns:a16="http://schemas.microsoft.com/office/drawing/2014/main" id="{90171CAB-2565-5B4E-AA2D-44E8294EF4F5}"/>
              </a:ext>
            </a:extLst>
          </p:cNvPr>
          <p:cNvSpPr txBox="1"/>
          <p:nvPr/>
        </p:nvSpPr>
        <p:spPr>
          <a:xfrm>
            <a:off x="382464" y="1811497"/>
            <a:ext cx="4009841" cy="2893100"/>
          </a:xfrm>
          <a:prstGeom prst="rect">
            <a:avLst/>
          </a:prstGeom>
          <a:noFill/>
          <a:ln>
            <a:noFill/>
          </a:ln>
        </p:spPr>
        <p:txBody>
          <a:bodyPr wrap="square" rtlCol="0">
            <a:spAutoFit/>
          </a:bodyPr>
          <a:lstStyle/>
          <a:p>
            <a:r>
              <a:rPr lang="en-US" sz="1400" dirty="0"/>
              <a:t>ITHS is supported by the National Center For Advancing Translational Sciences of the National Institutes of Health under Award Number UL1 TR002319. </a:t>
            </a:r>
            <a:endParaRPr lang="en-US" sz="1400" dirty="0" smtClean="0"/>
          </a:p>
          <a:p>
            <a:endParaRPr lang="en-US" altLang="zh-CN" sz="1400" i="1" dirty="0">
              <a:solidFill>
                <a:srgbClr val="597543"/>
              </a:solidFill>
              <a:latin typeface="Gotham Book" pitchFamily="50" charset="0"/>
            </a:endParaRPr>
          </a:p>
          <a:p>
            <a:r>
              <a:rPr lang="en-US" sz="1400" dirty="0"/>
              <a:t>This project was supported by the National Center For Advancing Translational Sciences of the National Institutes of Health under Award Number TL1 TR002318. </a:t>
            </a:r>
            <a:endParaRPr lang="en-US" sz="1400" dirty="0" smtClean="0"/>
          </a:p>
          <a:p>
            <a:endParaRPr lang="en-US" sz="1400"/>
          </a:p>
          <a:p>
            <a:r>
              <a:rPr lang="en-US" sz="1400" smtClean="0"/>
              <a:t>The </a:t>
            </a:r>
            <a:r>
              <a:rPr lang="en-US" sz="1400" dirty="0"/>
              <a:t>content is solely the responsibility of the authors and does not necessarily represent the official views of the National Institutes of Health.</a:t>
            </a:r>
            <a:endParaRPr lang="en-US" altLang="zh-CN" sz="1400" i="1" dirty="0">
              <a:solidFill>
                <a:srgbClr val="597543"/>
              </a:solidFill>
              <a:latin typeface="Gotham Book" pitchFamily="50" charset="0"/>
            </a:endParaRPr>
          </a:p>
        </p:txBody>
      </p:sp>
    </p:spTree>
    <p:extLst>
      <p:ext uri="{BB962C8B-B14F-4D97-AF65-F5344CB8AC3E}">
        <p14:creationId xmlns:p14="http://schemas.microsoft.com/office/powerpoint/2010/main" val="1273436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8"/>
          <p:cNvSpPr txBox="1">
            <a:spLocks/>
          </p:cNvSpPr>
          <p:nvPr/>
        </p:nvSpPr>
        <p:spPr bwMode="auto">
          <a:xfrm>
            <a:off x="368300" y="1704571"/>
            <a:ext cx="84074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0" indent="0" algn="l" rtl="0" eaLnBrk="0" fontAlgn="base" hangingPunct="0">
              <a:spcBef>
                <a:spcPct val="0"/>
              </a:spcBef>
              <a:spcAft>
                <a:spcPts val="1000"/>
              </a:spcAft>
              <a:buClr>
                <a:srgbClr val="191919"/>
              </a:buClr>
              <a:buFont typeface="Wingdings" pitchFamily="2" charset="2"/>
              <a:buNone/>
              <a:defRPr sz="2200" kern="1200">
                <a:solidFill>
                  <a:schemeClr val="tx2"/>
                </a:solidFill>
                <a:latin typeface="Arial" panose="020B0604020202020204" pitchFamily="34" charset="0"/>
                <a:ea typeface="+mn-ea"/>
                <a:cs typeface="Arial" panose="020B0604020202020204" pitchFamily="34" charset="0"/>
              </a:defRPr>
            </a:lvl1pPr>
            <a:lvl2pPr marL="457200" indent="0" algn="ctr" rtl="0" eaLnBrk="0" fontAlgn="base" hangingPunct="0">
              <a:spcBef>
                <a:spcPct val="0"/>
              </a:spcBef>
              <a:spcAft>
                <a:spcPts val="800"/>
              </a:spcAft>
              <a:buClr>
                <a:srgbClr val="191919"/>
              </a:buClr>
              <a:buSzPct val="85000"/>
              <a:buFont typeface="Arial" charset="0"/>
              <a:buNone/>
              <a:defRPr sz="19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rtl="0" eaLnBrk="0" fontAlgn="base" hangingPunct="0">
              <a:spcBef>
                <a:spcPct val="0"/>
              </a:spcBef>
              <a:spcAft>
                <a:spcPts val="600"/>
              </a:spcAft>
              <a:buClr>
                <a:schemeClr val="tx2"/>
              </a:buClr>
              <a:buFont typeface="Wingdings 2" pitchFamily="18" charset="2"/>
              <a:buNone/>
              <a:defRPr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rtl="0" eaLnBrk="0" fontAlgn="base" hangingPunct="0">
              <a:spcBef>
                <a:spcPct val="0"/>
              </a:spcBef>
              <a:spcAft>
                <a:spcPts val="600"/>
              </a:spcAft>
              <a:buClr>
                <a:schemeClr val="tx2"/>
              </a:buClr>
              <a:buFont typeface="Arial" charset="0"/>
              <a:buNone/>
              <a:defRPr sz="17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rtl="0" eaLnBrk="0" fontAlgn="base" hangingPunct="0">
              <a:spcBef>
                <a:spcPct val="0"/>
              </a:spcBef>
              <a:spcAft>
                <a:spcPts val="400"/>
              </a:spcAft>
              <a:buClr>
                <a:schemeClr val="tx2"/>
              </a:buClr>
              <a:buFont typeface="Wingdings 3" pitchFamily="18" charset="2"/>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ts val="0"/>
              </a:spcBef>
              <a:spcAft>
                <a:spcPts val="400"/>
              </a:spcAft>
              <a:buClr>
                <a:schemeClr val="tx2"/>
              </a:buClr>
              <a:buFont typeface="Courier New" panose="02070309020205020404" pitchFamily="49" charset="0"/>
              <a:buNone/>
              <a:defRPr sz="15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200" b="0" i="1" kern="1200" baseline="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06400" indent="-342900">
              <a:spcAft>
                <a:spcPts val="2400"/>
              </a:spcAft>
              <a:buFont typeface="Wingdings" panose="05000000000000000000" pitchFamily="2" charset="2"/>
              <a:buChar char="v"/>
            </a:pPr>
            <a:r>
              <a:rPr lang="en-US" dirty="0"/>
              <a:t>Learn about the </a:t>
            </a:r>
            <a:r>
              <a:rPr lang="en-US" dirty="0" smtClean="0"/>
              <a:t>ITHS’</a:t>
            </a:r>
            <a:r>
              <a:rPr lang="en-US" dirty="0"/>
              <a:t> </a:t>
            </a:r>
            <a:r>
              <a:rPr lang="en-US" dirty="0" smtClean="0"/>
              <a:t>resource: Implementation </a:t>
            </a:r>
            <a:r>
              <a:rPr lang="en-US" dirty="0"/>
              <a:t>in Clinical Settings: A Planning Guide for Investigators</a:t>
            </a:r>
          </a:p>
          <a:p>
            <a:pPr marL="406400" indent="-342900">
              <a:spcAft>
                <a:spcPts val="2400"/>
              </a:spcAft>
              <a:buFont typeface="Wingdings" panose="05000000000000000000" pitchFamily="2" charset="2"/>
              <a:buChar char="v"/>
            </a:pPr>
            <a:r>
              <a:rPr lang="en-US" dirty="0" smtClean="0"/>
              <a:t>Complete </a:t>
            </a:r>
            <a:r>
              <a:rPr lang="en-US" dirty="0"/>
              <a:t>a step in the implementation planning process relevant to your intervention and the clinical settings where it will be used</a:t>
            </a:r>
          </a:p>
          <a:p>
            <a:pPr marL="406400" indent="-342900">
              <a:spcAft>
                <a:spcPts val="2400"/>
              </a:spcAft>
              <a:buFont typeface="Wingdings" panose="05000000000000000000" pitchFamily="2" charset="2"/>
              <a:buChar char="v"/>
            </a:pPr>
            <a:r>
              <a:rPr lang="en-US" dirty="0"/>
              <a:t>Gain experience in applying Implementation Science principles to a translational research project</a:t>
            </a:r>
          </a:p>
          <a:p>
            <a:pPr lvl="1" algn="l">
              <a:spcAft>
                <a:spcPts val="2400"/>
              </a:spcAft>
            </a:pPr>
            <a:endParaRPr lang="en-US" dirty="0">
              <a:solidFill>
                <a:schemeClr val="tx1"/>
              </a:solidFill>
            </a:endParaRPr>
          </a:p>
          <a:p>
            <a:pPr>
              <a:spcAft>
                <a:spcPts val="2400"/>
              </a:spcAft>
            </a:pPr>
            <a:endParaRPr lang="en-US" dirty="0">
              <a:solidFill>
                <a:schemeClr val="tx1"/>
              </a:solidFill>
            </a:endParaRPr>
          </a:p>
        </p:txBody>
      </p:sp>
      <p:sp>
        <p:nvSpPr>
          <p:cNvPr id="2" name="Title 1"/>
          <p:cNvSpPr>
            <a:spLocks noGrp="1"/>
          </p:cNvSpPr>
          <p:nvPr>
            <p:ph type="title"/>
          </p:nvPr>
        </p:nvSpPr>
        <p:spPr>
          <a:xfrm>
            <a:off x="368300" y="1063724"/>
            <a:ext cx="8304028" cy="4696996"/>
          </a:xfrm>
        </p:spPr>
        <p:txBody>
          <a:bodyPr/>
          <a:lstStyle/>
          <a:p>
            <a:pPr>
              <a:defRPr/>
            </a:pPr>
            <a:r>
              <a:rPr lang="en-US" altLang="en-US" sz="3000" dirty="0">
                <a:solidFill>
                  <a:schemeClr val="tx1"/>
                </a:solidFill>
                <a:effectLst>
                  <a:outerShdw blurRad="38100" dist="38100" dir="2700000" algn="tl">
                    <a:srgbClr val="000000">
                      <a:alpha val="43137"/>
                    </a:srgbClr>
                  </a:outerShdw>
                </a:effectLst>
                <a:latin typeface="Arial" charset="0"/>
                <a:cs typeface="Arial" charset="0"/>
              </a:rPr>
              <a:t>Goals of the Experiential Learning Opportunity</a:t>
            </a:r>
            <a:endParaRPr lang="en-US" sz="3000" dirty="0">
              <a:solidFill>
                <a:schemeClr val="tx1"/>
              </a:solidFill>
              <a:effectLst>
                <a:outerShdw blurRad="38100" dist="38100" dir="2700000" algn="tl">
                  <a:srgbClr val="000000">
                    <a:alpha val="43137"/>
                  </a:srgbClr>
                </a:outerShdw>
              </a:effectLst>
            </a:endParaRPr>
          </a:p>
        </p:txBody>
      </p:sp>
      <p:cxnSp>
        <p:nvCxnSpPr>
          <p:cNvPr id="5" name="Straight Connector 4"/>
          <p:cNvCxnSpPr/>
          <p:nvPr/>
        </p:nvCxnSpPr>
        <p:spPr>
          <a:xfrm>
            <a:off x="368300" y="6109687"/>
            <a:ext cx="8304028" cy="0"/>
          </a:xfrm>
          <a:prstGeom prst="line">
            <a:avLst/>
          </a:prstGeom>
          <a:ln w="127000" cmpd="thickThi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0" y="-3259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178228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8"/>
          <p:cNvSpPr txBox="1">
            <a:spLocks/>
          </p:cNvSpPr>
          <p:nvPr/>
        </p:nvSpPr>
        <p:spPr bwMode="auto">
          <a:xfrm>
            <a:off x="368300" y="1704571"/>
            <a:ext cx="84074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0" indent="0" algn="l" rtl="0" eaLnBrk="0" fontAlgn="base" hangingPunct="0">
              <a:spcBef>
                <a:spcPct val="0"/>
              </a:spcBef>
              <a:spcAft>
                <a:spcPts val="1000"/>
              </a:spcAft>
              <a:buClr>
                <a:srgbClr val="191919"/>
              </a:buClr>
              <a:buFont typeface="Wingdings" pitchFamily="2" charset="2"/>
              <a:buNone/>
              <a:defRPr sz="2200" kern="1200">
                <a:solidFill>
                  <a:schemeClr val="tx2"/>
                </a:solidFill>
                <a:latin typeface="Arial" panose="020B0604020202020204" pitchFamily="34" charset="0"/>
                <a:ea typeface="+mn-ea"/>
                <a:cs typeface="Arial" panose="020B0604020202020204" pitchFamily="34" charset="0"/>
              </a:defRPr>
            </a:lvl1pPr>
            <a:lvl2pPr marL="457200" indent="0" algn="ctr" rtl="0" eaLnBrk="0" fontAlgn="base" hangingPunct="0">
              <a:spcBef>
                <a:spcPct val="0"/>
              </a:spcBef>
              <a:spcAft>
                <a:spcPts val="800"/>
              </a:spcAft>
              <a:buClr>
                <a:srgbClr val="191919"/>
              </a:buClr>
              <a:buSzPct val="85000"/>
              <a:buFont typeface="Arial" charset="0"/>
              <a:buNone/>
              <a:defRPr sz="19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rtl="0" eaLnBrk="0" fontAlgn="base" hangingPunct="0">
              <a:spcBef>
                <a:spcPct val="0"/>
              </a:spcBef>
              <a:spcAft>
                <a:spcPts val="600"/>
              </a:spcAft>
              <a:buClr>
                <a:schemeClr val="tx2"/>
              </a:buClr>
              <a:buFont typeface="Wingdings 2" pitchFamily="18" charset="2"/>
              <a:buNone/>
              <a:defRPr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rtl="0" eaLnBrk="0" fontAlgn="base" hangingPunct="0">
              <a:spcBef>
                <a:spcPct val="0"/>
              </a:spcBef>
              <a:spcAft>
                <a:spcPts val="600"/>
              </a:spcAft>
              <a:buClr>
                <a:schemeClr val="tx2"/>
              </a:buClr>
              <a:buFont typeface="Arial" charset="0"/>
              <a:buNone/>
              <a:defRPr sz="17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rtl="0" eaLnBrk="0" fontAlgn="base" hangingPunct="0">
              <a:spcBef>
                <a:spcPct val="0"/>
              </a:spcBef>
              <a:spcAft>
                <a:spcPts val="400"/>
              </a:spcAft>
              <a:buClr>
                <a:schemeClr val="tx2"/>
              </a:buClr>
              <a:buFont typeface="Wingdings 3" pitchFamily="18" charset="2"/>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ts val="0"/>
              </a:spcBef>
              <a:spcAft>
                <a:spcPts val="400"/>
              </a:spcAft>
              <a:buClr>
                <a:schemeClr val="tx2"/>
              </a:buClr>
              <a:buFont typeface="Courier New" panose="02070309020205020404" pitchFamily="49" charset="0"/>
              <a:buNone/>
              <a:defRPr sz="15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200" b="0" i="1" kern="1200" baseline="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spcAft>
                <a:spcPts val="3600"/>
              </a:spcAft>
              <a:buFont typeface="Wingdings" panose="05000000000000000000" pitchFamily="2" charset="2"/>
              <a:buChar char="Ø"/>
            </a:pPr>
            <a:r>
              <a:rPr lang="en-US" dirty="0"/>
              <a:t>Review materials (this slideshow &amp; worksheets)</a:t>
            </a:r>
          </a:p>
          <a:p>
            <a:pPr marL="342900" indent="-342900">
              <a:spcAft>
                <a:spcPts val="1200"/>
              </a:spcAft>
              <a:buFont typeface="Wingdings" panose="05000000000000000000" pitchFamily="2" charset="2"/>
              <a:buChar char="Ø"/>
            </a:pPr>
            <a:r>
              <a:rPr lang="en-US" dirty="0">
                <a:solidFill>
                  <a:schemeClr val="tx1"/>
                </a:solidFill>
              </a:rPr>
              <a:t>Meet with the ITHS D&amp;I team for orientation &amp; guidance (30 min)</a:t>
            </a:r>
          </a:p>
          <a:p>
            <a:pPr marL="800100" lvl="1" indent="-342900">
              <a:spcAft>
                <a:spcPts val="3600"/>
              </a:spcAft>
              <a:buFont typeface="Wingdings" panose="05000000000000000000" pitchFamily="2" charset="2"/>
              <a:buChar char="Ø"/>
            </a:pPr>
            <a:r>
              <a:rPr lang="en-US" dirty="0">
                <a:solidFill>
                  <a:schemeClr val="tx1"/>
                </a:solidFill>
              </a:rPr>
              <a:t>Please contact </a:t>
            </a:r>
            <a:r>
              <a:rPr lang="en-US" dirty="0" smtClean="0">
                <a:solidFill>
                  <a:schemeClr val="tx1"/>
                </a:solidFill>
              </a:rPr>
              <a:t>NAME/EMAIL, </a:t>
            </a:r>
            <a:r>
              <a:rPr lang="en-US" dirty="0">
                <a:solidFill>
                  <a:schemeClr val="tx1"/>
                </a:solidFill>
              </a:rPr>
              <a:t>to schedule a time</a:t>
            </a:r>
          </a:p>
          <a:p>
            <a:pPr marL="342900" indent="-342900">
              <a:spcAft>
                <a:spcPts val="600"/>
              </a:spcAft>
              <a:buFont typeface="Wingdings" panose="05000000000000000000" pitchFamily="2" charset="2"/>
              <a:buChar char="Ø"/>
            </a:pPr>
            <a:r>
              <a:rPr lang="en-US" dirty="0">
                <a:solidFill>
                  <a:schemeClr val="tx1"/>
                </a:solidFill>
              </a:rPr>
              <a:t>Complete a planning worksheet for your project</a:t>
            </a:r>
          </a:p>
          <a:p>
            <a:pPr marL="800100" lvl="1" indent="-342900" algn="l">
              <a:spcAft>
                <a:spcPts val="600"/>
              </a:spcAft>
              <a:buFont typeface="Wingdings" panose="05000000000000000000" pitchFamily="2" charset="2"/>
              <a:buChar char="Ø"/>
            </a:pPr>
            <a:r>
              <a:rPr lang="en-US" dirty="0">
                <a:solidFill>
                  <a:schemeClr val="tx1"/>
                </a:solidFill>
              </a:rPr>
              <a:t>Choose one:</a:t>
            </a:r>
          </a:p>
          <a:p>
            <a:pPr marL="1714500" lvl="3" indent="-342900" algn="l">
              <a:spcAft>
                <a:spcPts val="1200"/>
              </a:spcAft>
              <a:buFont typeface="Wingdings" panose="05000000000000000000" pitchFamily="2" charset="2"/>
              <a:buChar char="Ø"/>
            </a:pPr>
            <a:r>
              <a:rPr lang="en-US" sz="2000" dirty="0">
                <a:solidFill>
                  <a:schemeClr val="tx1"/>
                </a:solidFill>
              </a:rPr>
              <a:t>Option 1: Understanding your intervention</a:t>
            </a:r>
          </a:p>
          <a:p>
            <a:pPr marL="1714500" lvl="3" indent="-342900" algn="l">
              <a:spcAft>
                <a:spcPts val="1200"/>
              </a:spcAft>
              <a:buFont typeface="Wingdings" panose="05000000000000000000" pitchFamily="2" charset="2"/>
              <a:buChar char="Ø"/>
            </a:pPr>
            <a:r>
              <a:rPr lang="en-US" sz="2000" dirty="0">
                <a:solidFill>
                  <a:schemeClr val="tx1"/>
                </a:solidFill>
              </a:rPr>
              <a:t>Option 2: Operationalizing implementation</a:t>
            </a:r>
          </a:p>
          <a:p>
            <a:pPr marL="800100" lvl="1" indent="-342900">
              <a:spcAft>
                <a:spcPts val="2400"/>
              </a:spcAft>
              <a:buFont typeface="Wingdings" panose="05000000000000000000" pitchFamily="2" charset="2"/>
              <a:buChar char="Ø"/>
            </a:pPr>
            <a:endParaRPr lang="en-US" dirty="0">
              <a:solidFill>
                <a:schemeClr val="tx1"/>
              </a:solidFill>
            </a:endParaRPr>
          </a:p>
          <a:p>
            <a:pPr marL="800100" lvl="1" indent="-342900" algn="l">
              <a:spcAft>
                <a:spcPts val="2400"/>
              </a:spcAft>
              <a:buFont typeface="Wingdings" panose="05000000000000000000" pitchFamily="2" charset="2"/>
              <a:buChar char="Ø"/>
            </a:pPr>
            <a:endParaRPr lang="en-US" dirty="0">
              <a:solidFill>
                <a:schemeClr val="tx1"/>
              </a:solidFill>
            </a:endParaRPr>
          </a:p>
          <a:p>
            <a:pPr>
              <a:spcAft>
                <a:spcPts val="2400"/>
              </a:spcAft>
            </a:pPr>
            <a:endParaRPr lang="en-US" dirty="0">
              <a:solidFill>
                <a:schemeClr val="tx1"/>
              </a:solidFill>
            </a:endParaRPr>
          </a:p>
        </p:txBody>
      </p:sp>
      <p:sp>
        <p:nvSpPr>
          <p:cNvPr id="2" name="Title 1"/>
          <p:cNvSpPr>
            <a:spLocks noGrp="1"/>
          </p:cNvSpPr>
          <p:nvPr>
            <p:ph type="title"/>
          </p:nvPr>
        </p:nvSpPr>
        <p:spPr>
          <a:xfrm>
            <a:off x="368300" y="1063724"/>
            <a:ext cx="6400800" cy="939800"/>
          </a:xfrm>
        </p:spPr>
        <p:txBody>
          <a:bodyPr/>
          <a:lstStyle/>
          <a:p>
            <a:pPr>
              <a:defRPr/>
            </a:pPr>
            <a:r>
              <a:rPr lang="en-US" altLang="en-US" sz="3000" dirty="0">
                <a:solidFill>
                  <a:schemeClr val="tx1"/>
                </a:solidFill>
                <a:effectLst>
                  <a:outerShdw blurRad="38100" dist="38100" dir="2700000" algn="tl">
                    <a:srgbClr val="000000">
                      <a:alpha val="43137"/>
                    </a:srgbClr>
                  </a:outerShdw>
                </a:effectLst>
                <a:latin typeface="Arial" charset="0"/>
                <a:cs typeface="Arial" charset="0"/>
              </a:rPr>
              <a:t>Experiential Learning Process</a:t>
            </a:r>
            <a:endParaRPr lang="en-US" sz="3000" dirty="0">
              <a:solidFill>
                <a:schemeClr val="tx1"/>
              </a:solidFill>
              <a:effectLst>
                <a:outerShdw blurRad="38100" dist="38100" dir="2700000" algn="tl">
                  <a:srgbClr val="000000">
                    <a:alpha val="43137"/>
                  </a:srgbClr>
                </a:outerShdw>
              </a:effectLst>
            </a:endParaRPr>
          </a:p>
        </p:txBody>
      </p:sp>
      <p:cxnSp>
        <p:nvCxnSpPr>
          <p:cNvPr id="5" name="Straight Connector 4"/>
          <p:cNvCxnSpPr/>
          <p:nvPr/>
        </p:nvCxnSpPr>
        <p:spPr>
          <a:xfrm>
            <a:off x="368300" y="6109687"/>
            <a:ext cx="8304028" cy="0"/>
          </a:xfrm>
          <a:prstGeom prst="line">
            <a:avLst/>
          </a:prstGeom>
          <a:ln w="127000" cmpd="thickThi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0" y="-3259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969315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8"/>
          <p:cNvSpPr txBox="1">
            <a:spLocks/>
          </p:cNvSpPr>
          <p:nvPr/>
        </p:nvSpPr>
        <p:spPr bwMode="auto">
          <a:xfrm>
            <a:off x="368299" y="2500557"/>
            <a:ext cx="7941511"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0" indent="0" algn="l" rtl="0" eaLnBrk="0" fontAlgn="base" hangingPunct="0">
              <a:spcBef>
                <a:spcPct val="0"/>
              </a:spcBef>
              <a:spcAft>
                <a:spcPts val="1000"/>
              </a:spcAft>
              <a:buClr>
                <a:srgbClr val="191919"/>
              </a:buClr>
              <a:buFont typeface="Wingdings" pitchFamily="2" charset="2"/>
              <a:buNone/>
              <a:defRPr sz="2200" kern="1200">
                <a:solidFill>
                  <a:schemeClr val="tx2"/>
                </a:solidFill>
                <a:latin typeface="Arial" panose="020B0604020202020204" pitchFamily="34" charset="0"/>
                <a:ea typeface="+mn-ea"/>
                <a:cs typeface="Arial" panose="020B0604020202020204" pitchFamily="34" charset="0"/>
              </a:defRPr>
            </a:lvl1pPr>
            <a:lvl2pPr marL="457200" indent="0" algn="ctr" rtl="0" eaLnBrk="0" fontAlgn="base" hangingPunct="0">
              <a:spcBef>
                <a:spcPct val="0"/>
              </a:spcBef>
              <a:spcAft>
                <a:spcPts val="800"/>
              </a:spcAft>
              <a:buClr>
                <a:srgbClr val="191919"/>
              </a:buClr>
              <a:buSzPct val="85000"/>
              <a:buFont typeface="Arial" charset="0"/>
              <a:buNone/>
              <a:defRPr sz="19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rtl="0" eaLnBrk="0" fontAlgn="base" hangingPunct="0">
              <a:spcBef>
                <a:spcPct val="0"/>
              </a:spcBef>
              <a:spcAft>
                <a:spcPts val="600"/>
              </a:spcAft>
              <a:buClr>
                <a:schemeClr val="tx2"/>
              </a:buClr>
              <a:buFont typeface="Wingdings 2" pitchFamily="18" charset="2"/>
              <a:buNone/>
              <a:defRPr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rtl="0" eaLnBrk="0" fontAlgn="base" hangingPunct="0">
              <a:spcBef>
                <a:spcPct val="0"/>
              </a:spcBef>
              <a:spcAft>
                <a:spcPts val="600"/>
              </a:spcAft>
              <a:buClr>
                <a:schemeClr val="tx2"/>
              </a:buClr>
              <a:buFont typeface="Arial" charset="0"/>
              <a:buNone/>
              <a:defRPr sz="17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rtl="0" eaLnBrk="0" fontAlgn="base" hangingPunct="0">
              <a:spcBef>
                <a:spcPct val="0"/>
              </a:spcBef>
              <a:spcAft>
                <a:spcPts val="400"/>
              </a:spcAft>
              <a:buClr>
                <a:schemeClr val="tx2"/>
              </a:buClr>
              <a:buFont typeface="Wingdings 3" pitchFamily="18" charset="2"/>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ts val="0"/>
              </a:spcBef>
              <a:spcAft>
                <a:spcPts val="400"/>
              </a:spcAft>
              <a:buClr>
                <a:schemeClr val="tx2"/>
              </a:buClr>
              <a:buFont typeface="Courier New" panose="02070309020205020404" pitchFamily="49" charset="0"/>
              <a:buNone/>
              <a:defRPr sz="15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200" b="0" i="1" kern="1200" baseline="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Aft>
                <a:spcPts val="600"/>
              </a:spcAft>
            </a:pPr>
            <a:r>
              <a:rPr lang="en-US" sz="2000" b="1" u="sng" dirty="0"/>
              <a:t>GOAL: </a:t>
            </a:r>
          </a:p>
          <a:p>
            <a:pPr algn="ctr">
              <a:spcAft>
                <a:spcPts val="600"/>
              </a:spcAft>
            </a:pPr>
            <a:r>
              <a:rPr lang="en-US" sz="2000" dirty="0"/>
              <a:t>Help investigators successfully plan implementation of </a:t>
            </a:r>
            <a:r>
              <a:rPr lang="en-US" sz="2000" b="1" dirty="0"/>
              <a:t>a health intervention or innovation</a:t>
            </a:r>
            <a:r>
              <a:rPr lang="en-US" sz="2000" dirty="0"/>
              <a:t> (drug, device, clinical guideline, policy)   </a:t>
            </a:r>
            <a:r>
              <a:rPr lang="en-US" sz="2000" b="1" dirty="0"/>
              <a:t>in clinical settings</a:t>
            </a:r>
          </a:p>
          <a:p>
            <a:pPr>
              <a:spcAft>
                <a:spcPts val="600"/>
              </a:spcAft>
            </a:pPr>
            <a:endParaRPr lang="en-US" sz="2000" dirty="0"/>
          </a:p>
          <a:p>
            <a:pPr marL="288925" lvl="1" indent="-288925" algn="l">
              <a:spcAft>
                <a:spcPts val="2400"/>
              </a:spcAft>
              <a:buFont typeface="Wingdings" panose="05000000000000000000" pitchFamily="2" charset="2"/>
              <a:buChar char="Ø"/>
            </a:pPr>
            <a:r>
              <a:rPr lang="en-US" sz="2000" dirty="0">
                <a:solidFill>
                  <a:schemeClr val="tx1"/>
                </a:solidFill>
              </a:rPr>
              <a:t>Based on established principles of Implementation Science</a:t>
            </a:r>
          </a:p>
          <a:p>
            <a:pPr marL="288925" lvl="1" indent="-288925" algn="l">
              <a:spcAft>
                <a:spcPts val="2400"/>
              </a:spcAft>
              <a:buFont typeface="Wingdings" panose="05000000000000000000" pitchFamily="2" charset="2"/>
              <a:buChar char="Ø"/>
            </a:pPr>
            <a:r>
              <a:rPr lang="en-US" sz="2000" dirty="0">
                <a:solidFill>
                  <a:schemeClr val="tx1"/>
                </a:solidFill>
              </a:rPr>
              <a:t>Supported by the ITHS’ Dissemination and Implementation Program</a:t>
            </a:r>
          </a:p>
        </p:txBody>
      </p:sp>
      <p:sp>
        <p:nvSpPr>
          <p:cNvPr id="2" name="Title 1"/>
          <p:cNvSpPr>
            <a:spLocks noGrp="1"/>
          </p:cNvSpPr>
          <p:nvPr>
            <p:ph type="title"/>
          </p:nvPr>
        </p:nvSpPr>
        <p:spPr>
          <a:xfrm>
            <a:off x="206423" y="1171783"/>
            <a:ext cx="8627782" cy="939800"/>
          </a:xfrm>
        </p:spPr>
        <p:txBody>
          <a:bodyPr/>
          <a:lstStyle/>
          <a:p>
            <a:pPr algn="ctr"/>
            <a:r>
              <a:rPr lang="en-US" dirty="0">
                <a:solidFill>
                  <a:schemeClr val="accent1">
                    <a:lumMod val="50000"/>
                    <a:lumOff val="50000"/>
                  </a:schemeClr>
                </a:solidFill>
                <a:effectLst/>
              </a:rPr>
              <a:t>Implementation in Clinical Settings: </a:t>
            </a:r>
            <a:r>
              <a:rPr lang="en-US" dirty="0" smtClean="0">
                <a:solidFill>
                  <a:schemeClr val="accent1">
                    <a:lumMod val="50000"/>
                    <a:lumOff val="50000"/>
                  </a:schemeClr>
                </a:solidFill>
                <a:effectLst/>
              </a:rPr>
              <a:t/>
            </a:r>
            <a:br>
              <a:rPr lang="en-US" dirty="0" smtClean="0">
                <a:solidFill>
                  <a:schemeClr val="accent1">
                    <a:lumMod val="50000"/>
                    <a:lumOff val="50000"/>
                  </a:schemeClr>
                </a:solidFill>
                <a:effectLst/>
              </a:rPr>
            </a:br>
            <a:r>
              <a:rPr lang="en-US" dirty="0" smtClean="0">
                <a:solidFill>
                  <a:schemeClr val="accent1">
                    <a:lumMod val="50000"/>
                    <a:lumOff val="50000"/>
                  </a:schemeClr>
                </a:solidFill>
                <a:effectLst/>
              </a:rPr>
              <a:t>A </a:t>
            </a:r>
            <a:r>
              <a:rPr lang="en-US" dirty="0">
                <a:solidFill>
                  <a:schemeClr val="accent1">
                    <a:lumMod val="50000"/>
                    <a:lumOff val="50000"/>
                  </a:schemeClr>
                </a:solidFill>
                <a:effectLst/>
              </a:rPr>
              <a:t>Planning Guide for Investigators</a:t>
            </a:r>
          </a:p>
        </p:txBody>
      </p:sp>
      <p:cxnSp>
        <p:nvCxnSpPr>
          <p:cNvPr id="5" name="Straight Connector 4"/>
          <p:cNvCxnSpPr/>
          <p:nvPr/>
        </p:nvCxnSpPr>
        <p:spPr>
          <a:xfrm>
            <a:off x="368300" y="5965308"/>
            <a:ext cx="8304028" cy="0"/>
          </a:xfrm>
          <a:prstGeom prst="line">
            <a:avLst/>
          </a:prstGeom>
          <a:ln w="127000" cmpd="thickThi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0" y="-3259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97891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8"/>
          <p:cNvSpPr txBox="1">
            <a:spLocks/>
          </p:cNvSpPr>
          <p:nvPr/>
        </p:nvSpPr>
        <p:spPr bwMode="auto">
          <a:xfrm>
            <a:off x="368300" y="2105624"/>
            <a:ext cx="793572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0" indent="0" algn="l" rtl="0" eaLnBrk="0" fontAlgn="base" hangingPunct="0">
              <a:spcBef>
                <a:spcPct val="0"/>
              </a:spcBef>
              <a:spcAft>
                <a:spcPts val="1000"/>
              </a:spcAft>
              <a:buClr>
                <a:srgbClr val="191919"/>
              </a:buClr>
              <a:buFont typeface="Wingdings" pitchFamily="2" charset="2"/>
              <a:buNone/>
              <a:defRPr sz="2200" kern="1200">
                <a:solidFill>
                  <a:schemeClr val="tx2"/>
                </a:solidFill>
                <a:latin typeface="Arial" panose="020B0604020202020204" pitchFamily="34" charset="0"/>
                <a:ea typeface="+mn-ea"/>
                <a:cs typeface="Arial" panose="020B0604020202020204" pitchFamily="34" charset="0"/>
              </a:defRPr>
            </a:lvl1pPr>
            <a:lvl2pPr marL="457200" indent="0" algn="ctr" rtl="0" eaLnBrk="0" fontAlgn="base" hangingPunct="0">
              <a:spcBef>
                <a:spcPct val="0"/>
              </a:spcBef>
              <a:spcAft>
                <a:spcPts val="800"/>
              </a:spcAft>
              <a:buClr>
                <a:srgbClr val="191919"/>
              </a:buClr>
              <a:buSzPct val="85000"/>
              <a:buFont typeface="Arial" charset="0"/>
              <a:buNone/>
              <a:defRPr sz="19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rtl="0" eaLnBrk="0" fontAlgn="base" hangingPunct="0">
              <a:spcBef>
                <a:spcPct val="0"/>
              </a:spcBef>
              <a:spcAft>
                <a:spcPts val="600"/>
              </a:spcAft>
              <a:buClr>
                <a:schemeClr val="tx2"/>
              </a:buClr>
              <a:buFont typeface="Wingdings 2" pitchFamily="18" charset="2"/>
              <a:buNone/>
              <a:defRPr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rtl="0" eaLnBrk="0" fontAlgn="base" hangingPunct="0">
              <a:spcBef>
                <a:spcPct val="0"/>
              </a:spcBef>
              <a:spcAft>
                <a:spcPts val="600"/>
              </a:spcAft>
              <a:buClr>
                <a:schemeClr val="tx2"/>
              </a:buClr>
              <a:buFont typeface="Arial" charset="0"/>
              <a:buNone/>
              <a:defRPr sz="17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rtl="0" eaLnBrk="0" fontAlgn="base" hangingPunct="0">
              <a:spcBef>
                <a:spcPct val="0"/>
              </a:spcBef>
              <a:spcAft>
                <a:spcPts val="400"/>
              </a:spcAft>
              <a:buClr>
                <a:schemeClr val="tx2"/>
              </a:buClr>
              <a:buFont typeface="Wingdings 3" pitchFamily="18" charset="2"/>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ts val="0"/>
              </a:spcBef>
              <a:spcAft>
                <a:spcPts val="400"/>
              </a:spcAft>
              <a:buClr>
                <a:schemeClr val="tx2"/>
              </a:buClr>
              <a:buFont typeface="Courier New" panose="02070309020205020404" pitchFamily="49" charset="0"/>
              <a:buNone/>
              <a:defRPr sz="15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200" b="0" i="1" kern="1200" baseline="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spcAft>
                <a:spcPts val="2400"/>
              </a:spcAft>
              <a:buFont typeface="Wingdings" panose="05000000000000000000" pitchFamily="2" charset="2"/>
              <a:buChar char="Ø"/>
            </a:pPr>
            <a:r>
              <a:rPr lang="en-US" dirty="0"/>
              <a:t>The </a:t>
            </a:r>
            <a:r>
              <a:rPr lang="en-US" dirty="0" smtClean="0"/>
              <a:t>guide </a:t>
            </a:r>
            <a:r>
              <a:rPr lang="en-US" dirty="0"/>
              <a:t>is a good fit if you:</a:t>
            </a:r>
          </a:p>
          <a:p>
            <a:pPr marL="800100" lvl="1" indent="-342900" algn="l">
              <a:spcAft>
                <a:spcPts val="2400"/>
              </a:spcAft>
              <a:buFont typeface="Wingdings" panose="05000000000000000000" pitchFamily="2" charset="2"/>
              <a:buChar char="Ø"/>
            </a:pPr>
            <a:r>
              <a:rPr lang="en-US" sz="2500" dirty="0">
                <a:solidFill>
                  <a:schemeClr val="tx1"/>
                </a:solidFill>
              </a:rPr>
              <a:t>Have an intervention</a:t>
            </a:r>
          </a:p>
          <a:p>
            <a:pPr marL="800100" lvl="1" indent="-342900" algn="l">
              <a:spcAft>
                <a:spcPts val="2400"/>
              </a:spcAft>
              <a:buFont typeface="Wingdings" panose="05000000000000000000" pitchFamily="2" charset="2"/>
              <a:buChar char="Ø"/>
            </a:pPr>
            <a:r>
              <a:rPr lang="en-US" sz="2500" dirty="0">
                <a:solidFill>
                  <a:schemeClr val="tx1"/>
                </a:solidFill>
              </a:rPr>
              <a:t>The intervention would be used in clinical settings</a:t>
            </a:r>
          </a:p>
          <a:p>
            <a:pPr>
              <a:spcAft>
                <a:spcPts val="2400"/>
              </a:spcAft>
            </a:pPr>
            <a:endParaRPr lang="en-US" dirty="0">
              <a:solidFill>
                <a:schemeClr val="tx1"/>
              </a:solidFill>
            </a:endParaRPr>
          </a:p>
        </p:txBody>
      </p:sp>
      <p:sp>
        <p:nvSpPr>
          <p:cNvPr id="2" name="Title 1"/>
          <p:cNvSpPr>
            <a:spLocks noGrp="1"/>
          </p:cNvSpPr>
          <p:nvPr>
            <p:ph type="title"/>
          </p:nvPr>
        </p:nvSpPr>
        <p:spPr>
          <a:xfrm>
            <a:off x="368300" y="1244342"/>
            <a:ext cx="7935728" cy="939800"/>
          </a:xfrm>
        </p:spPr>
        <p:txBody>
          <a:bodyPr/>
          <a:lstStyle/>
          <a:p>
            <a:pPr>
              <a:defRPr/>
            </a:pPr>
            <a:r>
              <a:rPr lang="en-US" altLang="en-US" sz="3000" dirty="0">
                <a:solidFill>
                  <a:schemeClr val="tx1"/>
                </a:solidFill>
                <a:effectLst>
                  <a:outerShdw blurRad="38100" dist="38100" dir="2700000" algn="tl">
                    <a:srgbClr val="000000">
                      <a:alpha val="43137"/>
                    </a:srgbClr>
                  </a:outerShdw>
                </a:effectLst>
                <a:latin typeface="Arial" charset="0"/>
                <a:cs typeface="Arial" charset="0"/>
              </a:rPr>
              <a:t>Who should use the </a:t>
            </a:r>
            <a:r>
              <a:rPr lang="en-US" altLang="en-US" sz="3000" dirty="0">
                <a:solidFill>
                  <a:schemeClr val="tx1"/>
                </a:solidFill>
                <a:latin typeface="Arial" charset="0"/>
                <a:cs typeface="Arial" charset="0"/>
              </a:rPr>
              <a:t>I</a:t>
            </a:r>
            <a:r>
              <a:rPr lang="en-US" altLang="en-US" sz="3000" dirty="0" smtClean="0">
                <a:solidFill>
                  <a:schemeClr val="tx1"/>
                </a:solidFill>
                <a:effectLst>
                  <a:outerShdw blurRad="38100" dist="38100" dir="2700000" algn="tl">
                    <a:srgbClr val="000000">
                      <a:alpha val="43137"/>
                    </a:srgbClr>
                  </a:outerShdw>
                </a:effectLst>
                <a:latin typeface="Arial" charset="0"/>
                <a:cs typeface="Arial" charset="0"/>
              </a:rPr>
              <a:t>mplementation </a:t>
            </a:r>
            <a:r>
              <a:rPr lang="en-US" altLang="en-US" sz="3000" dirty="0">
                <a:solidFill>
                  <a:schemeClr val="tx1"/>
                </a:solidFill>
                <a:latin typeface="Arial" charset="0"/>
                <a:cs typeface="Arial" charset="0"/>
              </a:rPr>
              <a:t>G</a:t>
            </a:r>
            <a:r>
              <a:rPr lang="en-US" altLang="en-US" sz="3000" dirty="0" smtClean="0">
                <a:solidFill>
                  <a:schemeClr val="tx1"/>
                </a:solidFill>
                <a:effectLst>
                  <a:outerShdw blurRad="38100" dist="38100" dir="2700000" algn="tl">
                    <a:srgbClr val="000000">
                      <a:alpha val="43137"/>
                    </a:srgbClr>
                  </a:outerShdw>
                </a:effectLst>
                <a:latin typeface="Arial" charset="0"/>
                <a:cs typeface="Arial" charset="0"/>
              </a:rPr>
              <a:t>uide?</a:t>
            </a:r>
            <a:endParaRPr lang="en-US" sz="3000" dirty="0">
              <a:solidFill>
                <a:schemeClr val="tx1"/>
              </a:solidFill>
              <a:effectLst>
                <a:outerShdw blurRad="38100" dist="38100" dir="2700000" algn="tl">
                  <a:srgbClr val="000000">
                    <a:alpha val="43137"/>
                  </a:srgbClr>
                </a:outerShdw>
              </a:effectLst>
            </a:endParaRPr>
          </a:p>
        </p:txBody>
      </p:sp>
      <p:cxnSp>
        <p:nvCxnSpPr>
          <p:cNvPr id="5" name="Straight Connector 4"/>
          <p:cNvCxnSpPr/>
          <p:nvPr/>
        </p:nvCxnSpPr>
        <p:spPr>
          <a:xfrm>
            <a:off x="368300" y="5965308"/>
            <a:ext cx="8304028" cy="0"/>
          </a:xfrm>
          <a:prstGeom prst="line">
            <a:avLst/>
          </a:prstGeom>
          <a:ln w="127000" cmpd="thickThi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0" y="-3259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61330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976" y="1204001"/>
            <a:ext cx="7879200" cy="939800"/>
          </a:xfrm>
        </p:spPr>
        <p:txBody>
          <a:bodyPr/>
          <a:lstStyle/>
          <a:p>
            <a:pPr>
              <a:defRPr/>
            </a:pPr>
            <a:r>
              <a:rPr lang="en-US" altLang="en-US" sz="3000" dirty="0">
                <a:solidFill>
                  <a:schemeClr val="tx2"/>
                </a:solidFill>
                <a:effectLst>
                  <a:outerShdw blurRad="38100" dist="38100" dir="2700000" algn="tl">
                    <a:srgbClr val="000000">
                      <a:alpha val="43137"/>
                    </a:srgbClr>
                  </a:outerShdw>
                </a:effectLst>
                <a:latin typeface="Arial" charset="0"/>
                <a:cs typeface="Arial" charset="0"/>
              </a:rPr>
              <a:t>Implementation Planning Exercise Overview</a:t>
            </a:r>
            <a:endParaRPr lang="en-US" sz="3000" dirty="0">
              <a:solidFill>
                <a:schemeClr val="tx2"/>
              </a:solidFill>
              <a:effectLst>
                <a:outerShdw blurRad="38100" dist="38100" dir="2700000" algn="tl">
                  <a:srgbClr val="000000">
                    <a:alpha val="43137"/>
                  </a:srgbClr>
                </a:outerShdw>
              </a:effectLst>
            </a:endParaRPr>
          </a:p>
        </p:txBody>
      </p:sp>
      <p:cxnSp>
        <p:nvCxnSpPr>
          <p:cNvPr id="5" name="Straight Connector 4"/>
          <p:cNvCxnSpPr/>
          <p:nvPr/>
        </p:nvCxnSpPr>
        <p:spPr>
          <a:xfrm>
            <a:off x="368300" y="5965308"/>
            <a:ext cx="8304028" cy="0"/>
          </a:xfrm>
          <a:prstGeom prst="line">
            <a:avLst/>
          </a:prstGeom>
          <a:ln w="127000" cmpd="thickThi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0" y="-3259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Subtitle 2">
            <a:extLst>
              <a:ext uri="{FF2B5EF4-FFF2-40B4-BE49-F238E27FC236}">
                <a16:creationId xmlns:a16="http://schemas.microsoft.com/office/drawing/2014/main" id="{5CB58A11-0772-4115-9360-06AB1F973489}"/>
              </a:ext>
            </a:extLst>
          </p:cNvPr>
          <p:cNvSpPr txBox="1">
            <a:spLocks/>
          </p:cNvSpPr>
          <p:nvPr/>
        </p:nvSpPr>
        <p:spPr>
          <a:xfrm>
            <a:off x="476938" y="2000250"/>
            <a:ext cx="8190123" cy="1428750"/>
          </a:xfrm>
          <a:prstGeom prst="rect">
            <a:avLst/>
          </a:prstGeom>
        </p:spPr>
        <p:txBody>
          <a:bodyPr/>
          <a:lstStyle>
            <a:lvl1pPr marL="342900" indent="-342900" algn="l" rtl="0" eaLnBrk="0" fontAlgn="base" hangingPunct="0">
              <a:spcBef>
                <a:spcPct val="0"/>
              </a:spcBef>
              <a:spcAft>
                <a:spcPts val="1000"/>
              </a:spcAft>
              <a:buClr>
                <a:srgbClr val="191919"/>
              </a:buClr>
              <a:buFont typeface="Wingdings" pitchFamily="2" charset="2"/>
              <a:defRPr sz="2000" kern="1200">
                <a:solidFill>
                  <a:schemeClr val="tx2"/>
                </a:solidFill>
                <a:latin typeface="Arial" panose="020B0604020202020204" pitchFamily="34" charset="0"/>
                <a:ea typeface="+mn-ea"/>
                <a:cs typeface="Arial" panose="020B0604020202020204" pitchFamily="34" charset="0"/>
              </a:defRPr>
            </a:lvl1pPr>
            <a:lvl2pPr marL="285750" indent="-285750" algn="l" rtl="0" eaLnBrk="0" fontAlgn="base" hangingPunct="0">
              <a:spcBef>
                <a:spcPct val="0"/>
              </a:spcBef>
              <a:spcAft>
                <a:spcPts val="800"/>
              </a:spcAft>
              <a:buClr>
                <a:srgbClr val="191919"/>
              </a:buClr>
              <a:buSzPct val="85000"/>
              <a:buFont typeface="Arial" charset="0"/>
              <a:buChar char="►"/>
              <a:defRPr sz="1900" kern="1200">
                <a:solidFill>
                  <a:schemeClr val="tx2"/>
                </a:solidFill>
                <a:latin typeface="Arial" panose="020B0604020202020204" pitchFamily="34" charset="0"/>
                <a:ea typeface="+mn-ea"/>
                <a:cs typeface="Arial" panose="020B0604020202020204" pitchFamily="34" charset="0"/>
              </a:defRPr>
            </a:lvl2pPr>
            <a:lvl3pPr marL="800100" indent="-228600" algn="l" rtl="0" eaLnBrk="0" fontAlgn="base" hangingPunct="0">
              <a:spcBef>
                <a:spcPct val="0"/>
              </a:spcBef>
              <a:spcAft>
                <a:spcPts val="600"/>
              </a:spcAft>
              <a:buClr>
                <a:schemeClr val="tx2"/>
              </a:buClr>
              <a:buFont typeface="Wingdings 2" pitchFamily="18" charset="2"/>
              <a:buChar char=""/>
              <a:defRPr kern="1200">
                <a:solidFill>
                  <a:schemeClr val="tx2"/>
                </a:solidFill>
                <a:latin typeface="Arial" panose="020B0604020202020204" pitchFamily="34" charset="0"/>
                <a:ea typeface="+mn-ea"/>
                <a:cs typeface="Arial" panose="020B0604020202020204" pitchFamily="34" charset="0"/>
              </a:defRPr>
            </a:lvl3pPr>
            <a:lvl4pPr marL="1143000" indent="-228600" algn="l" rtl="0" eaLnBrk="0" fontAlgn="base" hangingPunct="0">
              <a:spcBef>
                <a:spcPct val="0"/>
              </a:spcBef>
              <a:spcAft>
                <a:spcPts val="600"/>
              </a:spcAft>
              <a:buClr>
                <a:schemeClr val="tx2"/>
              </a:buClr>
              <a:buFont typeface="Arial" charset="0"/>
              <a:buChar char="–"/>
              <a:defRPr sz="1700" kern="1200">
                <a:solidFill>
                  <a:schemeClr val="tx2"/>
                </a:solidFill>
                <a:latin typeface="Arial" panose="020B0604020202020204" pitchFamily="34" charset="0"/>
                <a:ea typeface="+mn-ea"/>
                <a:cs typeface="Arial" panose="020B0604020202020204" pitchFamily="34" charset="0"/>
              </a:defRPr>
            </a:lvl4pPr>
            <a:lvl5pPr marL="1600200" indent="-228600" algn="l" rtl="0" eaLnBrk="0" fontAlgn="base" hangingPunct="0">
              <a:spcBef>
                <a:spcPct val="0"/>
              </a:spcBef>
              <a:spcAft>
                <a:spcPts val="400"/>
              </a:spcAft>
              <a:buClr>
                <a:schemeClr val="tx2"/>
              </a:buClr>
              <a:buFont typeface="Wingdings 3" pitchFamily="18" charset="2"/>
              <a:buChar char=""/>
              <a:defRPr sz="1600" kern="1200">
                <a:solidFill>
                  <a:schemeClr val="tx2"/>
                </a:solidFill>
                <a:latin typeface="Arial" panose="020B0604020202020204" pitchFamily="34" charset="0"/>
                <a:ea typeface="+mn-ea"/>
                <a:cs typeface="Arial" panose="020B0604020202020204" pitchFamily="34" charset="0"/>
              </a:defRPr>
            </a:lvl5pPr>
            <a:lvl6pPr marL="1941513" indent="-225425" algn="l" defTabSz="914400" rtl="0" eaLnBrk="1" latinLnBrk="0" hangingPunct="1">
              <a:spcBef>
                <a:spcPts val="0"/>
              </a:spcBef>
              <a:spcAft>
                <a:spcPts val="400"/>
              </a:spcAft>
              <a:buClr>
                <a:schemeClr val="tx2"/>
              </a:buClr>
              <a:buFont typeface="Courier New" panose="02070309020205020404" pitchFamily="49" charset="0"/>
              <a:buChar char="o"/>
              <a:defRPr sz="1500" kern="1200" baseline="0">
                <a:solidFill>
                  <a:schemeClr val="tx2"/>
                </a:solidFill>
                <a:latin typeface="+mn-lt"/>
                <a:ea typeface="+mn-ea"/>
                <a:cs typeface="+mn-cs"/>
              </a:defRPr>
            </a:lvl6pPr>
            <a:lvl7pPr marL="2194560" indent="-228600" algn="l" defTabSz="914400" rtl="0" eaLnBrk="1" latinLnBrk="0" hangingPunct="1">
              <a:spcBef>
                <a:spcPct val="20000"/>
              </a:spcBef>
              <a:buFont typeface="Arial" panose="020B0604020202020204" pitchFamily="34" charset="0"/>
              <a:buChar char="•"/>
              <a:defRPr sz="1200" b="0" i="1" kern="1200" baseline="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400">
              <a:spcAft>
                <a:spcPts val="2400"/>
              </a:spcAft>
            </a:pPr>
            <a:r>
              <a:rPr lang="en-US" sz="2200" i="1" dirty="0">
                <a:solidFill>
                  <a:schemeClr val="tx1"/>
                </a:solidFill>
              </a:rPr>
              <a:t>In this modified version of the </a:t>
            </a:r>
            <a:r>
              <a:rPr lang="en-US" sz="2200" i="1" dirty="0" smtClean="0">
                <a:solidFill>
                  <a:schemeClr val="tx1"/>
                </a:solidFill>
              </a:rPr>
              <a:t>Guide </a:t>
            </a:r>
            <a:r>
              <a:rPr lang="en-US" sz="2200" i="1" dirty="0">
                <a:solidFill>
                  <a:schemeClr val="tx1"/>
                </a:solidFill>
              </a:rPr>
              <a:t>you will learn about two important steps in the process of planning for implementation</a:t>
            </a:r>
          </a:p>
          <a:p>
            <a:pPr defTabSz="914400">
              <a:spcAft>
                <a:spcPts val="1800"/>
              </a:spcAft>
              <a:buFont typeface="Wingdings" panose="05000000000000000000" pitchFamily="2" charset="2"/>
              <a:buChar char="v"/>
            </a:pPr>
            <a:r>
              <a:rPr lang="en-US" sz="2200" dirty="0">
                <a:solidFill>
                  <a:schemeClr val="tx1"/>
                </a:solidFill>
              </a:rPr>
              <a:t>Understanding your intervention</a:t>
            </a:r>
          </a:p>
          <a:p>
            <a:pPr defTabSz="914400">
              <a:spcAft>
                <a:spcPts val="1800"/>
              </a:spcAft>
              <a:buFont typeface="Wingdings" panose="05000000000000000000" pitchFamily="2" charset="2"/>
              <a:buChar char="v"/>
            </a:pPr>
            <a:r>
              <a:rPr lang="en-US" sz="2200" dirty="0">
                <a:solidFill>
                  <a:schemeClr val="tx1"/>
                </a:solidFill>
              </a:rPr>
              <a:t>Creating an action plan for one implementation strategy that is appropriate for your intervention and clinical setting</a:t>
            </a:r>
          </a:p>
          <a:p>
            <a:pPr algn="ctr" defTabSz="914400">
              <a:spcAft>
                <a:spcPts val="1800"/>
              </a:spcAft>
            </a:pPr>
            <a:endParaRPr lang="en-US" sz="1800" dirty="0"/>
          </a:p>
        </p:txBody>
      </p:sp>
    </p:spTree>
    <p:extLst>
      <p:ext uri="{BB962C8B-B14F-4D97-AF65-F5344CB8AC3E}">
        <p14:creationId xmlns:p14="http://schemas.microsoft.com/office/powerpoint/2010/main" val="513804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1024256"/>
            <a:ext cx="7861300" cy="939800"/>
          </a:xfrm>
        </p:spPr>
        <p:txBody>
          <a:bodyPr/>
          <a:lstStyle/>
          <a:p>
            <a:pPr>
              <a:defRPr/>
            </a:pPr>
            <a:r>
              <a:rPr lang="en-US" altLang="en-US" sz="3000" dirty="0">
                <a:solidFill>
                  <a:schemeClr val="tx2"/>
                </a:solidFill>
                <a:latin typeface="Arial" charset="0"/>
                <a:cs typeface="Arial" charset="0"/>
              </a:rPr>
              <a:t>Understanding your Intervention</a:t>
            </a:r>
            <a:endParaRPr lang="en-US" sz="3000" dirty="0">
              <a:solidFill>
                <a:schemeClr val="tx2"/>
              </a:solidFill>
              <a:effectLst>
                <a:outerShdw blurRad="38100" dist="38100" dir="2700000" algn="tl">
                  <a:srgbClr val="000000">
                    <a:alpha val="43137"/>
                  </a:srgbClr>
                </a:outerShdw>
              </a:effectLst>
            </a:endParaRPr>
          </a:p>
        </p:txBody>
      </p:sp>
      <p:sp>
        <p:nvSpPr>
          <p:cNvPr id="6" name="Rectangle 5"/>
          <p:cNvSpPr/>
          <p:nvPr/>
        </p:nvSpPr>
        <p:spPr>
          <a:xfrm>
            <a:off x="0" y="-3259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9F2F4412-8F98-4ADB-95D4-A451C13B5A1B}"/>
              </a:ext>
            </a:extLst>
          </p:cNvPr>
          <p:cNvSpPr/>
          <p:nvPr/>
        </p:nvSpPr>
        <p:spPr>
          <a:xfrm>
            <a:off x="368299" y="1646307"/>
            <a:ext cx="8583195" cy="4401205"/>
          </a:xfrm>
          <a:prstGeom prst="rect">
            <a:avLst/>
          </a:prstGeom>
        </p:spPr>
        <p:txBody>
          <a:bodyPr wrap="square">
            <a:spAutoFit/>
          </a:bodyPr>
          <a:lstStyle/>
          <a:p>
            <a:pPr marL="565150" marR="0" indent="-331788">
              <a:spcBef>
                <a:spcPts val="0"/>
              </a:spcBef>
              <a:spcAft>
                <a:spcPts val="2400"/>
              </a:spcAft>
              <a:buFont typeface="Wingdings" panose="05000000000000000000" pitchFamily="2" charset="2"/>
              <a:buChar char="v"/>
              <a:tabLst>
                <a:tab pos="457200" algn="l"/>
                <a:tab pos="857250" algn="l"/>
              </a:tabLst>
            </a:pPr>
            <a:r>
              <a:rPr lang="en-US" sz="2200" dirty="0">
                <a:effectLst/>
                <a:ea typeface="Times New Roman" panose="02020603050405020304" pitchFamily="18" charset="0"/>
                <a:cs typeface="Times New Roman" panose="02020603050405020304" pitchFamily="18" charset="0"/>
              </a:rPr>
              <a:t>The first step in preparing for implementation is to carefully describe your intervention. </a:t>
            </a:r>
          </a:p>
          <a:p>
            <a:pPr marL="565150" marR="0" indent="-331788">
              <a:spcBef>
                <a:spcPts val="0"/>
              </a:spcBef>
              <a:spcAft>
                <a:spcPts val="2400"/>
              </a:spcAft>
              <a:buFont typeface="Wingdings" panose="05000000000000000000" pitchFamily="2" charset="2"/>
              <a:buChar char="v"/>
              <a:tabLst>
                <a:tab pos="457200" algn="l"/>
                <a:tab pos="857250" algn="l"/>
              </a:tabLst>
            </a:pPr>
            <a:r>
              <a:rPr lang="en-US" sz="2200" b="1" dirty="0">
                <a:effectLst/>
                <a:ea typeface="Times New Roman" panose="02020603050405020304" pitchFamily="18" charset="0"/>
                <a:cs typeface="Times New Roman" panose="02020603050405020304" pitchFamily="18" charset="0"/>
              </a:rPr>
              <a:t>This will help you identify the key personnel involved in your intervention and the expected activities and outcomes that will occur.</a:t>
            </a:r>
            <a:r>
              <a:rPr lang="en-US" sz="2200" dirty="0">
                <a:effectLst/>
                <a:ea typeface="Times New Roman" panose="02020603050405020304" pitchFamily="18" charset="0"/>
                <a:cs typeface="Times New Roman" panose="02020603050405020304" pitchFamily="18" charset="0"/>
              </a:rPr>
              <a:t> </a:t>
            </a:r>
          </a:p>
          <a:p>
            <a:pPr marL="565150" marR="0" indent="-331788">
              <a:spcBef>
                <a:spcPts val="0"/>
              </a:spcBef>
              <a:spcAft>
                <a:spcPts val="2400"/>
              </a:spcAft>
              <a:buFont typeface="Wingdings" panose="05000000000000000000" pitchFamily="2" charset="2"/>
              <a:buChar char="v"/>
              <a:tabLst>
                <a:tab pos="457200" algn="l"/>
                <a:tab pos="857250" algn="l"/>
              </a:tabLst>
            </a:pPr>
            <a:r>
              <a:rPr lang="en-US" sz="2200" dirty="0">
                <a:effectLst/>
                <a:ea typeface="Times New Roman" panose="02020603050405020304" pitchFamily="18" charset="0"/>
                <a:cs typeface="Times New Roman" panose="02020603050405020304" pitchFamily="18" charset="0"/>
              </a:rPr>
              <a:t>Focus on the aspects of your intervention that are critical for its success. These are considered the intervention’s </a:t>
            </a:r>
            <a:r>
              <a:rPr lang="en-US" sz="2200" b="1" i="1" dirty="0">
                <a:effectLst/>
                <a:ea typeface="Times New Roman" panose="02020603050405020304" pitchFamily="18" charset="0"/>
                <a:cs typeface="Times New Roman" panose="02020603050405020304" pitchFamily="18" charset="0"/>
              </a:rPr>
              <a:t>core components</a:t>
            </a:r>
            <a:r>
              <a:rPr lang="en-US" sz="2200" dirty="0">
                <a:effectLst/>
                <a:ea typeface="Times New Roman" panose="02020603050405020304" pitchFamily="18" charset="0"/>
                <a:cs typeface="Times New Roman" panose="02020603050405020304" pitchFamily="18" charset="0"/>
              </a:rPr>
              <a:t>. </a:t>
            </a:r>
          </a:p>
          <a:p>
            <a:pPr marL="565150" marR="0" indent="-331788">
              <a:spcBef>
                <a:spcPts val="0"/>
              </a:spcBef>
              <a:spcAft>
                <a:spcPts val="2400"/>
              </a:spcAft>
              <a:buFont typeface="Wingdings" panose="05000000000000000000" pitchFamily="2" charset="2"/>
              <a:buChar char="v"/>
              <a:tabLst>
                <a:tab pos="457200" algn="l"/>
                <a:tab pos="857250" algn="l"/>
              </a:tabLst>
            </a:pPr>
            <a:r>
              <a:rPr lang="en-US" sz="2200" dirty="0">
                <a:ea typeface="Times New Roman" panose="02020603050405020304" pitchFamily="18" charset="0"/>
                <a:cs typeface="Times New Roman" panose="02020603050405020304" pitchFamily="18" charset="0"/>
              </a:rPr>
              <a:t>The G</a:t>
            </a:r>
            <a:r>
              <a:rPr lang="en-US" sz="2200" dirty="0" smtClean="0">
                <a:ea typeface="Times New Roman" panose="02020603050405020304" pitchFamily="18" charset="0"/>
                <a:cs typeface="Times New Roman" panose="02020603050405020304" pitchFamily="18" charset="0"/>
              </a:rPr>
              <a:t>uide </a:t>
            </a:r>
            <a:r>
              <a:rPr lang="en-US" sz="2200" dirty="0">
                <a:ea typeface="Times New Roman" panose="02020603050405020304" pitchFamily="18" charset="0"/>
                <a:cs typeface="Times New Roman" panose="02020603050405020304" pitchFamily="18" charset="0"/>
              </a:rPr>
              <a:t>will guide you through a step-by-step process to examine your intervention</a:t>
            </a:r>
            <a:endParaRPr lang="en-US" sz="22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1261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961625"/>
            <a:ext cx="6400800" cy="939800"/>
          </a:xfrm>
        </p:spPr>
        <p:txBody>
          <a:bodyPr/>
          <a:lstStyle/>
          <a:p>
            <a:pPr>
              <a:defRPr/>
            </a:pPr>
            <a:r>
              <a:rPr lang="en-US" altLang="en-US" sz="3000" dirty="0">
                <a:solidFill>
                  <a:schemeClr val="tx2"/>
                </a:solidFill>
                <a:effectLst>
                  <a:outerShdw blurRad="38100" dist="38100" dir="2700000" algn="tl">
                    <a:srgbClr val="000000">
                      <a:alpha val="43137"/>
                    </a:srgbClr>
                  </a:outerShdw>
                </a:effectLst>
                <a:latin typeface="Arial" charset="0"/>
                <a:cs typeface="Arial" charset="0"/>
              </a:rPr>
              <a:t>Understanding your Intervention</a:t>
            </a:r>
            <a:endParaRPr lang="en-US" sz="3000" dirty="0">
              <a:solidFill>
                <a:schemeClr val="tx2"/>
              </a:solidFill>
              <a:effectLst>
                <a:outerShdw blurRad="38100" dist="38100" dir="2700000" algn="tl">
                  <a:srgbClr val="000000">
                    <a:alpha val="43137"/>
                  </a:srgbClr>
                </a:outerShdw>
              </a:effectLst>
            </a:endParaRPr>
          </a:p>
        </p:txBody>
      </p:sp>
      <p:sp>
        <p:nvSpPr>
          <p:cNvPr id="6" name="Rectangle 5"/>
          <p:cNvSpPr/>
          <p:nvPr/>
        </p:nvSpPr>
        <p:spPr>
          <a:xfrm>
            <a:off x="0" y="-3259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aphicFrame>
        <p:nvGraphicFramePr>
          <p:cNvPr id="7" name="Table 6">
            <a:extLst>
              <a:ext uri="{FF2B5EF4-FFF2-40B4-BE49-F238E27FC236}">
                <a16:creationId xmlns:a16="http://schemas.microsoft.com/office/drawing/2014/main" id="{CAFDD4D0-5EF7-41CF-AC39-2C27E55F05BC}"/>
              </a:ext>
            </a:extLst>
          </p:cNvPr>
          <p:cNvGraphicFramePr>
            <a:graphicFrameLocks noGrp="1"/>
          </p:cNvGraphicFramePr>
          <p:nvPr>
            <p:extLst>
              <p:ext uri="{D42A27DB-BD31-4B8C-83A1-F6EECF244321}">
                <p14:modId xmlns:p14="http://schemas.microsoft.com/office/powerpoint/2010/main" val="224211199"/>
              </p:ext>
            </p:extLst>
          </p:nvPr>
        </p:nvGraphicFramePr>
        <p:xfrm>
          <a:off x="368300" y="1901425"/>
          <a:ext cx="8610600" cy="4554245"/>
        </p:xfrm>
        <a:graphic>
          <a:graphicData uri="http://schemas.openxmlformats.org/drawingml/2006/table">
            <a:tbl>
              <a:tblPr firstRow="1" firstCol="1" bandRow="1">
                <a:tableStyleId>{5940675A-B579-460E-94D1-54222C63F5DA}</a:tableStyleId>
              </a:tblPr>
              <a:tblGrid>
                <a:gridCol w="8610600">
                  <a:extLst>
                    <a:ext uri="{9D8B030D-6E8A-4147-A177-3AD203B41FA5}">
                      <a16:colId xmlns:a16="http://schemas.microsoft.com/office/drawing/2014/main" val="2004402839"/>
                    </a:ext>
                  </a:extLst>
                </a:gridCol>
              </a:tblGrid>
              <a:tr h="962070">
                <a:tc>
                  <a:txBody>
                    <a:bodyPr/>
                    <a:lstStyle/>
                    <a:p>
                      <a:pPr marL="112713" marR="0" indent="0">
                        <a:spcBef>
                          <a:spcPts val="200"/>
                        </a:spcBef>
                        <a:spcAft>
                          <a:spcPts val="0"/>
                        </a:spcAft>
                      </a:pPr>
                      <a:r>
                        <a:rPr lang="en-US" sz="2000" b="1" dirty="0">
                          <a:solidFill>
                            <a:schemeClr val="accent1">
                              <a:lumMod val="75000"/>
                              <a:lumOff val="25000"/>
                            </a:schemeClr>
                          </a:solidFill>
                          <a:effectLst/>
                        </a:rPr>
                        <a:t>Inputs</a:t>
                      </a:r>
                      <a:r>
                        <a:rPr lang="en-US" sz="2000" dirty="0">
                          <a:effectLst/>
                        </a:rPr>
                        <a:t> – resources needed to support the intervention.</a:t>
                      </a:r>
                    </a:p>
                    <a:p>
                      <a:pPr marL="288925" marR="0" indent="-176213">
                        <a:spcBef>
                          <a:spcPts val="0"/>
                        </a:spcBef>
                        <a:spcAft>
                          <a:spcPts val="0"/>
                        </a:spcAft>
                        <a:buFont typeface="Arial" panose="020B0604020202020204" pitchFamily="34" charset="0"/>
                        <a:buChar char="•"/>
                      </a:pPr>
                      <a:r>
                        <a:rPr lang="en-US" sz="1500" dirty="0">
                          <a:effectLst/>
                        </a:rPr>
                        <a:t>For example, staff, materials, training, existing clinical workflows, funding, equipment</a:t>
                      </a:r>
                    </a:p>
                  </a:txBody>
                  <a:tcPr marL="48856" marR="48856" marT="0" marB="0"/>
                </a:tc>
                <a:extLst>
                  <a:ext uri="{0D108BD9-81ED-4DB2-BD59-A6C34878D82A}">
                    <a16:rowId xmlns:a16="http://schemas.microsoft.com/office/drawing/2014/main" val="521890422"/>
                  </a:ext>
                </a:extLst>
              </a:tr>
              <a:tr h="1343274">
                <a:tc>
                  <a:txBody>
                    <a:bodyPr/>
                    <a:lstStyle/>
                    <a:p>
                      <a:pPr marL="112713" marR="0" indent="0">
                        <a:spcBef>
                          <a:spcPts val="200"/>
                        </a:spcBef>
                        <a:spcAft>
                          <a:spcPts val="0"/>
                        </a:spcAft>
                      </a:pPr>
                      <a:r>
                        <a:rPr lang="en-US" sz="2000" b="1" dirty="0">
                          <a:solidFill>
                            <a:schemeClr val="accent1">
                              <a:lumMod val="75000"/>
                              <a:lumOff val="25000"/>
                            </a:schemeClr>
                          </a:solidFill>
                          <a:effectLst/>
                        </a:rPr>
                        <a:t>Activities</a:t>
                      </a:r>
                      <a:r>
                        <a:rPr lang="en-US" sz="2000" dirty="0">
                          <a:effectLst/>
                        </a:rPr>
                        <a:t> – components of the intervention itself.  </a:t>
                      </a:r>
                    </a:p>
                    <a:p>
                      <a:pPr marL="288925" marR="0" indent="-176213">
                        <a:spcBef>
                          <a:spcPts val="0"/>
                        </a:spcBef>
                        <a:spcAft>
                          <a:spcPts val="0"/>
                        </a:spcAft>
                        <a:buFont typeface="Arial" panose="020B0604020202020204" pitchFamily="34" charset="0"/>
                        <a:buChar char="•"/>
                      </a:pPr>
                      <a:r>
                        <a:rPr lang="en-US" sz="1500" dirty="0">
                          <a:effectLst/>
                        </a:rPr>
                        <a:t>Activities include both actions to prepare for implementation (e.g. develop new clinical workflow) and actions for implementing and maintaining the intervention (e.g. administering the new treatment) </a:t>
                      </a:r>
                    </a:p>
                  </a:txBody>
                  <a:tcPr marL="48856" marR="48856" marT="0" marB="0"/>
                </a:tc>
                <a:extLst>
                  <a:ext uri="{0D108BD9-81ED-4DB2-BD59-A6C34878D82A}">
                    <a16:rowId xmlns:a16="http://schemas.microsoft.com/office/drawing/2014/main" val="328349995"/>
                  </a:ext>
                </a:extLst>
              </a:tr>
              <a:tr h="1325971">
                <a:tc>
                  <a:txBody>
                    <a:bodyPr/>
                    <a:lstStyle/>
                    <a:p>
                      <a:pPr marL="112713" marR="0" indent="0">
                        <a:spcBef>
                          <a:spcPts val="0"/>
                        </a:spcBef>
                        <a:spcAft>
                          <a:spcPts val="0"/>
                        </a:spcAft>
                        <a:tabLst>
                          <a:tab pos="1371600" algn="l"/>
                        </a:tabLst>
                      </a:pPr>
                      <a:r>
                        <a:rPr lang="en-US" sz="2000" b="1" dirty="0">
                          <a:solidFill>
                            <a:schemeClr val="accent1">
                              <a:lumMod val="75000"/>
                              <a:lumOff val="25000"/>
                            </a:schemeClr>
                          </a:solidFill>
                          <a:effectLst/>
                        </a:rPr>
                        <a:t>Short term outcomes </a:t>
                      </a:r>
                      <a:r>
                        <a:rPr lang="en-US" sz="2000" dirty="0">
                          <a:effectLst/>
                        </a:rPr>
                        <a:t>– what you expect to occur as a result of the intervention activities.  </a:t>
                      </a:r>
                    </a:p>
                    <a:p>
                      <a:pPr marL="288925" marR="0" indent="-176213">
                        <a:spcBef>
                          <a:spcPts val="0"/>
                        </a:spcBef>
                        <a:spcAft>
                          <a:spcPts val="0"/>
                        </a:spcAft>
                        <a:buFont typeface="Arial" panose="020B0604020202020204" pitchFamily="34" charset="0"/>
                        <a:buChar char="•"/>
                        <a:tabLst>
                          <a:tab pos="1371600" algn="l"/>
                        </a:tabLst>
                      </a:pPr>
                      <a:r>
                        <a:rPr lang="en-US" sz="1500" dirty="0">
                          <a:effectLst/>
                        </a:rPr>
                        <a:t>Short term outcomes may reflect modifications or changes in healthcare process (e.g., number of patients contacted) or healthcare service (e.g. number of tests performed)</a:t>
                      </a:r>
                    </a:p>
                  </a:txBody>
                  <a:tcPr marL="48856" marR="48856" marT="0" marB="0"/>
                </a:tc>
                <a:extLst>
                  <a:ext uri="{0D108BD9-81ED-4DB2-BD59-A6C34878D82A}">
                    <a16:rowId xmlns:a16="http://schemas.microsoft.com/office/drawing/2014/main" val="2650187788"/>
                  </a:ext>
                </a:extLst>
              </a:tr>
              <a:tr h="922930">
                <a:tc>
                  <a:txBody>
                    <a:bodyPr/>
                    <a:lstStyle/>
                    <a:p>
                      <a:pPr marL="112713" marR="0" indent="0">
                        <a:spcBef>
                          <a:spcPts val="0"/>
                        </a:spcBef>
                        <a:spcAft>
                          <a:spcPts val="0"/>
                        </a:spcAft>
                      </a:pPr>
                      <a:r>
                        <a:rPr lang="en-US" sz="2000" b="1" dirty="0">
                          <a:solidFill>
                            <a:schemeClr val="accent1">
                              <a:lumMod val="75000"/>
                              <a:lumOff val="25000"/>
                            </a:schemeClr>
                          </a:solidFill>
                          <a:effectLst/>
                        </a:rPr>
                        <a:t>Long term outcomes </a:t>
                      </a:r>
                      <a:r>
                        <a:rPr lang="en-US" sz="2000" dirty="0">
                          <a:effectLst/>
                        </a:rPr>
                        <a:t>– anticipated health outcomes that will occur as a result of the intervention</a:t>
                      </a:r>
                    </a:p>
                    <a:p>
                      <a:pPr marL="0" marR="0">
                        <a:spcBef>
                          <a:spcPts val="0"/>
                        </a:spcBef>
                        <a:spcAft>
                          <a:spcPts val="0"/>
                        </a:spcAft>
                      </a:pPr>
                      <a:endPar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8856" marR="48856" marT="0" marB="0"/>
                </a:tc>
                <a:extLst>
                  <a:ext uri="{0D108BD9-81ED-4DB2-BD59-A6C34878D82A}">
                    <a16:rowId xmlns:a16="http://schemas.microsoft.com/office/drawing/2014/main" val="453616707"/>
                  </a:ext>
                </a:extLst>
              </a:tr>
            </a:tbl>
          </a:graphicData>
        </a:graphic>
      </p:graphicFrame>
    </p:spTree>
    <p:extLst>
      <p:ext uri="{BB962C8B-B14F-4D97-AF65-F5344CB8AC3E}">
        <p14:creationId xmlns:p14="http://schemas.microsoft.com/office/powerpoint/2010/main" val="110399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8"/>
          <p:cNvSpPr txBox="1">
            <a:spLocks/>
          </p:cNvSpPr>
          <p:nvPr/>
        </p:nvSpPr>
        <p:spPr bwMode="auto">
          <a:xfrm>
            <a:off x="368300" y="2000250"/>
            <a:ext cx="793572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0" indent="0" algn="l" rtl="0" eaLnBrk="0" fontAlgn="base" hangingPunct="0">
              <a:spcBef>
                <a:spcPct val="0"/>
              </a:spcBef>
              <a:spcAft>
                <a:spcPts val="1000"/>
              </a:spcAft>
              <a:buClr>
                <a:srgbClr val="191919"/>
              </a:buClr>
              <a:buFont typeface="Wingdings" pitchFamily="2" charset="2"/>
              <a:buNone/>
              <a:defRPr sz="2200" kern="1200">
                <a:solidFill>
                  <a:schemeClr val="tx2"/>
                </a:solidFill>
                <a:latin typeface="Arial" panose="020B0604020202020204" pitchFamily="34" charset="0"/>
                <a:ea typeface="+mn-ea"/>
                <a:cs typeface="Arial" panose="020B0604020202020204" pitchFamily="34" charset="0"/>
              </a:defRPr>
            </a:lvl1pPr>
            <a:lvl2pPr marL="457200" indent="0" algn="ctr" rtl="0" eaLnBrk="0" fontAlgn="base" hangingPunct="0">
              <a:spcBef>
                <a:spcPct val="0"/>
              </a:spcBef>
              <a:spcAft>
                <a:spcPts val="800"/>
              </a:spcAft>
              <a:buClr>
                <a:srgbClr val="191919"/>
              </a:buClr>
              <a:buSzPct val="85000"/>
              <a:buFont typeface="Arial" charset="0"/>
              <a:buNone/>
              <a:defRPr sz="19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rtl="0" eaLnBrk="0" fontAlgn="base" hangingPunct="0">
              <a:spcBef>
                <a:spcPct val="0"/>
              </a:spcBef>
              <a:spcAft>
                <a:spcPts val="600"/>
              </a:spcAft>
              <a:buClr>
                <a:schemeClr val="tx2"/>
              </a:buClr>
              <a:buFont typeface="Wingdings 2" pitchFamily="18" charset="2"/>
              <a:buNone/>
              <a:defRPr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rtl="0" eaLnBrk="0" fontAlgn="base" hangingPunct="0">
              <a:spcBef>
                <a:spcPct val="0"/>
              </a:spcBef>
              <a:spcAft>
                <a:spcPts val="600"/>
              </a:spcAft>
              <a:buClr>
                <a:schemeClr val="tx2"/>
              </a:buClr>
              <a:buFont typeface="Arial" charset="0"/>
              <a:buNone/>
              <a:defRPr sz="17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rtl="0" eaLnBrk="0" fontAlgn="base" hangingPunct="0">
              <a:spcBef>
                <a:spcPct val="0"/>
              </a:spcBef>
              <a:spcAft>
                <a:spcPts val="400"/>
              </a:spcAft>
              <a:buClr>
                <a:schemeClr val="tx2"/>
              </a:buClr>
              <a:buFont typeface="Wingdings 3" pitchFamily="18" charset="2"/>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ts val="0"/>
              </a:spcBef>
              <a:spcAft>
                <a:spcPts val="400"/>
              </a:spcAft>
              <a:buClr>
                <a:schemeClr val="tx2"/>
              </a:buClr>
              <a:buFont typeface="Courier New" panose="02070309020205020404" pitchFamily="49" charset="0"/>
              <a:buNone/>
              <a:defRPr sz="15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200" b="0" i="1" kern="1200" baseline="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85750" marR="0" indent="-285750">
              <a:spcBef>
                <a:spcPts val="0"/>
              </a:spcBef>
              <a:spcAft>
                <a:spcPts val="2400"/>
              </a:spcAft>
              <a:buFont typeface="Wingdings" panose="05000000000000000000" pitchFamily="2" charset="2"/>
              <a:buChar char="v"/>
            </a:pPr>
            <a:r>
              <a:rPr lang="en-US" dirty="0">
                <a:effectLst/>
                <a:latin typeface="Calibri" panose="020F0502020204030204" pitchFamily="34" charset="0"/>
                <a:ea typeface="Times New Roman" panose="02020603050405020304" pitchFamily="18" charset="0"/>
                <a:cs typeface="Times New Roman" panose="02020603050405020304" pitchFamily="18" charset="0"/>
              </a:rPr>
              <a:t>An implementation strategy is a “method or technique used to enhance the adoption, implementation, and sustainability of a clinical program or practice.”</a:t>
            </a:r>
            <a:r>
              <a:rPr lang="en-US" i="1" dirty="0">
                <a:effectLst/>
                <a:latin typeface="Calibri" panose="020F0502020204030204" pitchFamily="34" charset="0"/>
                <a:ea typeface="Times New Roman" panose="02020603050405020304" pitchFamily="18" charset="0"/>
                <a:cs typeface="Times New Roman" panose="02020603050405020304" pitchFamily="18" charset="0"/>
              </a:rPr>
              <a:t>  (Proctor EK, Powell BJ, McMillen JC 2013</a:t>
            </a:r>
            <a:r>
              <a:rPr lang="en-US" dirty="0">
                <a:effectLst/>
                <a:latin typeface="Calibri" panose="020F0502020204030204" pitchFamily="34" charset="0"/>
                <a:ea typeface="Times New Roman" panose="02020603050405020304" pitchFamily="18" charset="0"/>
                <a:cs typeface="Times New Roman" panose="02020603050405020304" pitchFamily="18" charset="0"/>
              </a:rPr>
              <a:t> </a:t>
            </a:r>
            <a:r>
              <a:rPr lang="en-US"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3"/>
              </a:rPr>
              <a:t>https://doi.org/10.1186/1748-5908-8-139</a:t>
            </a:r>
            <a:r>
              <a:rPr lang="en-US" dirty="0">
                <a:effectLst/>
                <a:latin typeface="Calibri" panose="020F0502020204030204" pitchFamily="34" charset="0"/>
                <a:ea typeface="Times New Roman" panose="02020603050405020304" pitchFamily="18" charset="0"/>
                <a:cs typeface="Times New Roman" panose="02020603050405020304" pitchFamily="18" charset="0"/>
              </a:rPr>
              <a:t>)</a:t>
            </a:r>
          </a:p>
          <a:p>
            <a:pPr marL="285750" marR="0" indent="-285750">
              <a:spcBef>
                <a:spcPts val="0"/>
              </a:spcBef>
              <a:spcAft>
                <a:spcPts val="2400"/>
              </a:spcAft>
              <a:buFont typeface="Wingdings" panose="05000000000000000000" pitchFamily="2" charset="2"/>
              <a:buChar char="v"/>
            </a:pPr>
            <a:r>
              <a:rPr lang="en-US" dirty="0">
                <a:effectLst/>
                <a:latin typeface="Calibri" panose="020F0502020204030204" pitchFamily="34" charset="0"/>
                <a:ea typeface="Times New Roman" panose="02020603050405020304" pitchFamily="18" charset="0"/>
                <a:cs typeface="Times New Roman" panose="02020603050405020304" pitchFamily="18" charset="0"/>
              </a:rPr>
              <a:t>There are some implementation strategies that appear to be foundational to implementing interventions in primary care clinical practice. They may be applicable to many clinical settings and across many types of interventions.</a:t>
            </a:r>
          </a:p>
        </p:txBody>
      </p:sp>
      <p:sp>
        <p:nvSpPr>
          <p:cNvPr id="2" name="Title 1"/>
          <p:cNvSpPr>
            <a:spLocks noGrp="1"/>
          </p:cNvSpPr>
          <p:nvPr>
            <p:ph type="title"/>
          </p:nvPr>
        </p:nvSpPr>
        <p:spPr>
          <a:xfrm>
            <a:off x="368300" y="1063724"/>
            <a:ext cx="8407400" cy="939800"/>
          </a:xfrm>
        </p:spPr>
        <p:txBody>
          <a:bodyPr/>
          <a:lstStyle/>
          <a:p>
            <a:pPr>
              <a:defRPr/>
            </a:pPr>
            <a:r>
              <a:rPr lang="en-US" altLang="en-US" sz="3000" dirty="0">
                <a:solidFill>
                  <a:schemeClr val="tx1"/>
                </a:solidFill>
                <a:latin typeface="Arial" charset="0"/>
                <a:cs typeface="Arial" charset="0"/>
              </a:rPr>
              <a:t>Overview of I</a:t>
            </a:r>
            <a:r>
              <a:rPr lang="en-US" altLang="en-US" sz="3000" dirty="0">
                <a:solidFill>
                  <a:schemeClr val="tx1"/>
                </a:solidFill>
                <a:effectLst>
                  <a:outerShdw blurRad="38100" dist="38100" dir="2700000" algn="tl">
                    <a:srgbClr val="000000">
                      <a:alpha val="43137"/>
                    </a:srgbClr>
                  </a:outerShdw>
                </a:effectLst>
                <a:latin typeface="Arial" charset="0"/>
                <a:cs typeface="Arial" charset="0"/>
              </a:rPr>
              <a:t>mplementation Strategies </a:t>
            </a:r>
            <a:endParaRPr lang="en-US" sz="3000" dirty="0">
              <a:solidFill>
                <a:schemeClr val="tx1"/>
              </a:solidFill>
              <a:effectLst>
                <a:outerShdw blurRad="38100" dist="38100" dir="2700000" algn="tl">
                  <a:srgbClr val="000000">
                    <a:alpha val="43137"/>
                  </a:srgbClr>
                </a:outerShdw>
              </a:effectLst>
            </a:endParaRPr>
          </a:p>
        </p:txBody>
      </p:sp>
      <p:cxnSp>
        <p:nvCxnSpPr>
          <p:cNvPr id="5" name="Straight Connector 4"/>
          <p:cNvCxnSpPr/>
          <p:nvPr/>
        </p:nvCxnSpPr>
        <p:spPr>
          <a:xfrm>
            <a:off x="368300" y="5965308"/>
            <a:ext cx="8304028" cy="0"/>
          </a:xfrm>
          <a:prstGeom prst="line">
            <a:avLst/>
          </a:prstGeom>
          <a:ln w="127000" cmpd="thickThi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0" y="-3259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464194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NCFS Capabilities 5c">
  <a:themeElements>
    <a:clrScheme name="Custom 4">
      <a:dk1>
        <a:srgbClr val="0A0A0A"/>
      </a:dk1>
      <a:lt1>
        <a:srgbClr val="FFFFFF"/>
      </a:lt1>
      <a:dk2>
        <a:srgbClr val="1A1A1A"/>
      </a:dk2>
      <a:lt2>
        <a:srgbClr val="707070"/>
      </a:lt2>
      <a:accent1>
        <a:srgbClr val="002060"/>
      </a:accent1>
      <a:accent2>
        <a:srgbClr val="4A66AC"/>
      </a:accent2>
      <a:accent3>
        <a:srgbClr val="597543"/>
      </a:accent3>
      <a:accent4>
        <a:srgbClr val="E47823"/>
      </a:accent4>
      <a:accent5>
        <a:srgbClr val="707070"/>
      </a:accent5>
      <a:accent6>
        <a:srgbClr val="D63D25"/>
      </a:accent6>
      <a:hlink>
        <a:srgbClr val="381750"/>
      </a:hlink>
      <a:folHlink>
        <a:srgbClr val="7030A0"/>
      </a:folHlink>
    </a:clrScheme>
    <a:fontScheme name="Covance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spcBef>
            <a:spcPts val="400"/>
          </a:spcBef>
          <a:buClr>
            <a:schemeClr val="tx1"/>
          </a:buClr>
          <a:buSzPct val="85000"/>
          <a:defRPr sz="1400" dirty="0" smtClean="0"/>
        </a:defPPr>
      </a:lstStyle>
    </a:txDef>
  </a:objectDefaults>
  <a:extraClrSchemeLst/>
</a:theme>
</file>

<file path=ppt/theme/theme2.xml><?xml version="1.0" encoding="utf-8"?>
<a:theme xmlns:a="http://schemas.openxmlformats.org/drawingml/2006/main" name="NCFS Capabilities 5c">
  <a:themeElements>
    <a:clrScheme name="Custom 12">
      <a:dk1>
        <a:srgbClr val="0A0A0A"/>
      </a:dk1>
      <a:lt1>
        <a:srgbClr val="FFFFFF"/>
      </a:lt1>
      <a:dk2>
        <a:srgbClr val="1A1A1A"/>
      </a:dk2>
      <a:lt2>
        <a:srgbClr val="707070"/>
      </a:lt2>
      <a:accent1>
        <a:srgbClr val="002060"/>
      </a:accent1>
      <a:accent2>
        <a:srgbClr val="4A66AC"/>
      </a:accent2>
      <a:accent3>
        <a:srgbClr val="718C58"/>
      </a:accent3>
      <a:accent4>
        <a:srgbClr val="E47823"/>
      </a:accent4>
      <a:accent5>
        <a:srgbClr val="707070"/>
      </a:accent5>
      <a:accent6>
        <a:srgbClr val="D63D25"/>
      </a:accent6>
      <a:hlink>
        <a:srgbClr val="381750"/>
      </a:hlink>
      <a:folHlink>
        <a:srgbClr val="7030A0"/>
      </a:folHlink>
    </a:clrScheme>
    <a:fontScheme name="Covance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spcBef>
            <a:spcPts val="400"/>
          </a:spcBef>
          <a:buClr>
            <a:schemeClr val="tx1"/>
          </a:buClr>
          <a:buSzPct val="85000"/>
          <a:defRPr sz="1400"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379</TotalTime>
  <Words>1122</Words>
  <Application>Microsoft Office PowerPoint</Application>
  <PresentationFormat>On-screen Show (4:3)</PresentationFormat>
  <Paragraphs>104</Paragraphs>
  <Slides>16</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Arial</vt:lpstr>
      <vt:lpstr>Calibri</vt:lpstr>
      <vt:lpstr>Courier New</vt:lpstr>
      <vt:lpstr>Gotham Book</vt:lpstr>
      <vt:lpstr>Times New Roman</vt:lpstr>
      <vt:lpstr>Wingdings</vt:lpstr>
      <vt:lpstr>Wingdings 2</vt:lpstr>
      <vt:lpstr>Wingdings 3</vt:lpstr>
      <vt:lpstr>2_NCFS Capabilities 5c</vt:lpstr>
      <vt:lpstr>NCFS Capabilities 5c</vt:lpstr>
      <vt:lpstr>PowerPoint Presentation</vt:lpstr>
      <vt:lpstr>Goals of the Experiential Learning Opportunity</vt:lpstr>
      <vt:lpstr>Experiential Learning Process</vt:lpstr>
      <vt:lpstr>Implementation in Clinical Settings:  A Planning Guide for Investigators</vt:lpstr>
      <vt:lpstr>Who should use the Implementation Guide?</vt:lpstr>
      <vt:lpstr>Implementation Planning Exercise Overview</vt:lpstr>
      <vt:lpstr>Understanding your Intervention</vt:lpstr>
      <vt:lpstr>Understanding your Intervention</vt:lpstr>
      <vt:lpstr>Overview of Implementation Strategies </vt:lpstr>
      <vt:lpstr>Foundational Implementation Strategies </vt:lpstr>
      <vt:lpstr>Creating an Action Plan</vt:lpstr>
      <vt:lpstr>Meet with the ITHS D&amp;I team before choosing and completing your exercise</vt:lpstr>
      <vt:lpstr>Option 1: Understanding your intervention</vt:lpstr>
      <vt:lpstr>Option 2: Operationalizing Implementation  </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Gina Keppel</dc:creator>
  <cp:lastModifiedBy>Gina Keppel</cp:lastModifiedBy>
  <cp:revision>54</cp:revision>
  <dcterms:created xsi:type="dcterms:W3CDTF">2020-07-10T18:11:58Z</dcterms:created>
  <dcterms:modified xsi:type="dcterms:W3CDTF">2021-05-24T18:54:45Z</dcterms:modified>
</cp:coreProperties>
</file>