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4"/>
    <p:sldMasterId id="2147484062" r:id="rId5"/>
    <p:sldMasterId id="2147484071" r:id="rId6"/>
    <p:sldMasterId id="2147484080" r:id="rId7"/>
  </p:sldMasterIdLst>
  <p:notesMasterIdLst>
    <p:notesMasterId r:id="rId19"/>
  </p:notesMasterIdLst>
  <p:handoutMasterIdLst>
    <p:handoutMasterId r:id="rId20"/>
  </p:handoutMasterIdLst>
  <p:sldIdLst>
    <p:sldId id="584" r:id="rId8"/>
    <p:sldId id="569" r:id="rId9"/>
    <p:sldId id="543" r:id="rId10"/>
    <p:sldId id="562" r:id="rId11"/>
    <p:sldId id="587" r:id="rId12"/>
    <p:sldId id="588" r:id="rId13"/>
    <p:sldId id="589" r:id="rId14"/>
    <p:sldId id="590" r:id="rId15"/>
    <p:sldId id="591" r:id="rId16"/>
    <p:sldId id="592" r:id="rId17"/>
    <p:sldId id="567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632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 Sauer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9"/>
    <a:srgbClr val="9A9A9A"/>
    <a:srgbClr val="707070"/>
    <a:srgbClr val="FFFFFF"/>
    <a:srgbClr val="1A1A1A"/>
    <a:srgbClr val="910043"/>
    <a:srgbClr val="E8E8E8"/>
    <a:srgbClr val="ABABAB"/>
    <a:srgbClr val="58C6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722" autoAdjust="0"/>
  </p:normalViewPr>
  <p:slideViewPr>
    <p:cSldViewPr snapToGrid="0">
      <p:cViewPr varScale="1">
        <p:scale>
          <a:sx n="77" d="100"/>
          <a:sy n="77" d="100"/>
        </p:scale>
        <p:origin x="1110" y="78"/>
      </p:cViewPr>
      <p:guideLst>
        <p:guide orient="horz" pos="4319"/>
        <p:guide orient="horz" pos="632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BC7977-3A10-4C6D-BDB0-16121CAB2354}" type="datetimeFigureOut">
              <a:rPr lang="en-US"/>
              <a:pPr>
                <a:defRPr/>
              </a:pPr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AF2947-C2E1-4E02-BA88-10B56361E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4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0B582-5604-44BA-92E4-FEEA1896BA9C}" type="datetimeFigureOut">
              <a:rPr lang="en-US"/>
              <a:pPr>
                <a:defRPr/>
              </a:pPr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87F84C-A79A-4B69-A811-CA2F9D1E0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09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1, you will attend an orientation to your chosen experiential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have two months to complete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a February TL1 Seminar, you will give a Capstone presentation of your learnings to your peers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9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the stakeholder assessment, trainees will learn how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stakeholder(s) who might impact or influence the implementation or dissemination of an innovation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how the innovation might be impacted or influenced by stakeholder(s)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strategies to engage appropriate stakeholder(s)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After trainees complete this exercise, trainees wil</a:t>
            </a:r>
            <a:r>
              <a:rPr lang="en-US" sz="1200">
                <a:solidFill>
                  <a:schemeClr val="tx1"/>
                </a:solidFill>
                <a:latin typeface="+mn-lt"/>
                <a:cs typeface="+mn-cs"/>
              </a:rPr>
              <a:t>l </a:t>
            </a:r>
            <a:r>
              <a:rPr lang="en-US" sz="1200">
                <a:solidFill>
                  <a:srgbClr val="002060"/>
                </a:solidFill>
                <a:latin typeface="Calibri"/>
                <a:cs typeface="Calibri"/>
              </a:rPr>
              <a:t>be able to identify stakeholders who will need to be engaged if efforts to implement a clinical innovation are to be successful. </a:t>
            </a:r>
            <a:endParaRPr lang="en-US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Stakeholder grid is 2x2 that looks at relative influence in organization and supporter/naysayer of innovation.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1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planning a component of intervention implementation, trainees will learn how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the steps in planning implementation of a health innovation or intervention in clinical or community-based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principles of D&amp;I science to one or more implementation planning stages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/>
              <a:t>After trainees complete this exercise, trainees wil</a:t>
            </a:r>
            <a:r>
              <a:rPr lang="en-US" sz="1200">
                <a:solidFill>
                  <a:schemeClr val="tx1"/>
                </a:solidFill>
                <a:latin typeface="+mn-lt"/>
                <a:cs typeface="+mn-cs"/>
              </a:rPr>
              <a:t>l </a:t>
            </a:r>
            <a:r>
              <a:rPr lang="en-US"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able to apply principles of D&amp;I science to process of planning implementation of a health innovation in clinical or community-based settings.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5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planning a component of intervention implementation, trainees will learn how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the steps in planning implementation of a health innovation or intervention in clinical or community-based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principles of D&amp;I science to one or more implementation planning stages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/>
              <a:t>After trainees complete this exercise, trainees wil</a:t>
            </a:r>
            <a:r>
              <a:rPr lang="en-US" sz="1200">
                <a:solidFill>
                  <a:schemeClr val="tx1"/>
                </a:solidFill>
                <a:latin typeface="+mn-lt"/>
                <a:cs typeface="+mn-cs"/>
              </a:rPr>
              <a:t>l </a:t>
            </a:r>
            <a:r>
              <a:rPr lang="en-US"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able to apply principles of D&amp;I science to process of planning implementation of a health innovation in clinical or community-based settings.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13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planning a component of intervention implementation, trainees will learn how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the steps in planning implementation of a health innovation or intervention in clinical or community-based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principles of D&amp;I science to one or more implementation planning stages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/>
              <a:t>After trainees complete this exercise, trainees wil</a:t>
            </a:r>
            <a:r>
              <a:rPr lang="en-US" sz="1200">
                <a:solidFill>
                  <a:schemeClr val="tx1"/>
                </a:solidFill>
                <a:latin typeface="+mn-lt"/>
                <a:cs typeface="+mn-cs"/>
              </a:rPr>
              <a:t>l </a:t>
            </a:r>
            <a:r>
              <a:rPr lang="en-US"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able to apply principles of D&amp;I science to process of planning implementation of a health innovation in clinical or community-based settings.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0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planning a component of intervention implementation, trainees will learn how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the steps in planning implementation of a health innovation or intervention in clinical or community-based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principles of D&amp;I science to one or more implementation planning stages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/>
              <a:t>After trainees complete this exercise, trainees wil</a:t>
            </a:r>
            <a:r>
              <a:rPr lang="en-US" sz="1200">
                <a:solidFill>
                  <a:schemeClr val="tx1"/>
                </a:solidFill>
                <a:latin typeface="+mn-lt"/>
                <a:cs typeface="+mn-cs"/>
              </a:rPr>
              <a:t>l </a:t>
            </a:r>
            <a:r>
              <a:rPr lang="en-US"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able to apply principles of D&amp;I science to process of planning implementation of a health innovation in clinical or community-based settings.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8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For planning a component of intervention implementation, trainees will learn how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the steps in planning implementation of a health innovation or intervention in clinical or community-based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 principles of D&amp;I science to one or more implementation planning stages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/>
              <a:t>After trainees complete this exercise, trainees wil</a:t>
            </a:r>
            <a:r>
              <a:rPr lang="en-US" sz="1200">
                <a:solidFill>
                  <a:schemeClr val="tx1"/>
                </a:solidFill>
                <a:latin typeface="+mn-lt"/>
                <a:cs typeface="+mn-cs"/>
              </a:rPr>
              <a:t>l </a:t>
            </a:r>
            <a:r>
              <a:rPr lang="en-US" sz="12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able to apply principles of D&amp;I science to process of planning implementation of a health innovation in clinical or community-based settings.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8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0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2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2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5763" y="307975"/>
            <a:ext cx="7113587" cy="1023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0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7F7E-9053-498C-A2A5-C557061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9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1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6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9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8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2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8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8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4" r:id="rId2"/>
    <p:sldLayoutId id="2147484045" r:id="rId3"/>
    <p:sldLayoutId id="21474840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8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8" r:id="rId6"/>
    <p:sldLayoutId id="214748407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hyperlink" Target="https://youtu.be/z0u6g8xmNk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63" y="1955844"/>
            <a:ext cx="7632700" cy="939800"/>
          </a:xfrm>
        </p:spPr>
        <p:txBody>
          <a:bodyPr/>
          <a:lstStyle/>
          <a:p>
            <a:pPr algn="ctr">
              <a:defRPr/>
            </a:pPr>
            <a:r>
              <a:rPr lang="en-US" sz="4000">
                <a:latin typeface="Arial" charset="0"/>
                <a:cs typeface="Arial" charset="0"/>
              </a:rPr>
              <a:t>Experiential Learning</a:t>
            </a: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2594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D6BE8-E47F-0247-8FE7-CE8380399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5673933" y="2895644"/>
            <a:ext cx="3470067" cy="39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92741" y="1108059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2" y="124175"/>
            <a:ext cx="8758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Next Ste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482" y="1223990"/>
            <a:ext cx="8204947" cy="54696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08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Please track how much time you spend on this learning opportunity! We’ll ask you to report this at a later evaluation.</a:t>
            </a:r>
          </a:p>
          <a:p>
            <a:pPr marL="285750" indent="-285750">
              <a:lnSpc>
                <a:spcPct val="108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Come to the mid-point shared learning session to briefly update the group on your progress, discuss challenges, and brainstorm solutions, if needed</a:t>
            </a:r>
          </a:p>
          <a:p>
            <a:pPr marL="285750" indent="-285750">
              <a:lnSpc>
                <a:spcPct val="108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Ask for help at any point along the way: contact </a:t>
            </a:r>
            <a:r>
              <a:rPr lang="en-US" sz="2200" dirty="0" smtClean="0">
                <a:latin typeface="Calibri"/>
                <a:cs typeface="Calibri"/>
              </a:rPr>
              <a:t>NAME/EMAIL or </a:t>
            </a:r>
            <a:r>
              <a:rPr lang="en-US" sz="2200" dirty="0">
                <a:latin typeface="Calibri"/>
                <a:cs typeface="Calibri"/>
              </a:rPr>
              <a:t>Michael Parchman: </a:t>
            </a:r>
            <a:r>
              <a:rPr lang="en-US" sz="2200" u="sng" dirty="0">
                <a:latin typeface="Calibri"/>
                <a:cs typeface="Calibri"/>
              </a:rPr>
              <a:t>michael.x.parchman@kp.org</a:t>
            </a:r>
            <a:r>
              <a:rPr lang="en-US" sz="2200" dirty="0">
                <a:latin typeface="Calibri"/>
                <a:cs typeface="Calibri"/>
              </a:rPr>
              <a:t>.</a:t>
            </a:r>
          </a:p>
          <a:p>
            <a:pPr marL="285750" indent="-285750">
              <a:lnSpc>
                <a:spcPct val="108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Consider extending your experience by interviewing a classmate or a real-life stakeholder.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8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Give a 5-minute presentation on your learnings at a Capstone TL1 Seminar – we will provide a template for your presentation (reviewed at mid-point check-in)</a:t>
            </a:r>
          </a:p>
          <a:p>
            <a:pPr marL="285750" indent="-285750">
              <a:lnSpc>
                <a:spcPct val="108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4011283" y="234579"/>
            <a:ext cx="5132717" cy="5883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45193"/>
            <a:ext cx="9144000" cy="110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9" y="5814286"/>
            <a:ext cx="6169005" cy="97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344" y="740124"/>
            <a:ext cx="17761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597543"/>
                </a:solidFill>
                <a:latin typeface="Gotham Book" pitchFamily="50" charset="0"/>
                <a:cs typeface="Gotham Book" pitchFamily="50" charset="0"/>
              </a:rPr>
              <a:t>Thank You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97543"/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0" y="1186166"/>
            <a:ext cx="4774770" cy="15623"/>
          </a:xfrm>
          <a:prstGeom prst="line">
            <a:avLst/>
          </a:prstGeom>
          <a:noFill/>
          <a:ln w="12700" cap="flat" cmpd="sng" algn="ctr">
            <a:solidFill>
              <a:srgbClr val="597543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171CAB-2565-5B4E-AA2D-44E8294EF4F5}"/>
              </a:ext>
            </a:extLst>
          </p:cNvPr>
          <p:cNvSpPr txBox="1"/>
          <p:nvPr/>
        </p:nvSpPr>
        <p:spPr>
          <a:xfrm>
            <a:off x="382464" y="1811497"/>
            <a:ext cx="4009841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ITHS is supported by the National Center For Advancing Translational Sciences of the National Institutes of Health under Award Number UL1 TR002319. </a:t>
            </a:r>
            <a:endParaRPr lang="en-US" sz="1400" dirty="0" smtClean="0"/>
          </a:p>
          <a:p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  <a:p>
            <a:r>
              <a:rPr lang="en-US" sz="1400" dirty="0"/>
              <a:t>This project was supported by the National Center For Advancing Translational Sciences of the National Institutes of Health under Award Number TL1 TR002318. </a:t>
            </a:r>
            <a:endParaRPr lang="en-US" sz="1400" dirty="0" smtClean="0"/>
          </a:p>
          <a:p>
            <a:endParaRPr lang="en-US" sz="1400"/>
          </a:p>
          <a:p>
            <a:r>
              <a:rPr lang="en-US" sz="1400" smtClean="0"/>
              <a:t>The </a:t>
            </a:r>
            <a:r>
              <a:rPr lang="en-US" sz="1400" dirty="0"/>
              <a:t>content is solely the responsibility of the authors and does not necessarily represent the official views of the National Institutes of Health.</a:t>
            </a:r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9F540A-690E-904A-B18D-AD46245BC8CE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701632-A443-7647-9A40-A52A5E9348D2}"/>
              </a:ext>
            </a:extLst>
          </p:cNvPr>
          <p:cNvSpPr txBox="1">
            <a:spLocks/>
          </p:cNvSpPr>
          <p:nvPr/>
        </p:nvSpPr>
        <p:spPr>
          <a:xfrm>
            <a:off x="287913" y="276150"/>
            <a:ext cx="8584782" cy="939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for Experiential Learning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88A5681-97B3-0743-BB65-C539D81ED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34928"/>
              </p:ext>
            </p:extLst>
          </p:nvPr>
        </p:nvGraphicFramePr>
        <p:xfrm>
          <a:off x="446710" y="1492100"/>
          <a:ext cx="8278190" cy="365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684">
                  <a:extLst>
                    <a:ext uri="{9D8B030D-6E8A-4147-A177-3AD203B41FA5}">
                      <a16:colId xmlns:a16="http://schemas.microsoft.com/office/drawing/2014/main" val="1169096562"/>
                    </a:ext>
                  </a:extLst>
                </a:gridCol>
                <a:gridCol w="6367506">
                  <a:extLst>
                    <a:ext uri="{9D8B030D-6E8A-4147-A177-3AD203B41FA5}">
                      <a16:colId xmlns:a16="http://schemas.microsoft.com/office/drawing/2014/main" val="3408749234"/>
                    </a:ext>
                  </a:extLst>
                </a:gridCol>
              </a:tblGrid>
              <a:tr h="67834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Timeline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201447"/>
                  </a:ext>
                </a:extLst>
              </a:tr>
              <a:tr h="938046">
                <a:tc>
                  <a:txBody>
                    <a:bodyPr/>
                    <a:lstStyle/>
                    <a:p>
                      <a:r>
                        <a:rPr lang="en-US"/>
                        <a:t>Dec 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Orientation to your chosen experiential learning opportunity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74591"/>
                  </a:ext>
                </a:extLst>
              </a:tr>
              <a:tr h="1099774">
                <a:tc>
                  <a:txBody>
                    <a:bodyPr/>
                    <a:lstStyle/>
                    <a:p>
                      <a:r>
                        <a:rPr lang="en-US"/>
                        <a:t>Jan X,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Shared learning session with others completing the same opportunity (</a:t>
                      </a:r>
                      <a:r>
                        <a:rPr lang="en-US" sz="1800" i="1"/>
                        <a:t>Midpoint check-in</a:t>
                      </a:r>
                      <a:r>
                        <a:rPr lang="en-US" sz="1800"/>
                        <a:t>)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479179"/>
                  </a:ext>
                </a:extLst>
              </a:tr>
              <a:tr h="938046">
                <a:tc>
                  <a:txBody>
                    <a:bodyPr/>
                    <a:lstStyle/>
                    <a:p>
                      <a:r>
                        <a:rPr lang="en-US"/>
                        <a:t>Feb X,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5-minute Capstone presentations of your work (</a:t>
                      </a:r>
                      <a:r>
                        <a:rPr lang="en-US" sz="1800" i="1"/>
                        <a:t>slide template will be provided)</a:t>
                      </a:r>
                      <a:endParaRPr lang="en-US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721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98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09" y="1246177"/>
            <a:ext cx="8758518" cy="48576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potential stakeholders </a:t>
            </a:r>
            <a:r>
              <a:rPr lang="en-US" sz="24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might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 successful implementation of your research findings/results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 how implementation might be impacted or influenced by each stakeholder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Prioritize which stakeholders to engage and create strategies to engage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Calibri"/>
                <a:cs typeface="Calibri"/>
              </a:rPr>
              <a:t>Outcome: </a:t>
            </a:r>
            <a:r>
              <a:rPr lang="en-US" sz="2400" dirty="0">
                <a:solidFill>
                  <a:schemeClr val="accent1"/>
                </a:solidFill>
                <a:latin typeface="Calibri"/>
                <a:cs typeface="Calibri"/>
              </a:rPr>
              <a:t>By the conclusion of this exercise, trainees will be able to identify stakeholders who will need to be engaged if efforts to implement or disseminate a </a:t>
            </a:r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clinical innovation are to be successful. 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906" y="606491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189ACA-9514-2B47-BD33-37C47A7B5D91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176F0D-E63C-D245-8D59-E06FB3E0A066}"/>
              </a:ext>
            </a:extLst>
          </p:cNvPr>
          <p:cNvSpPr txBox="1">
            <a:spLocks/>
          </p:cNvSpPr>
          <p:nvPr/>
        </p:nvSpPr>
        <p:spPr>
          <a:xfrm>
            <a:off x="287913" y="276150"/>
            <a:ext cx="8584782" cy="939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 Stakeholder Assessment</a:t>
            </a:r>
          </a:p>
        </p:txBody>
      </p:sp>
    </p:spTree>
    <p:extLst>
      <p:ext uri="{BB962C8B-B14F-4D97-AF65-F5344CB8AC3E}">
        <p14:creationId xmlns:p14="http://schemas.microsoft.com/office/powerpoint/2010/main" val="57244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872" y="6276137"/>
            <a:ext cx="2852285" cy="451612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C382DA6F-49B1-034F-96F0-F41CA24EE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58781"/>
              </p:ext>
            </p:extLst>
          </p:nvPr>
        </p:nvGraphicFramePr>
        <p:xfrm>
          <a:off x="192740" y="1111603"/>
          <a:ext cx="8758519" cy="504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8519">
                  <a:extLst>
                    <a:ext uri="{9D8B030D-6E8A-4147-A177-3AD203B41FA5}">
                      <a16:colId xmlns:a16="http://schemas.microsoft.com/office/drawing/2014/main" val="792899773"/>
                    </a:ext>
                  </a:extLst>
                </a:gridCol>
              </a:tblGrid>
              <a:tr h="426851">
                <a:tc>
                  <a:txBody>
                    <a:bodyPr/>
                    <a:lstStyle/>
                    <a:p>
                      <a:r>
                        <a:rPr lang="en-US"/>
                        <a:t>Trainees will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49066"/>
                  </a:ext>
                </a:extLst>
              </a:tr>
              <a:tr h="426851">
                <a:tc>
                  <a:txBody>
                    <a:bodyPr/>
                    <a:lstStyle/>
                    <a:p>
                      <a:r>
                        <a:rPr lang="en-US"/>
                        <a:t>1. Read a 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case study and watch a YouTube video example of a stakeholder assessment.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00352"/>
                  </a:ext>
                </a:extLst>
              </a:tr>
              <a:tr h="837421">
                <a:tc>
                  <a:txBody>
                    <a:bodyPr/>
                    <a:lstStyle/>
                    <a:p>
                      <a:r>
                        <a:rPr lang="en-US"/>
                        <a:t>2. Based on your own project, identify at least 3 stakeholders you might need to engage by completing the “Stakeholder Management Log.”  Brainstorm questions you might ask each of the potential stakeholders.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37318"/>
                  </a:ext>
                </a:extLst>
              </a:tr>
              <a:tr h="586195">
                <a:tc>
                  <a:txBody>
                    <a:bodyPr/>
                    <a:lstStyle/>
                    <a:p>
                      <a:r>
                        <a:rPr lang="en-US"/>
                        <a:t>3. Use the stakeholder assessment questions to “map” these stakeholders on a “Stakeholder 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Grid,” given what you know about these stakeholders.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58796"/>
                  </a:ext>
                </a:extLst>
              </a:tr>
              <a:tr h="586195">
                <a:tc>
                  <a:txBody>
                    <a:bodyPr/>
                    <a:lstStyle/>
                    <a:p>
                      <a:r>
                        <a:rPr lang="en-US" dirty="0"/>
                        <a:t>4. Based on your assessment, describe in 2-3 sentences what you might do to engage each of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15578"/>
                  </a:ext>
                </a:extLst>
              </a:tr>
              <a:tr h="38629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Optional Extensions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761643"/>
                  </a:ext>
                </a:extLst>
              </a:tr>
              <a:tr h="699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 Ask one of your classmates to role-play one of the stakeholders relevant to your project and do a phone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interview with your classmate.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995568"/>
                  </a:ext>
                </a:extLst>
              </a:tr>
              <a:tr h="699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Reach out to one of the stakeholders relevant to your project and complete a phone interview.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0001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EB34652-1BA0-5148-8474-437C2413E505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2F0CB3-2361-A04A-BB95-30FD2E05C789}"/>
              </a:ext>
            </a:extLst>
          </p:cNvPr>
          <p:cNvSpPr txBox="1">
            <a:spLocks/>
          </p:cNvSpPr>
          <p:nvPr/>
        </p:nvSpPr>
        <p:spPr>
          <a:xfrm>
            <a:off x="287913" y="276150"/>
            <a:ext cx="8584782" cy="939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For Conducting a Stakeholder Assessment</a:t>
            </a:r>
          </a:p>
        </p:txBody>
      </p:sp>
    </p:spTree>
    <p:extLst>
      <p:ext uri="{BB962C8B-B14F-4D97-AF65-F5344CB8AC3E}">
        <p14:creationId xmlns:p14="http://schemas.microsoft.com/office/powerpoint/2010/main" val="37533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8EE706-14FE-2445-ACA2-C71680C1F06C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ADA39D-4D54-2548-B191-495129688544}"/>
              </a:ext>
            </a:extLst>
          </p:cNvPr>
          <p:cNvSpPr txBox="1">
            <a:spLocks/>
          </p:cNvSpPr>
          <p:nvPr/>
        </p:nvSpPr>
        <p:spPr>
          <a:xfrm>
            <a:off x="287913" y="276150"/>
            <a:ext cx="8584782" cy="939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Stakeholder Case 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35CAB-FB64-41E2-80E2-3490F0AC44C8}"/>
              </a:ext>
            </a:extLst>
          </p:cNvPr>
          <p:cNvSpPr txBox="1"/>
          <p:nvPr/>
        </p:nvSpPr>
        <p:spPr>
          <a:xfrm>
            <a:off x="606174" y="1428108"/>
            <a:ext cx="7993296" cy="535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r>
              <a:rPr lang="en-US" sz="2400" dirty="0"/>
              <a:t>“</a:t>
            </a:r>
            <a:r>
              <a:rPr lang="en-US" sz="2400" b="1" u="sng" dirty="0"/>
              <a:t>Optimizing Vascular Access to Prevent Patient Harm”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endParaRPr lang="en-US" sz="2400" dirty="0"/>
          </a:p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r>
              <a:rPr lang="en-US" sz="2400" dirty="0"/>
              <a:t>This case study of a stakeholder assessment is meant to provide you with an example of the process of identifying who the stakeholders are, why they have an interest in your project/study results, who you should prioritize for engagement and some ideas about how to engage them.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endParaRPr lang="en-US" sz="2400" dirty="0"/>
          </a:p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r>
              <a:rPr lang="en-US" sz="2400" dirty="0"/>
              <a:t>Use the case study to help you think about your own project: </a:t>
            </a:r>
            <a:r>
              <a:rPr lang="en-US" sz="2400" b="1" dirty="0"/>
              <a:t>Who </a:t>
            </a:r>
            <a:r>
              <a:rPr lang="en-US" sz="2400" dirty="0"/>
              <a:t>are your stakeholders, </a:t>
            </a:r>
            <a:r>
              <a:rPr lang="en-US" sz="2400" b="1" dirty="0"/>
              <a:t>Why</a:t>
            </a:r>
            <a:r>
              <a:rPr lang="en-US" sz="2400" dirty="0"/>
              <a:t> are they interested, </a:t>
            </a:r>
            <a:r>
              <a:rPr lang="en-US" sz="2400" b="1" dirty="0"/>
              <a:t>How </a:t>
            </a:r>
            <a:r>
              <a:rPr lang="en-US" sz="2400" dirty="0"/>
              <a:t>much influence do they have, </a:t>
            </a:r>
            <a:r>
              <a:rPr lang="en-US" sz="2400" b="1" dirty="0"/>
              <a:t>How </a:t>
            </a:r>
            <a:r>
              <a:rPr lang="en-US" sz="2400" dirty="0"/>
              <a:t>will you engage them?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endParaRPr lang="en-US" sz="2000" dirty="0"/>
          </a:p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05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8EE706-14FE-2445-ACA2-C71680C1F06C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ADA39D-4D54-2548-B191-495129688544}"/>
              </a:ext>
            </a:extLst>
          </p:cNvPr>
          <p:cNvSpPr txBox="1">
            <a:spLocks/>
          </p:cNvSpPr>
          <p:nvPr/>
        </p:nvSpPr>
        <p:spPr>
          <a:xfrm>
            <a:off x="287913" y="276150"/>
            <a:ext cx="8584782" cy="939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Completing a Stakeholder Management Log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C39A4C-EE0C-42C0-93C1-C8380112A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549624"/>
              </p:ext>
            </p:extLst>
          </p:nvPr>
        </p:nvGraphicFramePr>
        <p:xfrm>
          <a:off x="412571" y="2969232"/>
          <a:ext cx="7940319" cy="264738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561318">
                  <a:extLst>
                    <a:ext uri="{9D8B030D-6E8A-4147-A177-3AD203B41FA5}">
                      <a16:colId xmlns:a16="http://schemas.microsoft.com/office/drawing/2014/main" val="73308427"/>
                    </a:ext>
                  </a:extLst>
                </a:gridCol>
                <a:gridCol w="1143406">
                  <a:extLst>
                    <a:ext uri="{9D8B030D-6E8A-4147-A177-3AD203B41FA5}">
                      <a16:colId xmlns:a16="http://schemas.microsoft.com/office/drawing/2014/main" val="432611015"/>
                    </a:ext>
                  </a:extLst>
                </a:gridCol>
                <a:gridCol w="1384123">
                  <a:extLst>
                    <a:ext uri="{9D8B030D-6E8A-4147-A177-3AD203B41FA5}">
                      <a16:colId xmlns:a16="http://schemas.microsoft.com/office/drawing/2014/main" val="2457661498"/>
                    </a:ext>
                  </a:extLst>
                </a:gridCol>
                <a:gridCol w="1384123">
                  <a:extLst>
                    <a:ext uri="{9D8B030D-6E8A-4147-A177-3AD203B41FA5}">
                      <a16:colId xmlns:a16="http://schemas.microsoft.com/office/drawing/2014/main" val="169215402"/>
                    </a:ext>
                  </a:extLst>
                </a:gridCol>
                <a:gridCol w="1143406">
                  <a:extLst>
                    <a:ext uri="{9D8B030D-6E8A-4147-A177-3AD203B41FA5}">
                      <a16:colId xmlns:a16="http://schemas.microsoft.com/office/drawing/2014/main" val="1102375460"/>
                    </a:ext>
                  </a:extLst>
                </a:gridCol>
                <a:gridCol w="1323943">
                  <a:extLst>
                    <a:ext uri="{9D8B030D-6E8A-4147-A177-3AD203B41FA5}">
                      <a16:colId xmlns:a16="http://schemas.microsoft.com/office/drawing/2014/main" val="1570201038"/>
                    </a:ext>
                  </a:extLst>
                </a:gridCol>
              </a:tblGrid>
              <a:tr h="32874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Case Study Example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Your Project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272640"/>
                  </a:ext>
                </a:extLst>
              </a:tr>
              <a:tr h="674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Who?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Why Interested?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How much Influence?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Who?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Why Interested?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How Much Influence?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extLst>
                  <a:ext uri="{0D108BD9-81ED-4DB2-BD59-A6C34878D82A}">
                    <a16:rowId xmlns:a16="http://schemas.microsoft.com/office/drawing/2014/main" val="3902386071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extLst>
                  <a:ext uri="{0D108BD9-81ED-4DB2-BD59-A6C34878D82A}">
                    <a16:rowId xmlns:a16="http://schemas.microsoft.com/office/drawing/2014/main" val="847139437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extLst>
                  <a:ext uri="{0D108BD9-81ED-4DB2-BD59-A6C34878D82A}">
                    <a16:rowId xmlns:a16="http://schemas.microsoft.com/office/drawing/2014/main" val="3931749457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extLst>
                  <a:ext uri="{0D108BD9-81ED-4DB2-BD59-A6C34878D82A}">
                    <a16:rowId xmlns:a16="http://schemas.microsoft.com/office/drawing/2014/main" val="1198571965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extLst>
                  <a:ext uri="{0D108BD9-81ED-4DB2-BD59-A6C34878D82A}">
                    <a16:rowId xmlns:a16="http://schemas.microsoft.com/office/drawing/2014/main" val="3878990619"/>
                  </a:ext>
                </a:extLst>
              </a:tr>
              <a:tr h="3287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5" marR="58185" marT="0" marB="0"/>
                </a:tc>
                <a:extLst>
                  <a:ext uri="{0D108BD9-81ED-4DB2-BD59-A6C34878D82A}">
                    <a16:rowId xmlns:a16="http://schemas.microsoft.com/office/drawing/2014/main" val="30115002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20FF1F-A06B-40D0-8A2D-0665F94F6025}"/>
              </a:ext>
            </a:extLst>
          </p:cNvPr>
          <p:cNvSpPr txBox="1"/>
          <p:nvPr/>
        </p:nvSpPr>
        <p:spPr>
          <a:xfrm>
            <a:off x="470013" y="1215950"/>
            <a:ext cx="7808360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4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First, complete the section on the left in the Table below from the case study you just finished reading.</a:t>
            </a:r>
          </a:p>
          <a:p>
            <a:pPr marL="342900" indent="-342900">
              <a:spcBef>
                <a:spcPts val="4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Then, as you think about your project, identify potential stakeholders you will need to assess and engage with (the right-hand side of the Table)</a:t>
            </a:r>
          </a:p>
        </p:txBody>
      </p:sp>
    </p:spTree>
    <p:extLst>
      <p:ext uri="{BB962C8B-B14F-4D97-AF65-F5344CB8AC3E}">
        <p14:creationId xmlns:p14="http://schemas.microsoft.com/office/powerpoint/2010/main" val="450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8EE706-14FE-2445-ACA2-C71680C1F06C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ADA39D-4D54-2548-B191-495129688544}"/>
              </a:ext>
            </a:extLst>
          </p:cNvPr>
          <p:cNvSpPr txBox="1">
            <a:spLocks/>
          </p:cNvSpPr>
          <p:nvPr/>
        </p:nvSpPr>
        <p:spPr>
          <a:xfrm>
            <a:off x="287913" y="276150"/>
            <a:ext cx="8584782" cy="939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Mapping Stakeholders on a Grid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497BBE-77C1-4C30-85BC-5CC837B54340}"/>
              </a:ext>
            </a:extLst>
          </p:cNvPr>
          <p:cNvSpPr txBox="1"/>
          <p:nvPr/>
        </p:nvSpPr>
        <p:spPr>
          <a:xfrm>
            <a:off x="554947" y="1031387"/>
            <a:ext cx="7684112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r>
              <a:rPr lang="en-US" sz="1600" b="1" dirty="0"/>
              <a:t>Create a two-by-two grid like the one below, then place the names of your stakeholders in the appropriate spot on the grid.</a:t>
            </a:r>
          </a:p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r>
              <a:rPr lang="en-US" sz="1600" b="1" dirty="0"/>
              <a:t>Watch this Video: </a:t>
            </a:r>
            <a:r>
              <a:rPr lang="en-US" dirty="0"/>
              <a:t> </a:t>
            </a:r>
            <a:r>
              <a:rPr lang="en-US" u="sng" dirty="0">
                <a:hlinkClick r:id="rId4"/>
              </a:rPr>
              <a:t>https://youtu.be/z0u6g8xmNkE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56F-9D04-4621-86C7-0269DFFDA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680" y="1839531"/>
            <a:ext cx="5847247" cy="4319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19ADA-F602-4E51-B1F5-911C48120BAD}"/>
              </a:ext>
            </a:extLst>
          </p:cNvPr>
          <p:cNvSpPr txBox="1"/>
          <p:nvPr/>
        </p:nvSpPr>
        <p:spPr>
          <a:xfrm>
            <a:off x="904126" y="3564241"/>
            <a:ext cx="10993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r>
              <a:rPr lang="en-US" sz="1600" b="1" dirty="0"/>
              <a:t>Influence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21FFD-EEFB-42CF-AE93-AF4BAD098AC4}"/>
              </a:ext>
            </a:extLst>
          </p:cNvPr>
          <p:cNvSpPr txBox="1"/>
          <p:nvPr/>
        </p:nvSpPr>
        <p:spPr>
          <a:xfrm>
            <a:off x="4397003" y="6035642"/>
            <a:ext cx="10993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00"/>
              </a:spcBef>
              <a:buClr>
                <a:schemeClr val="tx1"/>
              </a:buClr>
              <a:buSzPct val="85000"/>
            </a:pPr>
            <a:r>
              <a:rPr lang="en-US" sz="1600" b="1" dirty="0"/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val="14626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8EE706-14FE-2445-ACA2-C71680C1F06C}"/>
              </a:ext>
            </a:extLst>
          </p:cNvPr>
          <p:cNvSpPr/>
          <p:nvPr/>
        </p:nvSpPr>
        <p:spPr>
          <a:xfrm>
            <a:off x="0" y="0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ADA39D-4D54-2548-B191-495129688544}"/>
              </a:ext>
            </a:extLst>
          </p:cNvPr>
          <p:cNvSpPr txBox="1">
            <a:spLocks/>
          </p:cNvSpPr>
          <p:nvPr/>
        </p:nvSpPr>
        <p:spPr>
          <a:xfrm>
            <a:off x="287913" y="276150"/>
            <a:ext cx="8584782" cy="939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Your Stakeholder Engagement Action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548C03-C227-43FC-A52D-B2DEEC35EEF0}"/>
              </a:ext>
            </a:extLst>
          </p:cNvPr>
          <p:cNvSpPr/>
          <p:nvPr/>
        </p:nvSpPr>
        <p:spPr>
          <a:xfrm>
            <a:off x="452063" y="1157296"/>
            <a:ext cx="79727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Prioritize Who You Need to Engage and Why</a:t>
            </a:r>
          </a:p>
          <a:p>
            <a:endParaRPr lang="en-US" sz="2200" b="1" dirty="0"/>
          </a:p>
          <a:p>
            <a:r>
              <a:rPr lang="en-US" sz="2200" b="1" dirty="0"/>
              <a:t>THEN</a:t>
            </a:r>
          </a:p>
          <a:p>
            <a:endParaRPr lang="en-US" sz="2200" b="1" dirty="0"/>
          </a:p>
          <a:p>
            <a:r>
              <a:rPr lang="en-US" sz="2200" b="1" dirty="0"/>
              <a:t>Plan Activities that might include:</a:t>
            </a:r>
            <a:r>
              <a:rPr lang="en-US" sz="2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Identifying and prioritizing stakeholder interests that need to be discussed.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Overcoming resistance by identifying the benefits.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Developing discussion questions that are grounded in the perceptions, experiences, and interests of stakeholders.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Reviewing research findings and suggesting next steps for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Disseminating and using study findings for improving the fit of your intervention. </a:t>
            </a:r>
          </a:p>
        </p:txBody>
      </p:sp>
    </p:spTree>
    <p:extLst>
      <p:ext uri="{BB962C8B-B14F-4D97-AF65-F5344CB8AC3E}">
        <p14:creationId xmlns:p14="http://schemas.microsoft.com/office/powerpoint/2010/main" val="18366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8EE706-14FE-2445-ACA2-C71680C1F06C}"/>
              </a:ext>
            </a:extLst>
          </p:cNvPr>
          <p:cNvSpPr/>
          <p:nvPr/>
        </p:nvSpPr>
        <p:spPr>
          <a:xfrm>
            <a:off x="0" y="-51371"/>
            <a:ext cx="9144000" cy="99421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ADA39D-4D54-2548-B191-495129688544}"/>
              </a:ext>
            </a:extLst>
          </p:cNvPr>
          <p:cNvSpPr txBox="1">
            <a:spLocks/>
          </p:cNvSpPr>
          <p:nvPr/>
        </p:nvSpPr>
        <p:spPr>
          <a:xfrm>
            <a:off x="287913" y="276150"/>
            <a:ext cx="8584782" cy="939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009CC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Optional Activities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BBE30C-BE7D-412F-8E5B-3A0972A38BE8}"/>
              </a:ext>
            </a:extLst>
          </p:cNvPr>
          <p:cNvSpPr/>
          <p:nvPr/>
        </p:nvSpPr>
        <p:spPr>
          <a:xfrm>
            <a:off x="744876" y="1180291"/>
            <a:ext cx="7320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Ask one of your classmates to role-play one of the stakeholders you identified as relevant to your project and do a phone interview with them. Ask them these questions and take notes. Write up a short (500 word) summary of the conversation.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04F769-BEDD-410C-8F8B-F72744414575}"/>
              </a:ext>
            </a:extLst>
          </p:cNvPr>
          <p:cNvSpPr/>
          <p:nvPr/>
        </p:nvSpPr>
        <p:spPr>
          <a:xfrm>
            <a:off x="744876" y="4403518"/>
            <a:ext cx="7217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OR</a:t>
            </a:r>
          </a:p>
          <a:p>
            <a:endParaRPr lang="en-US" dirty="0"/>
          </a:p>
          <a:p>
            <a:r>
              <a:rPr lang="en-US" dirty="0"/>
              <a:t>Reach out to one of the actual stakeholders relevant to your project and complete a phone interview. Ask them the above questions and take notes. Write up a short (500 word) summary of the conversation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5085A8-5D40-421F-A389-6FDB5E5660FE}"/>
              </a:ext>
            </a:extLst>
          </p:cNvPr>
          <p:cNvSpPr/>
          <p:nvPr/>
        </p:nvSpPr>
        <p:spPr>
          <a:xfrm>
            <a:off x="847617" y="2242296"/>
            <a:ext cx="8076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Adobe Garamond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they perceive as the purpose of the results of your project?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What concerns, if any, do they have about implementing the findings from your project their setting?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What have they heard from others about the results your project?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What areas do stakeholders think are important to address first before introducing the results of your project? </a:t>
            </a:r>
          </a:p>
        </p:txBody>
      </p:sp>
    </p:spTree>
    <p:extLst>
      <p:ext uri="{BB962C8B-B14F-4D97-AF65-F5344CB8AC3E}">
        <p14:creationId xmlns:p14="http://schemas.microsoft.com/office/powerpoint/2010/main" val="40271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heme/theme1.xml><?xml version="1.0" encoding="utf-8"?>
<a:theme xmlns:a="http://schemas.openxmlformats.org/drawingml/2006/main" name="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NCFS Capabilities 5c">
  <a:themeElements>
    <a:clrScheme name="Custom 4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597543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6FE13B77D9CC41A32F967A4212C792" ma:contentTypeVersion="3" ma:contentTypeDescription="Create a new document." ma:contentTypeScope="" ma:versionID="d9f417d40a9389d0bb6bf8ef36cd448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7568fb1a064a761e0548b2df3396228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262224-6FB2-4C20-9285-41CE7CB04945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ternal/2005/internalDocumentation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1C035A-5AE2-4772-B38D-91FB93A0605D}">
  <ds:schemaRefs>
    <ds:schemaRef ds:uri="http://schemas.microsoft.com/sharepoint/v3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F219AE6-058D-412E-8CA8-38B2336D5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NCFS Capabilities 5c</Template>
  <TotalTime>169</TotalTime>
  <Words>1457</Words>
  <Application>Microsoft Office PowerPoint</Application>
  <PresentationFormat>On-screen Show (4:3)</PresentationFormat>
  <Paragraphs>164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Adobe Garamond Pro</vt:lpstr>
      <vt:lpstr>Arial</vt:lpstr>
      <vt:lpstr>Calibri</vt:lpstr>
      <vt:lpstr>Courier New</vt:lpstr>
      <vt:lpstr>Gotham Book</vt:lpstr>
      <vt:lpstr>Times New Roman</vt:lpstr>
      <vt:lpstr>Wingdings</vt:lpstr>
      <vt:lpstr>Wingdings 2</vt:lpstr>
      <vt:lpstr>Wingdings 3</vt:lpstr>
      <vt:lpstr>NCFS Capabilities 5c</vt:lpstr>
      <vt:lpstr>1_NCFS Capabilities 5c</vt:lpstr>
      <vt:lpstr>2_NCFS Capabilities 5c</vt:lpstr>
      <vt:lpstr>4_NCFS Capabilities 5c</vt:lpstr>
      <vt:lpstr>Experiential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ITHS Template</dc:title>
  <dc:creator>Marita Graube</dc:creator>
  <cp:lastModifiedBy>Gina Keppel</cp:lastModifiedBy>
  <cp:revision>13</cp:revision>
  <cp:lastPrinted>2015-09-29T16:35:22Z</cp:lastPrinted>
  <dcterms:created xsi:type="dcterms:W3CDTF">2014-10-29T11:38:15Z</dcterms:created>
  <dcterms:modified xsi:type="dcterms:W3CDTF">2021-05-24T18:34:24Z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0x010100056FE13B77D9CC41A32F967A4212C792</vt:lpwstr>
  </property>
  <property fmtid="{D5CDD505-2E9C-101B-9397-08002B2CF9AE}" pid="3" name="ArticulateGUID">
    <vt:lpwstr>1247A880-191F-4698-944B-51A886EB5105</vt:lpwstr>
  </property>
  <property fmtid="{D5CDD505-2E9C-101B-9397-08002B2CF9AE}" pid="4" name="ArticulatePath">
    <vt:lpwstr>ED Capabilities_Nov_2014_v2</vt:lpwstr>
  </property>
</Properties>
</file>