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4"/>
    <p:sldMasterId id="2147484062" r:id="rId5"/>
    <p:sldMasterId id="2147484071" r:id="rId6"/>
    <p:sldMasterId id="2147484080" r:id="rId7"/>
  </p:sldMasterIdLst>
  <p:notesMasterIdLst>
    <p:notesMasterId r:id="rId16"/>
  </p:notesMasterIdLst>
  <p:handoutMasterIdLst>
    <p:handoutMasterId r:id="rId17"/>
  </p:handoutMasterIdLst>
  <p:sldIdLst>
    <p:sldId id="410" r:id="rId8"/>
    <p:sldId id="313" r:id="rId9"/>
    <p:sldId id="569" r:id="rId10"/>
    <p:sldId id="542" r:id="rId11"/>
    <p:sldId id="570" r:id="rId12"/>
    <p:sldId id="572" r:id="rId13"/>
    <p:sldId id="566" r:id="rId14"/>
    <p:sldId id="567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632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 Sauer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9"/>
    <a:srgbClr val="9A9A9A"/>
    <a:srgbClr val="707070"/>
    <a:srgbClr val="FFFFFF"/>
    <a:srgbClr val="1A1A1A"/>
    <a:srgbClr val="910043"/>
    <a:srgbClr val="E8E8E8"/>
    <a:srgbClr val="ABABAB"/>
    <a:srgbClr val="58C6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CBA9F-40E2-B000-B447-5E80A496D70C}" v="5" dt="2021-04-04T02:00:00.071"/>
    <p1510:client id="{380869FD-3202-E223-5413-F780E769169F}" v="113" dt="2020-10-23T18:33:51.037"/>
    <p1510:client id="{8F10B763-3AED-6DC6-3EA0-E52DDF32D84F}" v="46" dt="2020-10-16T18:50:49.640"/>
    <p1510:client id="{AFB636ED-287F-4EC0-9964-D527BAA6EDDC}" v="909" dt="2020-10-23T19:26:04.717"/>
    <p1510:client id="{D2C4FFAA-9B6E-45DF-AC39-1C37F41FE662}" v="1" dt="2020-10-27T16:45:50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/>
    <p:restoredTop sz="72958"/>
  </p:normalViewPr>
  <p:slideViewPr>
    <p:cSldViewPr snapToGrid="0">
      <p:cViewPr varScale="1">
        <p:scale>
          <a:sx n="72" d="100"/>
          <a:sy n="72" d="100"/>
        </p:scale>
        <p:origin x="870" y="72"/>
      </p:cViewPr>
      <p:guideLst>
        <p:guide orient="horz" pos="4319"/>
        <p:guide orient="horz" pos="632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-Mae Baldwin" userId="S::lmb@uw.edu::0d921531-471e-43a6-81b3-18f9285f33a1" providerId="AD" clId="Web-{19CCBA9F-40E2-B000-B447-5E80A496D70C}"/>
    <pc:docChg chg="modSld">
      <pc:chgData name="Laura-Mae Baldwin" userId="S::lmb@uw.edu::0d921531-471e-43a6-81b3-18f9285f33a1" providerId="AD" clId="Web-{19CCBA9F-40E2-B000-B447-5E80A496D70C}" dt="2021-04-04T01:59:58.290" v="37"/>
      <pc:docMkLst>
        <pc:docMk/>
      </pc:docMkLst>
      <pc:sldChg chg="modNotes">
        <pc:chgData name="Laura-Mae Baldwin" userId="S::lmb@uw.edu::0d921531-471e-43a6-81b3-18f9285f33a1" providerId="AD" clId="Web-{19CCBA9F-40E2-B000-B447-5E80A496D70C}" dt="2021-04-04T01:57:43.236" v="0"/>
        <pc:sldMkLst>
          <pc:docMk/>
          <pc:sldMk cId="3757666432" sldId="410"/>
        </pc:sldMkLst>
      </pc:sldChg>
      <pc:sldChg chg="modNotes">
        <pc:chgData name="Laura-Mae Baldwin" userId="S::lmb@uw.edu::0d921531-471e-43a6-81b3-18f9285f33a1" providerId="AD" clId="Web-{19CCBA9F-40E2-B000-B447-5E80A496D70C}" dt="2021-04-04T01:59:23.970" v="4"/>
        <pc:sldMkLst>
          <pc:docMk/>
          <pc:sldMk cId="3806357129" sldId="542"/>
        </pc:sldMkLst>
      </pc:sldChg>
      <pc:sldChg chg="modSp">
        <pc:chgData name="Laura-Mae Baldwin" userId="S::lmb@uw.edu::0d921531-471e-43a6-81b3-18f9285f33a1" providerId="AD" clId="Web-{19CCBA9F-40E2-B000-B447-5E80A496D70C}" dt="2021-04-04T01:58:01.533" v="2" actId="20577"/>
        <pc:sldMkLst>
          <pc:docMk/>
          <pc:sldMk cId="667922708" sldId="570"/>
        </pc:sldMkLst>
        <pc:spChg chg="mod">
          <ac:chgData name="Laura-Mae Baldwin" userId="S::lmb@uw.edu::0d921531-471e-43a6-81b3-18f9285f33a1" providerId="AD" clId="Web-{19CCBA9F-40E2-B000-B447-5E80A496D70C}" dt="2021-04-04T01:58:01.533" v="2" actId="20577"/>
          <ac:spMkLst>
            <pc:docMk/>
            <pc:sldMk cId="667922708" sldId="570"/>
            <ac:spMk id="7" creationId="{180FED19-7AEC-5542-B558-E71874DD4C29}"/>
          </ac:spMkLst>
        </pc:spChg>
      </pc:sldChg>
      <pc:sldChg chg="modNotes">
        <pc:chgData name="Laura-Mae Baldwin" userId="S::lmb@uw.edu::0d921531-471e-43a6-81b3-18f9285f33a1" providerId="AD" clId="Web-{19CCBA9F-40E2-B000-B447-5E80A496D70C}" dt="2021-04-04T01:59:58.290" v="37"/>
        <pc:sldMkLst>
          <pc:docMk/>
          <pc:sldMk cId="1273669655" sldId="5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BC7977-3A10-4C6D-BDB0-16121CAB2354}" type="datetimeFigureOut">
              <a:rPr lang="en-US"/>
              <a:pPr>
                <a:defRPr/>
              </a:pPr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AF2947-C2E1-4E02-BA88-10B56361E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4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0B582-5604-44BA-92E4-FEEA1896BA9C}" type="datetimeFigureOut">
              <a:rPr lang="en-US"/>
              <a:pPr>
                <a:defRPr/>
              </a:pPr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87F84C-A79A-4B69-A811-CA2F9D1E0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09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0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1, you will attend an orientation to your chosen experiential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have two months to complete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 February TL1 Seminar, you will give a Capstone presentation of your learnings to your peers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9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three experiential opportunities are:</a:t>
            </a:r>
          </a:p>
          <a:p>
            <a:pPr marL="228600" indent="-228600">
              <a:buAutoNum type="arabicPeriod"/>
            </a:pPr>
            <a:r>
              <a:rPr lang="en-US" dirty="0"/>
              <a:t>Design a Stakeholder assessment</a:t>
            </a:r>
          </a:p>
          <a:p>
            <a:pPr marL="228600" indent="-228600">
              <a:buAutoNum type="arabicPeriod"/>
            </a:pPr>
            <a:r>
              <a:rPr lang="en-US" dirty="0"/>
              <a:t>Plan one component of intervention implementation</a:t>
            </a:r>
          </a:p>
          <a:p>
            <a:pPr marL="228600" indent="-228600">
              <a:buAutoNum type="arabicPeriod"/>
            </a:pPr>
            <a:r>
              <a:rPr lang="en-US" dirty="0"/>
              <a:t>Create a dissemination plan for the TL1 trainee study findings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6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Arial"/>
              </a:rPr>
              <a:t>This slide shows the assignments of the TL1 Scholars to the three learning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0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2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2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5763" y="307975"/>
            <a:ext cx="7113587" cy="1023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0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7F7E-9053-498C-A2A5-C557061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9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1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6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8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2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8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8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4" r:id="rId2"/>
    <p:sldLayoutId id="2147484045" r:id="rId3"/>
    <p:sldLayoutId id="21474840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8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8" r:id="rId6"/>
    <p:sldLayoutId id="214748407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011283" y="0"/>
            <a:ext cx="5132717" cy="5883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390" y="5012574"/>
            <a:ext cx="9185402" cy="1033499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14713-2659-4929-B0F8-7E0A6A87BA29}"/>
              </a:ext>
            </a:extLst>
          </p:cNvPr>
          <p:cNvSpPr txBox="1"/>
          <p:nvPr/>
        </p:nvSpPr>
        <p:spPr>
          <a:xfrm>
            <a:off x="207684" y="4095784"/>
            <a:ext cx="4590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Laura-Mae Baldwin, MD,  MPH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6FACC7-246D-6146-8ABA-CF2A4DBBAF69}"/>
              </a:ext>
            </a:extLst>
          </p:cNvPr>
          <p:cNvSpPr/>
          <p:nvPr/>
        </p:nvSpPr>
        <p:spPr>
          <a:xfrm>
            <a:off x="225972" y="65505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Dissemination and Implementation Science in Translational Research:</a:t>
            </a:r>
          </a:p>
          <a:p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Launching your Experiential Learning Opportunity</a:t>
            </a:r>
          </a:p>
          <a:p>
            <a:endParaRPr lang="en-US" sz="2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8"/>
          <p:cNvSpPr txBox="1">
            <a:spLocks/>
          </p:cNvSpPr>
          <p:nvPr/>
        </p:nvSpPr>
        <p:spPr bwMode="auto">
          <a:xfrm>
            <a:off x="368300" y="2105624"/>
            <a:ext cx="49355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altLang="zh-CN" sz="1800"/>
              <a:t>I have nothing to disclose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1800"/>
              <a:t>I have no conflicts of interest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244342"/>
            <a:ext cx="6400800" cy="939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Disclosures/Conflicts of Interest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5965308"/>
            <a:ext cx="8304028" cy="0"/>
          </a:xfrm>
          <a:prstGeom prst="line">
            <a:avLst/>
          </a:prstGeom>
          <a:ln w="127000" cmpd="thickThin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-32594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F540A-690E-904A-B18D-AD46245BC8CE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701632-A443-7647-9A40-A52A5E9348D2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for Experiential Learning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88A5681-97B3-0743-BB65-C539D81ED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78717"/>
              </p:ext>
            </p:extLst>
          </p:nvPr>
        </p:nvGraphicFramePr>
        <p:xfrm>
          <a:off x="446710" y="1492100"/>
          <a:ext cx="8278190" cy="365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84">
                  <a:extLst>
                    <a:ext uri="{9D8B030D-6E8A-4147-A177-3AD203B41FA5}">
                      <a16:colId xmlns:a16="http://schemas.microsoft.com/office/drawing/2014/main" val="1169096562"/>
                    </a:ext>
                  </a:extLst>
                </a:gridCol>
                <a:gridCol w="6367506">
                  <a:extLst>
                    <a:ext uri="{9D8B030D-6E8A-4147-A177-3AD203B41FA5}">
                      <a16:colId xmlns:a16="http://schemas.microsoft.com/office/drawing/2014/main" val="3408749234"/>
                    </a:ext>
                  </a:extLst>
                </a:gridCol>
              </a:tblGrid>
              <a:tr h="67834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Timeline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201447"/>
                  </a:ext>
                </a:extLst>
              </a:tr>
              <a:tr h="938046">
                <a:tc>
                  <a:txBody>
                    <a:bodyPr/>
                    <a:lstStyle/>
                    <a:p>
                      <a:r>
                        <a:rPr lang="en-US"/>
                        <a:t>Dec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Orientation to your chosen experiential learning 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74591"/>
                  </a:ext>
                </a:extLst>
              </a:tr>
              <a:tr h="1099774">
                <a:tc>
                  <a:txBody>
                    <a:bodyPr/>
                    <a:lstStyle/>
                    <a:p>
                      <a:r>
                        <a:rPr lang="en-US" dirty="0"/>
                        <a:t>Jan 26,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Mid-point Check-in: Shared learning session with others completing the same opportunity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79179"/>
                  </a:ext>
                </a:extLst>
              </a:tr>
              <a:tr h="938046">
                <a:tc>
                  <a:txBody>
                    <a:bodyPr/>
                    <a:lstStyle/>
                    <a:p>
                      <a:r>
                        <a:rPr lang="en-US" dirty="0"/>
                        <a:t>Feb X,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5-minute Capstone presentations of your work (</a:t>
                      </a:r>
                      <a:r>
                        <a:rPr lang="en-US" sz="1800" i="1" dirty="0"/>
                        <a:t>slide template will be provided)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2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9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526" y="1378108"/>
            <a:ext cx="8204947" cy="33291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experiential opportunities:</a:t>
            </a:r>
          </a:p>
          <a:p>
            <a:pPr marL="971550" lvl="1" indent="-514350">
              <a:spcAft>
                <a:spcPts val="20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Calibri"/>
              </a:rPr>
              <a:t>Design a stakeholder assessment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spcAft>
                <a:spcPts val="20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Calibri"/>
              </a:rPr>
              <a:t>Plan one step in implementing an intervention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in clinical or community-based settings </a:t>
            </a:r>
          </a:p>
          <a:p>
            <a:pPr marL="971550" lvl="1" indent="-514350">
              <a:spcAft>
                <a:spcPts val="2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dissemination plan for your research product/s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A9CE9A-CD79-9D45-98F8-D45A5ECED7BB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09D4D0-DE44-A349-9E52-BD47A2901F6B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D&amp;I Science to Your Work</a:t>
            </a:r>
          </a:p>
        </p:txBody>
      </p:sp>
    </p:spTree>
    <p:extLst>
      <p:ext uri="{BB962C8B-B14F-4D97-AF65-F5344CB8AC3E}">
        <p14:creationId xmlns:p14="http://schemas.microsoft.com/office/powerpoint/2010/main" val="38063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953" y="1369526"/>
            <a:ext cx="8204947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received a notification about which of the three experiential learning opportunities you have been assigned.</a:t>
            </a:r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can find the materials for each of the experiential learning opportunities by going to TL1 Course Canvas Page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1A1D9F-6A31-0E48-A4DC-EE4FF9E0F6C0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0FED19-7AEC-5542-B558-E71874DD4C29}"/>
              </a:ext>
            </a:extLst>
          </p:cNvPr>
          <p:cNvSpPr txBox="1">
            <a:spLocks/>
          </p:cNvSpPr>
          <p:nvPr/>
        </p:nvSpPr>
        <p:spPr>
          <a:xfrm>
            <a:off x="279608" y="201990"/>
            <a:ext cx="8584782" cy="71937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Apply D&amp;I Science to Your Work</a:t>
            </a:r>
          </a:p>
        </p:txBody>
      </p:sp>
    </p:spTree>
    <p:extLst>
      <p:ext uri="{BB962C8B-B14F-4D97-AF65-F5344CB8AC3E}">
        <p14:creationId xmlns:p14="http://schemas.microsoft.com/office/powerpoint/2010/main" val="6679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1A1D9F-6A31-0E48-A4DC-EE4FF9E0F6C0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0FED19-7AEC-5542-B558-E71874DD4C29}"/>
              </a:ext>
            </a:extLst>
          </p:cNvPr>
          <p:cNvSpPr txBox="1">
            <a:spLocks/>
          </p:cNvSpPr>
          <p:nvPr/>
        </p:nvSpPr>
        <p:spPr>
          <a:xfrm>
            <a:off x="279608" y="201990"/>
            <a:ext cx="8584782" cy="7193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916DB3-D8FF-7544-857E-44571A948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83004"/>
              </p:ext>
            </p:extLst>
          </p:nvPr>
        </p:nvGraphicFramePr>
        <p:xfrm>
          <a:off x="452956" y="1294535"/>
          <a:ext cx="8156889" cy="3915531"/>
        </p:xfrm>
        <a:graphic>
          <a:graphicData uri="http://schemas.openxmlformats.org/drawingml/2006/table">
            <a:tbl>
              <a:tblPr/>
              <a:tblGrid>
                <a:gridCol w="2814623">
                  <a:extLst>
                    <a:ext uri="{9D8B030D-6E8A-4147-A177-3AD203B41FA5}">
                      <a16:colId xmlns:a16="http://schemas.microsoft.com/office/drawing/2014/main" val="3304863819"/>
                    </a:ext>
                  </a:extLst>
                </a:gridCol>
                <a:gridCol w="2163397">
                  <a:extLst>
                    <a:ext uri="{9D8B030D-6E8A-4147-A177-3AD203B41FA5}">
                      <a16:colId xmlns:a16="http://schemas.microsoft.com/office/drawing/2014/main" val="4023276324"/>
                    </a:ext>
                  </a:extLst>
                </a:gridCol>
                <a:gridCol w="3178869">
                  <a:extLst>
                    <a:ext uri="{9D8B030D-6E8A-4147-A177-3AD203B41FA5}">
                      <a16:colId xmlns:a16="http://schemas.microsoft.com/office/drawing/2014/main" val="1073084239"/>
                    </a:ext>
                  </a:extLst>
                </a:gridCol>
              </a:tblGrid>
              <a:tr h="435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Stakeholder</a:t>
                      </a:r>
                    </a:p>
                  </a:txBody>
                  <a:tcPr marL="8661" marR="8661" marT="8661" marB="415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Implementing</a:t>
                      </a: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Dissemination</a:t>
                      </a: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083205"/>
                  </a:ext>
                </a:extLst>
              </a:tr>
              <a:tr h="435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8661" marR="8661" marT="8661" marB="415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Laura-Mae </a:t>
                      </a: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689"/>
                  </a:ext>
                </a:extLst>
              </a:tr>
              <a:tr h="4350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32911"/>
                  </a:ext>
                </a:extLst>
              </a:tr>
              <a:tr h="4350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44736"/>
                  </a:ext>
                </a:extLst>
              </a:tr>
              <a:tr h="43481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43040"/>
                  </a:ext>
                </a:extLst>
              </a:tr>
              <a:tr h="4350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71847"/>
                  </a:ext>
                </a:extLst>
              </a:tr>
              <a:tr h="435089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60369"/>
                  </a:ext>
                </a:extLst>
              </a:tr>
              <a:tr h="4350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600220"/>
                  </a:ext>
                </a:extLst>
              </a:tr>
              <a:tr h="4350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1" marR="8661" marT="8661" marB="415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4238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0BB7DA-EB68-544E-974B-D56FD6102090}"/>
              </a:ext>
            </a:extLst>
          </p:cNvPr>
          <p:cNvSpPr txBox="1"/>
          <p:nvPr/>
        </p:nvSpPr>
        <p:spPr>
          <a:xfrm>
            <a:off x="404898" y="5313198"/>
            <a:ext cx="8204947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can find the materials for each of the experiential learning opportunities by going to TL1 Course Canvas Page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4" y="1153933"/>
            <a:ext cx="5394029" cy="9398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dirty="0">
                <a:latin typeface="Arial"/>
                <a:cs typeface="Arial"/>
              </a:rPr>
              <a:t>You will now be moved to your breakout room associated with the experiential opportunity you have been assigned.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2594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D6BE8-E47F-0247-8FE7-CE8380399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5673933" y="2895644"/>
            <a:ext cx="3470067" cy="39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011283" y="234579"/>
            <a:ext cx="5132717" cy="5883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45193"/>
            <a:ext cx="9144000" cy="110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9" y="5814286"/>
            <a:ext cx="6169005" cy="97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344" y="740124"/>
            <a:ext cx="17761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597543"/>
                </a:solidFill>
                <a:latin typeface="Gotham Book" pitchFamily="50" charset="0"/>
                <a:cs typeface="Gotham Book" pitchFamily="50" charset="0"/>
              </a:rPr>
              <a:t>Thank You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97543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0" y="1186166"/>
            <a:ext cx="4774770" cy="15623"/>
          </a:xfrm>
          <a:prstGeom prst="line">
            <a:avLst/>
          </a:prstGeom>
          <a:noFill/>
          <a:ln w="12700" cap="flat" cmpd="sng" algn="ctr">
            <a:solidFill>
              <a:srgbClr val="597543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171CAB-2565-5B4E-AA2D-44E8294EF4F5}"/>
              </a:ext>
            </a:extLst>
          </p:cNvPr>
          <p:cNvSpPr txBox="1"/>
          <p:nvPr/>
        </p:nvSpPr>
        <p:spPr>
          <a:xfrm>
            <a:off x="382464" y="1811497"/>
            <a:ext cx="4009841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ITHS is supported by the National Center For Advancing Translational Sciences of the National Institutes of Health under Award Number UL1 TR002319. </a:t>
            </a:r>
            <a:endParaRPr lang="en-US" sz="1400" dirty="0" smtClean="0"/>
          </a:p>
          <a:p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  <a:p>
            <a:r>
              <a:rPr lang="en-US" sz="1400" dirty="0"/>
              <a:t>This project was supported by the National Center For Advancing Translational Sciences of the National Institutes of Health under Award Number TL1 TR002318. </a:t>
            </a:r>
            <a:endParaRPr lang="en-US" sz="1400" dirty="0" smtClean="0"/>
          </a:p>
          <a:p>
            <a:endParaRPr lang="en-US" sz="1400"/>
          </a:p>
          <a:p>
            <a:r>
              <a:rPr lang="en-US" sz="1400" smtClean="0"/>
              <a:t>The </a:t>
            </a:r>
            <a:r>
              <a:rPr lang="en-US" sz="1400" dirty="0"/>
              <a:t>content is solely the responsibility of the authors and does not necessarily represent the official views of the National Institutes of Health.</a:t>
            </a:r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heme/theme1.xml><?xml version="1.0" encoding="utf-8"?>
<a:theme xmlns:a="http://schemas.openxmlformats.org/drawingml/2006/main" name="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NCFS Capabilities 5c">
  <a:themeElements>
    <a:clrScheme name="Custom 4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597543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6839A62B9EE43980EBAF18444B38C" ma:contentTypeVersion="12" ma:contentTypeDescription="Create a new document." ma:contentTypeScope="" ma:versionID="7936a9b2eca786fa299207c1b220d801">
  <xsd:schema xmlns:xsd="http://www.w3.org/2001/XMLSchema" xmlns:xs="http://www.w3.org/2001/XMLSchema" xmlns:p="http://schemas.microsoft.com/office/2006/metadata/properties" xmlns:ns3="a08989be-8f9d-420e-8961-e362e726ece2" xmlns:ns4="d7b32904-d7b8-478f-8e83-da975a47c629" targetNamespace="http://schemas.microsoft.com/office/2006/metadata/properties" ma:root="true" ma:fieldsID="6a4a46bdde8ac0debb1d363ac3380c6b" ns3:_="" ns4:_="">
    <xsd:import namespace="a08989be-8f9d-420e-8961-e362e726ece2"/>
    <xsd:import namespace="d7b32904-d7b8-478f-8e83-da975a47c62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989be-8f9d-420e-8961-e362e726ec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32904-d7b8-478f-8e83-da975a47c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19AE6-058D-412E-8CA8-38B2336D50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C035A-5AE2-4772-B38D-91FB93A0605D}">
  <ds:schemaRefs>
    <ds:schemaRef ds:uri="http://schemas.microsoft.com/office/2006/metadata/properties"/>
    <ds:schemaRef ds:uri="http://schemas.openxmlformats.org/package/2006/metadata/core-properties"/>
    <ds:schemaRef ds:uri="a08989be-8f9d-420e-8961-e362e726ece2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b32904-d7b8-478f-8e83-da975a47c62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7E5A48-AAD4-4145-86D7-071A436DB6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989be-8f9d-420e-8961-e362e726ece2"/>
    <ds:schemaRef ds:uri="d7b32904-d7b8-478f-8e83-da975a47c6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NCFS Capabilities 5c</Template>
  <TotalTime>264</TotalTime>
  <Words>362</Words>
  <Application>Microsoft Office PowerPoint</Application>
  <PresentationFormat>On-screen Show (4:3)</PresentationFormat>
  <Paragraphs>50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Gotham Book</vt:lpstr>
      <vt:lpstr>Wingdings</vt:lpstr>
      <vt:lpstr>Wingdings 2</vt:lpstr>
      <vt:lpstr>Wingdings 3</vt:lpstr>
      <vt:lpstr>NCFS Capabilities 5c</vt:lpstr>
      <vt:lpstr>1_NCFS Capabilities 5c</vt:lpstr>
      <vt:lpstr>2_NCFS Capabilities 5c</vt:lpstr>
      <vt:lpstr>4_NCFS Capabilities 5c</vt:lpstr>
      <vt:lpstr>PowerPoint Presentation</vt:lpstr>
      <vt:lpstr>Disclosures/Conflicts of Interest</vt:lpstr>
      <vt:lpstr>PowerPoint Presentation</vt:lpstr>
      <vt:lpstr>PowerPoint Presentation</vt:lpstr>
      <vt:lpstr>PowerPoint Presentation</vt:lpstr>
      <vt:lpstr>PowerPoint Presentation</vt:lpstr>
      <vt:lpstr>You will now be moved to your breakout room associated with the experiential opportunity you have been assigned.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ITHS Template</dc:title>
  <dc:creator>Marita Graube</dc:creator>
  <cp:lastModifiedBy>Gina Keppel</cp:lastModifiedBy>
  <cp:revision>17</cp:revision>
  <cp:lastPrinted>2015-09-29T16:35:22Z</cp:lastPrinted>
  <dcterms:created xsi:type="dcterms:W3CDTF">2014-10-29T11:38:15Z</dcterms:created>
  <dcterms:modified xsi:type="dcterms:W3CDTF">2021-05-24T18:25:46Z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0x01010004F6839A62B9EE43980EBAF18444B38C</vt:lpwstr>
  </property>
  <property fmtid="{D5CDD505-2E9C-101B-9397-08002B2CF9AE}" pid="3" name="ArticulateGUID">
    <vt:lpwstr>1247A880-191F-4698-944B-51A886EB5105</vt:lpwstr>
  </property>
  <property fmtid="{D5CDD505-2E9C-101B-9397-08002B2CF9AE}" pid="4" name="ArticulatePath">
    <vt:lpwstr>ED Capabilities_Nov_2014_v2</vt:lpwstr>
  </property>
</Properties>
</file>