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ti Shah" initials="AS" lastIdx="1" clrIdx="0">
    <p:extLst>
      <p:ext uri="{19B8F6BF-5375-455C-9EA6-DF929625EA0E}">
        <p15:presenceInfo xmlns:p15="http://schemas.microsoft.com/office/powerpoint/2012/main" userId="S::artishah@uw.edu::b8ff8c6a-ccdc-4a35-af36-91dad0fe3b8e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98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21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9-25T11:24:36.955" idx="1">
    <p:pos x="10" y="10"/>
    <p:text>Divide into 4 presentations. </p:text>
    <p:extLst>
      <p:ext uri="{C676402C-5697-4E1C-873F-D02D1690AC5C}">
        <p15:threadingInfo xmlns:p15="http://schemas.microsoft.com/office/powerpoint/2012/main" timeZoneBias="42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BE379-3C4F-43E5-93B2-8B6D22F050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E94B8C-E6A3-4567-8464-9687BED54B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60F7F3-58C9-4D78-B72D-5EDC606EC9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FFD6-DE31-466A-8522-B2083501B21E}" type="datetimeFigureOut">
              <a:rPr lang="en-US" smtClean="0"/>
              <a:t>10/1/20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962347-A1A0-4F32-9E55-2CF42955A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F0AD8C-2EB6-4FB8-A6C7-8D938CA96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F734D-13B2-45E9-9A85-EA1BF25C9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911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24086D-FD86-4C86-A97E-C61CCC7FCE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270204-77B7-45A9-AB12-CA4DBD5A32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34A1D8-99DA-446E-92E8-AC8CF3A15E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FFD6-DE31-466A-8522-B2083501B21E}" type="datetimeFigureOut">
              <a:rPr lang="en-US" smtClean="0"/>
              <a:t>10/1/20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E237CE-44E6-486E-A7F9-FF04716B93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64A686-65FD-49ED-8E67-3EF97498AA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F734D-13B2-45E9-9A85-EA1BF25C9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268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7D54B06-36C6-42B3-BE57-3DFF7058C9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730291-AE48-416B-AC4C-B3709B1F62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0B689C-A5D4-4A68-8383-33D3EB9E6D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FFD6-DE31-466A-8522-B2083501B21E}" type="datetimeFigureOut">
              <a:rPr lang="en-US" smtClean="0"/>
              <a:t>10/1/20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B3E1F5-1DA8-4214-A75D-B8CF45D2D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95BBEC-AE6C-44FA-BB49-01DF920D0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F734D-13B2-45E9-9A85-EA1BF25C9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742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36E473-CCB0-4A5F-A677-EE97CA0B8E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640F91-CC5D-461D-BBFB-024B55D3C8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247718-D2FE-4B84-B362-9D2851F59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FFD6-DE31-466A-8522-B2083501B21E}" type="datetimeFigureOut">
              <a:rPr lang="en-US" smtClean="0"/>
              <a:t>10/1/20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A62636-7880-4C5A-AD77-F72D05A25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B1CCC8-C425-48CA-8E5F-1068B0C82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F734D-13B2-45E9-9A85-EA1BF25C9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478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390ABF-FB1A-4364-9704-76D4837A5F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65A03D-5E35-4843-A571-D962A389A1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6E3E4A-DC4E-45F4-BABC-77C833085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FFD6-DE31-466A-8522-B2083501B21E}" type="datetimeFigureOut">
              <a:rPr lang="en-US" smtClean="0"/>
              <a:t>10/1/20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9A8E92-5134-45AD-BDF7-12148F1E7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F2DA43-339E-4A89-B630-C9781D70E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F734D-13B2-45E9-9A85-EA1BF25C9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919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7A2610-2A5F-4BB7-A1C6-71B3D9DDD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3117A7-4646-42DB-86E6-F7E0D765E7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3E0EB6-A291-4735-B7A3-3B598955C2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6B21C5-62B4-4E03-BD50-C1A4C1080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FFD6-DE31-466A-8522-B2083501B21E}" type="datetimeFigureOut">
              <a:rPr lang="en-US" smtClean="0"/>
              <a:t>10/1/20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19790-FD05-4315-A724-D8137B585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3CC20F-A8F3-4EB9-9BE0-48EF06D5E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F734D-13B2-45E9-9A85-EA1BF25C9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619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792634-9C47-4E6A-B626-6361F205D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F11A70-BCE7-4588-87FE-FF7DC3B35E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46F28B-2629-4138-A449-189D181261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F183721-BC20-407E-8215-971D706F8A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1D8C7D0-C726-4F93-B50D-AA84F0BE98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BE3322-AB13-4465-B2D9-87F259447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FFD6-DE31-466A-8522-B2083501B21E}" type="datetimeFigureOut">
              <a:rPr lang="en-US" smtClean="0"/>
              <a:t>10/1/20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08283C-712F-4BDB-B10F-E827692F6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6E51724-ADF6-4410-A088-6BB763275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F734D-13B2-45E9-9A85-EA1BF25C9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304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709F24-0C14-41D3-B84F-8116257C3F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4D0B4A-6CD5-4653-93E3-E8E3DAB11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FFD6-DE31-466A-8522-B2083501B21E}" type="datetimeFigureOut">
              <a:rPr lang="en-US" smtClean="0"/>
              <a:t>10/1/20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87568A-1E32-4A5A-ADAE-3D1D7F808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6B484E-7F9F-4FD1-ABE1-1025A6D29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F734D-13B2-45E9-9A85-EA1BF25C9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16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6FCF6DF-317E-47B3-A9B8-AEE7A174B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FFD6-DE31-466A-8522-B2083501B21E}" type="datetimeFigureOut">
              <a:rPr lang="en-US" smtClean="0"/>
              <a:t>10/1/20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1A9949E-E68E-498F-AD0D-B8DC2BADA6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5057BA-430E-4641-8DEE-CAEAE2ACA1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F734D-13B2-45E9-9A85-EA1BF25C9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253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1563FB-2E5B-4EE8-9010-995115CBF6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8204B2-58A0-4111-AA35-78617C4C66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2C842C-08E5-4D5A-A355-C120ECAE7F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62152A-F1D4-450C-A395-285011F55F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FFD6-DE31-466A-8522-B2083501B21E}" type="datetimeFigureOut">
              <a:rPr lang="en-US" smtClean="0"/>
              <a:t>10/1/20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0D3128-DFD5-41D8-8558-88977AD20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E7E020-CC34-4C89-A2FB-8E518EF0D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F734D-13B2-45E9-9A85-EA1BF25C9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494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B01DA8-EA12-4144-B251-71700D280E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5F3D353-69CD-4415-A8A5-6CC150D64F5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28D459-89AD-4719-BEC6-94E1F337A2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314D3F-538D-478F-9204-4F3EC6236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5FFD6-DE31-466A-8522-B2083501B21E}" type="datetimeFigureOut">
              <a:rPr lang="en-US" smtClean="0"/>
              <a:t>10/1/20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1AB51D-257E-423E-924C-324617A12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920644-A696-492A-B025-02E901F4B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F734D-13B2-45E9-9A85-EA1BF25C9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443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42ADC15-2417-424E-9072-46B8038926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25CB53-0E81-40D2-935A-69AB62277D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ACCE4F-E2CF-481B-8C0C-255530969C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A5FFD6-DE31-466A-8522-B2083501B21E}" type="datetimeFigureOut">
              <a:rPr lang="en-US" smtClean="0"/>
              <a:t>10/1/20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DBE760-B5D4-49CB-809B-37BE65C5BA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AC4528-42B4-477E-BE1A-E8E9D26403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F734D-13B2-45E9-9A85-EA1BF25C9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363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827B839B-9ADE-406B-8590-F1CAEDED4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45">
            <a:extLst>
              <a:ext uri="{FF2B5EF4-FFF2-40B4-BE49-F238E27FC236}">
                <a16:creationId xmlns:a16="http://schemas.microsoft.com/office/drawing/2014/main" id="{CFE45BF0-46DB-408C-B5F7-7B117168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1022350"/>
            <a:ext cx="709612" cy="2095501"/>
          </a:xfrm>
          <a:custGeom>
            <a:avLst/>
            <a:gdLst>
              <a:gd name="T0" fmla="*/ 447 w 447"/>
              <a:gd name="T1" fmla="*/ 1363 h 1363"/>
              <a:gd name="T2" fmla="*/ 0 w 447"/>
              <a:gd name="T3" fmla="*/ 987 h 1363"/>
              <a:gd name="T4" fmla="*/ 0 w 447"/>
              <a:gd name="T5" fmla="*/ 0 h 1363"/>
              <a:gd name="T6" fmla="*/ 447 w 447"/>
              <a:gd name="T7" fmla="*/ 376 h 1363"/>
              <a:gd name="T8" fmla="*/ 447 w 447"/>
              <a:gd name="T9" fmla="*/ 1363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" h="1363">
                <a:moveTo>
                  <a:pt x="447" y="1363"/>
                </a:moveTo>
                <a:lnTo>
                  <a:pt x="0" y="987"/>
                </a:lnTo>
                <a:lnTo>
                  <a:pt x="0" y="0"/>
                </a:lnTo>
                <a:lnTo>
                  <a:pt x="447" y="376"/>
                </a:lnTo>
                <a:lnTo>
                  <a:pt x="447" y="136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46">
            <a:extLst>
              <a:ext uri="{FF2B5EF4-FFF2-40B4-BE49-F238E27FC236}">
                <a16:creationId xmlns:a16="http://schemas.microsoft.com/office/drawing/2014/main" id="{2AEBC8F2-97B1-41B4-93F1-2D289E197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837744"/>
            <a:ext cx="403225" cy="1705431"/>
          </a:xfrm>
          <a:custGeom>
            <a:avLst/>
            <a:gdLst>
              <a:gd name="T0" fmla="*/ 254 w 254"/>
              <a:gd name="T1" fmla="*/ 987 h 1109"/>
              <a:gd name="T2" fmla="*/ 0 w 254"/>
              <a:gd name="T3" fmla="*/ 1109 h 1109"/>
              <a:gd name="T4" fmla="*/ 0 w 254"/>
              <a:gd name="T5" fmla="*/ 119 h 1109"/>
              <a:gd name="T6" fmla="*/ 254 w 254"/>
              <a:gd name="T7" fmla="*/ 0 h 1109"/>
              <a:gd name="T8" fmla="*/ 254 w 254"/>
              <a:gd name="T9" fmla="*/ 987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1109">
                <a:moveTo>
                  <a:pt x="254" y="987"/>
                </a:moveTo>
                <a:lnTo>
                  <a:pt x="0" y="1109"/>
                </a:lnTo>
                <a:lnTo>
                  <a:pt x="0" y="119"/>
                </a:lnTo>
                <a:lnTo>
                  <a:pt x="254" y="0"/>
                </a:lnTo>
                <a:lnTo>
                  <a:pt x="254" y="9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47">
            <a:extLst>
              <a:ext uri="{FF2B5EF4-FFF2-40B4-BE49-F238E27FC236}">
                <a16:creationId xmlns:a16="http://schemas.microsoft.com/office/drawing/2014/main" id="{472E3A19-F5D5-48FC-BB9C-48C2F68F59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660" y="640894"/>
            <a:ext cx="168275" cy="1713195"/>
          </a:xfrm>
          <a:custGeom>
            <a:avLst/>
            <a:gdLst>
              <a:gd name="T0" fmla="*/ 106 w 106"/>
              <a:gd name="T1" fmla="*/ 1114 h 1114"/>
              <a:gd name="T2" fmla="*/ 0 w 106"/>
              <a:gd name="T3" fmla="*/ 1005 h 1114"/>
              <a:gd name="T4" fmla="*/ 0 w 106"/>
              <a:gd name="T5" fmla="*/ 0 h 1114"/>
              <a:gd name="T6" fmla="*/ 106 w 106"/>
              <a:gd name="T7" fmla="*/ 110 h 1114"/>
              <a:gd name="T8" fmla="*/ 106 w 106"/>
              <a:gd name="T9" fmla="*/ 1114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114">
                <a:moveTo>
                  <a:pt x="106" y="1114"/>
                </a:moveTo>
                <a:lnTo>
                  <a:pt x="0" y="1005"/>
                </a:lnTo>
                <a:lnTo>
                  <a:pt x="0" y="0"/>
                </a:lnTo>
                <a:lnTo>
                  <a:pt x="106" y="110"/>
                </a:lnTo>
                <a:lnTo>
                  <a:pt x="106" y="111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44">
            <a:extLst>
              <a:ext uri="{FF2B5EF4-FFF2-40B4-BE49-F238E27FC236}">
                <a16:creationId xmlns:a16="http://schemas.microsoft.com/office/drawing/2014/main" id="{7A62E32F-BB65-43A8-8EB5-92346890E5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223203" y="635716"/>
            <a:ext cx="328612" cy="1742360"/>
          </a:xfrm>
          <a:custGeom>
            <a:avLst/>
            <a:gdLst>
              <a:gd name="T0" fmla="*/ 207 w 207"/>
              <a:gd name="T1" fmla="*/ 987 h 1114"/>
              <a:gd name="T2" fmla="*/ 0 w 207"/>
              <a:gd name="T3" fmla="*/ 1114 h 1114"/>
              <a:gd name="T4" fmla="*/ 0 w 207"/>
              <a:gd name="T5" fmla="*/ 127 h 1114"/>
              <a:gd name="T6" fmla="*/ 207 w 207"/>
              <a:gd name="T7" fmla="*/ 0 h 1114"/>
              <a:gd name="T8" fmla="*/ 207 w 207"/>
              <a:gd name="T9" fmla="*/ 987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1114">
                <a:moveTo>
                  <a:pt x="207" y="987"/>
                </a:moveTo>
                <a:lnTo>
                  <a:pt x="0" y="1114"/>
                </a:lnTo>
                <a:lnTo>
                  <a:pt x="0" y="127"/>
                </a:lnTo>
                <a:lnTo>
                  <a:pt x="207" y="0"/>
                </a:lnTo>
                <a:lnTo>
                  <a:pt x="207" y="98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4E91B64-9FCC-451E-AFB4-A827D63293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055" y="635715"/>
            <a:ext cx="10907863" cy="15414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AC9E60D-5C81-4749-BF38-8C4E02106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8506" y="800392"/>
            <a:ext cx="10264697" cy="1212102"/>
          </a:xfrm>
        </p:spPr>
        <p:txBody>
          <a:bodyPr>
            <a:normAutofit/>
          </a:bodyPr>
          <a:lstStyle/>
          <a:p>
            <a:r>
              <a:rPr lang="en-US" sz="4000" b="1">
                <a:solidFill>
                  <a:srgbClr val="FFFFFF"/>
                </a:solidFill>
              </a:rPr>
              <a:t>CFIR Construct Inner Setting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F6C14D2-3097-4D75-B61E-77E8D5B166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7624" y="2490436"/>
            <a:ext cx="9708995" cy="3567173"/>
          </a:xfrm>
        </p:spPr>
        <p:txBody>
          <a:bodyPr anchor="ctr">
            <a:normAutofit/>
          </a:bodyPr>
          <a:lstStyle/>
          <a:p>
            <a:pPr lvl="0"/>
            <a:r>
              <a:rPr lang="en-US" sz="2400" dirty="0"/>
              <a:t>Describe the inner setting characteristics relevant to COVID vaccination for the following settings. What are common across them, what are different?</a:t>
            </a:r>
          </a:p>
          <a:p>
            <a:pPr lvl="1"/>
            <a:r>
              <a:rPr lang="en-US" dirty="0"/>
              <a:t>A local pharmacy:</a:t>
            </a:r>
          </a:p>
          <a:p>
            <a:pPr marL="0" indent="0">
              <a:buNone/>
            </a:pPr>
            <a:endParaRPr lang="en-US" sz="2400" dirty="0"/>
          </a:p>
          <a:p>
            <a:pPr lvl="1"/>
            <a:r>
              <a:rPr lang="en-US" dirty="0"/>
              <a:t>A UW Neighborhood clinic:</a:t>
            </a:r>
          </a:p>
          <a:p>
            <a:pPr marL="0" indent="0">
              <a:buNone/>
            </a:pPr>
            <a:endParaRPr lang="en-US" sz="2400" dirty="0"/>
          </a:p>
          <a:p>
            <a:pPr lvl="1"/>
            <a:r>
              <a:rPr lang="en-US" dirty="0"/>
              <a:t>A Senior Center: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566907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27B839B-9ADE-406B-8590-F1CAEDED4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45">
            <a:extLst>
              <a:ext uri="{FF2B5EF4-FFF2-40B4-BE49-F238E27FC236}">
                <a16:creationId xmlns:a16="http://schemas.microsoft.com/office/drawing/2014/main" id="{CFE45BF0-46DB-408C-B5F7-7B117168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1022350"/>
            <a:ext cx="709612" cy="2095501"/>
          </a:xfrm>
          <a:custGeom>
            <a:avLst/>
            <a:gdLst>
              <a:gd name="T0" fmla="*/ 447 w 447"/>
              <a:gd name="T1" fmla="*/ 1363 h 1363"/>
              <a:gd name="T2" fmla="*/ 0 w 447"/>
              <a:gd name="T3" fmla="*/ 987 h 1363"/>
              <a:gd name="T4" fmla="*/ 0 w 447"/>
              <a:gd name="T5" fmla="*/ 0 h 1363"/>
              <a:gd name="T6" fmla="*/ 447 w 447"/>
              <a:gd name="T7" fmla="*/ 376 h 1363"/>
              <a:gd name="T8" fmla="*/ 447 w 447"/>
              <a:gd name="T9" fmla="*/ 1363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" h="1363">
                <a:moveTo>
                  <a:pt x="447" y="1363"/>
                </a:moveTo>
                <a:lnTo>
                  <a:pt x="0" y="987"/>
                </a:lnTo>
                <a:lnTo>
                  <a:pt x="0" y="0"/>
                </a:lnTo>
                <a:lnTo>
                  <a:pt x="447" y="376"/>
                </a:lnTo>
                <a:lnTo>
                  <a:pt x="447" y="136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46">
            <a:extLst>
              <a:ext uri="{FF2B5EF4-FFF2-40B4-BE49-F238E27FC236}">
                <a16:creationId xmlns:a16="http://schemas.microsoft.com/office/drawing/2014/main" id="{2AEBC8F2-97B1-41B4-93F1-2D289E197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837744"/>
            <a:ext cx="403225" cy="1705431"/>
          </a:xfrm>
          <a:custGeom>
            <a:avLst/>
            <a:gdLst>
              <a:gd name="T0" fmla="*/ 254 w 254"/>
              <a:gd name="T1" fmla="*/ 987 h 1109"/>
              <a:gd name="T2" fmla="*/ 0 w 254"/>
              <a:gd name="T3" fmla="*/ 1109 h 1109"/>
              <a:gd name="T4" fmla="*/ 0 w 254"/>
              <a:gd name="T5" fmla="*/ 119 h 1109"/>
              <a:gd name="T6" fmla="*/ 254 w 254"/>
              <a:gd name="T7" fmla="*/ 0 h 1109"/>
              <a:gd name="T8" fmla="*/ 254 w 254"/>
              <a:gd name="T9" fmla="*/ 987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1109">
                <a:moveTo>
                  <a:pt x="254" y="987"/>
                </a:moveTo>
                <a:lnTo>
                  <a:pt x="0" y="1109"/>
                </a:lnTo>
                <a:lnTo>
                  <a:pt x="0" y="119"/>
                </a:lnTo>
                <a:lnTo>
                  <a:pt x="254" y="0"/>
                </a:lnTo>
                <a:lnTo>
                  <a:pt x="254" y="9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47">
            <a:extLst>
              <a:ext uri="{FF2B5EF4-FFF2-40B4-BE49-F238E27FC236}">
                <a16:creationId xmlns:a16="http://schemas.microsoft.com/office/drawing/2014/main" id="{472E3A19-F5D5-48FC-BB9C-48C2F68F59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660" y="640894"/>
            <a:ext cx="168275" cy="1713195"/>
          </a:xfrm>
          <a:custGeom>
            <a:avLst/>
            <a:gdLst>
              <a:gd name="T0" fmla="*/ 106 w 106"/>
              <a:gd name="T1" fmla="*/ 1114 h 1114"/>
              <a:gd name="T2" fmla="*/ 0 w 106"/>
              <a:gd name="T3" fmla="*/ 1005 h 1114"/>
              <a:gd name="T4" fmla="*/ 0 w 106"/>
              <a:gd name="T5" fmla="*/ 0 h 1114"/>
              <a:gd name="T6" fmla="*/ 106 w 106"/>
              <a:gd name="T7" fmla="*/ 110 h 1114"/>
              <a:gd name="T8" fmla="*/ 106 w 106"/>
              <a:gd name="T9" fmla="*/ 1114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114">
                <a:moveTo>
                  <a:pt x="106" y="1114"/>
                </a:moveTo>
                <a:lnTo>
                  <a:pt x="0" y="1005"/>
                </a:lnTo>
                <a:lnTo>
                  <a:pt x="0" y="0"/>
                </a:lnTo>
                <a:lnTo>
                  <a:pt x="106" y="110"/>
                </a:lnTo>
                <a:lnTo>
                  <a:pt x="106" y="111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44">
            <a:extLst>
              <a:ext uri="{FF2B5EF4-FFF2-40B4-BE49-F238E27FC236}">
                <a16:creationId xmlns:a16="http://schemas.microsoft.com/office/drawing/2014/main" id="{7A62E32F-BB65-43A8-8EB5-92346890E5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223203" y="635716"/>
            <a:ext cx="328612" cy="1742360"/>
          </a:xfrm>
          <a:custGeom>
            <a:avLst/>
            <a:gdLst>
              <a:gd name="T0" fmla="*/ 207 w 207"/>
              <a:gd name="T1" fmla="*/ 987 h 1114"/>
              <a:gd name="T2" fmla="*/ 0 w 207"/>
              <a:gd name="T3" fmla="*/ 1114 h 1114"/>
              <a:gd name="T4" fmla="*/ 0 w 207"/>
              <a:gd name="T5" fmla="*/ 127 h 1114"/>
              <a:gd name="T6" fmla="*/ 207 w 207"/>
              <a:gd name="T7" fmla="*/ 0 h 1114"/>
              <a:gd name="T8" fmla="*/ 207 w 207"/>
              <a:gd name="T9" fmla="*/ 987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1114">
                <a:moveTo>
                  <a:pt x="207" y="987"/>
                </a:moveTo>
                <a:lnTo>
                  <a:pt x="0" y="1114"/>
                </a:lnTo>
                <a:lnTo>
                  <a:pt x="0" y="127"/>
                </a:lnTo>
                <a:lnTo>
                  <a:pt x="207" y="0"/>
                </a:lnTo>
                <a:lnTo>
                  <a:pt x="207" y="98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4E91B64-9FCC-451E-AFB4-A827D63293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055" y="635715"/>
            <a:ext cx="10907863" cy="15414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41EC5D-8CBF-4A7B-8E1F-6385792C2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8506" y="800392"/>
            <a:ext cx="10264697" cy="1212102"/>
          </a:xfrm>
        </p:spPr>
        <p:txBody>
          <a:bodyPr>
            <a:normAutofit/>
          </a:bodyPr>
          <a:lstStyle/>
          <a:p>
            <a:r>
              <a:rPr lang="en-US" sz="4000" b="1">
                <a:solidFill>
                  <a:srgbClr val="FFFFFF"/>
                </a:solidFill>
              </a:rPr>
              <a:t>CFIR Construct Inner Setting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64CCF4-5B91-4DB9-9327-FCEAED23F6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7624" y="2490436"/>
            <a:ext cx="9708995" cy="3567173"/>
          </a:xfrm>
        </p:spPr>
        <p:txBody>
          <a:bodyPr anchor="ctr">
            <a:normAutofit/>
          </a:bodyPr>
          <a:lstStyle/>
          <a:p>
            <a:pPr lvl="0"/>
            <a:r>
              <a:rPr lang="en-US" sz="2400" dirty="0"/>
              <a:t>What kinds of infrastructure changes will be needed to maximize COVID vaccination rates in each setting?</a:t>
            </a:r>
          </a:p>
          <a:p>
            <a:pPr lvl="0"/>
            <a:r>
              <a:rPr lang="en-US" sz="2400" dirty="0"/>
              <a:t>Who are the stakeholders who will need to be engaged to make these changes in these settings?</a:t>
            </a:r>
          </a:p>
          <a:p>
            <a:pPr lvl="0"/>
            <a:r>
              <a:rPr lang="en-US" sz="2400" dirty="0"/>
              <a:t>How might the values and norms of the organization for each of these settings impact their ability to effectively implement COVID vaccination?</a:t>
            </a:r>
          </a:p>
          <a:p>
            <a:pPr lvl="0"/>
            <a:r>
              <a:rPr lang="en-US" sz="2400" dirty="0"/>
              <a:t>What existing work processes and roles will need to be changed or adapted in order to administer the COVID vaccine in each setting?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126844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27B839B-9ADE-406B-8590-F1CAEDED4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45">
            <a:extLst>
              <a:ext uri="{FF2B5EF4-FFF2-40B4-BE49-F238E27FC236}">
                <a16:creationId xmlns:a16="http://schemas.microsoft.com/office/drawing/2014/main" id="{CFE45BF0-46DB-408C-B5F7-7B117168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1022350"/>
            <a:ext cx="709612" cy="2095501"/>
          </a:xfrm>
          <a:custGeom>
            <a:avLst/>
            <a:gdLst>
              <a:gd name="T0" fmla="*/ 447 w 447"/>
              <a:gd name="T1" fmla="*/ 1363 h 1363"/>
              <a:gd name="T2" fmla="*/ 0 w 447"/>
              <a:gd name="T3" fmla="*/ 987 h 1363"/>
              <a:gd name="T4" fmla="*/ 0 w 447"/>
              <a:gd name="T5" fmla="*/ 0 h 1363"/>
              <a:gd name="T6" fmla="*/ 447 w 447"/>
              <a:gd name="T7" fmla="*/ 376 h 1363"/>
              <a:gd name="T8" fmla="*/ 447 w 447"/>
              <a:gd name="T9" fmla="*/ 1363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" h="1363">
                <a:moveTo>
                  <a:pt x="447" y="1363"/>
                </a:moveTo>
                <a:lnTo>
                  <a:pt x="0" y="987"/>
                </a:lnTo>
                <a:lnTo>
                  <a:pt x="0" y="0"/>
                </a:lnTo>
                <a:lnTo>
                  <a:pt x="447" y="376"/>
                </a:lnTo>
                <a:lnTo>
                  <a:pt x="447" y="136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46">
            <a:extLst>
              <a:ext uri="{FF2B5EF4-FFF2-40B4-BE49-F238E27FC236}">
                <a16:creationId xmlns:a16="http://schemas.microsoft.com/office/drawing/2014/main" id="{2AEBC8F2-97B1-41B4-93F1-2D289E197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837744"/>
            <a:ext cx="403225" cy="1705431"/>
          </a:xfrm>
          <a:custGeom>
            <a:avLst/>
            <a:gdLst>
              <a:gd name="T0" fmla="*/ 254 w 254"/>
              <a:gd name="T1" fmla="*/ 987 h 1109"/>
              <a:gd name="T2" fmla="*/ 0 w 254"/>
              <a:gd name="T3" fmla="*/ 1109 h 1109"/>
              <a:gd name="T4" fmla="*/ 0 w 254"/>
              <a:gd name="T5" fmla="*/ 119 h 1109"/>
              <a:gd name="T6" fmla="*/ 254 w 254"/>
              <a:gd name="T7" fmla="*/ 0 h 1109"/>
              <a:gd name="T8" fmla="*/ 254 w 254"/>
              <a:gd name="T9" fmla="*/ 987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1109">
                <a:moveTo>
                  <a:pt x="254" y="987"/>
                </a:moveTo>
                <a:lnTo>
                  <a:pt x="0" y="1109"/>
                </a:lnTo>
                <a:lnTo>
                  <a:pt x="0" y="119"/>
                </a:lnTo>
                <a:lnTo>
                  <a:pt x="254" y="0"/>
                </a:lnTo>
                <a:lnTo>
                  <a:pt x="254" y="9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47">
            <a:extLst>
              <a:ext uri="{FF2B5EF4-FFF2-40B4-BE49-F238E27FC236}">
                <a16:creationId xmlns:a16="http://schemas.microsoft.com/office/drawing/2014/main" id="{472E3A19-F5D5-48FC-BB9C-48C2F68F59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660" y="640894"/>
            <a:ext cx="168275" cy="1713195"/>
          </a:xfrm>
          <a:custGeom>
            <a:avLst/>
            <a:gdLst>
              <a:gd name="T0" fmla="*/ 106 w 106"/>
              <a:gd name="T1" fmla="*/ 1114 h 1114"/>
              <a:gd name="T2" fmla="*/ 0 w 106"/>
              <a:gd name="T3" fmla="*/ 1005 h 1114"/>
              <a:gd name="T4" fmla="*/ 0 w 106"/>
              <a:gd name="T5" fmla="*/ 0 h 1114"/>
              <a:gd name="T6" fmla="*/ 106 w 106"/>
              <a:gd name="T7" fmla="*/ 110 h 1114"/>
              <a:gd name="T8" fmla="*/ 106 w 106"/>
              <a:gd name="T9" fmla="*/ 1114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114">
                <a:moveTo>
                  <a:pt x="106" y="1114"/>
                </a:moveTo>
                <a:lnTo>
                  <a:pt x="0" y="1005"/>
                </a:lnTo>
                <a:lnTo>
                  <a:pt x="0" y="0"/>
                </a:lnTo>
                <a:lnTo>
                  <a:pt x="106" y="110"/>
                </a:lnTo>
                <a:lnTo>
                  <a:pt x="106" y="111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44">
            <a:extLst>
              <a:ext uri="{FF2B5EF4-FFF2-40B4-BE49-F238E27FC236}">
                <a16:creationId xmlns:a16="http://schemas.microsoft.com/office/drawing/2014/main" id="{7A62E32F-BB65-43A8-8EB5-92346890E5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223203" y="635716"/>
            <a:ext cx="328612" cy="1742360"/>
          </a:xfrm>
          <a:custGeom>
            <a:avLst/>
            <a:gdLst>
              <a:gd name="T0" fmla="*/ 207 w 207"/>
              <a:gd name="T1" fmla="*/ 987 h 1114"/>
              <a:gd name="T2" fmla="*/ 0 w 207"/>
              <a:gd name="T3" fmla="*/ 1114 h 1114"/>
              <a:gd name="T4" fmla="*/ 0 w 207"/>
              <a:gd name="T5" fmla="*/ 127 h 1114"/>
              <a:gd name="T6" fmla="*/ 207 w 207"/>
              <a:gd name="T7" fmla="*/ 0 h 1114"/>
              <a:gd name="T8" fmla="*/ 207 w 207"/>
              <a:gd name="T9" fmla="*/ 987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1114">
                <a:moveTo>
                  <a:pt x="207" y="987"/>
                </a:moveTo>
                <a:lnTo>
                  <a:pt x="0" y="1114"/>
                </a:lnTo>
                <a:lnTo>
                  <a:pt x="0" y="127"/>
                </a:lnTo>
                <a:lnTo>
                  <a:pt x="207" y="0"/>
                </a:lnTo>
                <a:lnTo>
                  <a:pt x="207" y="98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4E91B64-9FCC-451E-AFB4-A827D63293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055" y="635715"/>
            <a:ext cx="10907863" cy="15414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41EC5D-8CBF-4A7B-8E1F-6385792C2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8506" y="800392"/>
            <a:ext cx="10264697" cy="1212102"/>
          </a:xfrm>
        </p:spPr>
        <p:txBody>
          <a:bodyPr>
            <a:normAutofit/>
          </a:bodyPr>
          <a:lstStyle/>
          <a:p>
            <a:r>
              <a:rPr lang="en-US" sz="4000" b="1">
                <a:solidFill>
                  <a:srgbClr val="FFFFFF"/>
                </a:solidFill>
              </a:rPr>
              <a:t>CFIR Construct Inner Setting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64CCF4-5B91-4DB9-9327-FCEAED23F6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7624" y="2490436"/>
            <a:ext cx="9708995" cy="3567173"/>
          </a:xfrm>
        </p:spPr>
        <p:txBody>
          <a:bodyPr anchor="ctr">
            <a:normAutofit/>
          </a:bodyPr>
          <a:lstStyle/>
          <a:p>
            <a:r>
              <a:rPr lang="en-US" sz="2400" dirty="0"/>
              <a:t>What surprised you about how the construct you discussed might impact implementation?</a:t>
            </a:r>
          </a:p>
          <a:p>
            <a:r>
              <a:rPr lang="en-US" sz="2400" dirty="0"/>
              <a:t>What was one important barrier/challenge you discussed?</a:t>
            </a:r>
          </a:p>
          <a:p>
            <a:r>
              <a:rPr lang="en-US" sz="2400" dirty="0"/>
              <a:t>Did any other CFIR construct come up in your discussion, which one, and why?</a:t>
            </a:r>
          </a:p>
        </p:txBody>
      </p:sp>
    </p:spTree>
    <p:extLst>
      <p:ext uri="{BB962C8B-B14F-4D97-AF65-F5344CB8AC3E}">
        <p14:creationId xmlns:p14="http://schemas.microsoft.com/office/powerpoint/2010/main" val="41486948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177</Words>
  <Application>Microsoft Macintosh PowerPoint</Application>
  <PresentationFormat>Widescreen</PresentationFormat>
  <Paragraphs>16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CFIR Construct Inner Setting</vt:lpstr>
      <vt:lpstr>CFIR Construct Inner Setting (continued)</vt:lpstr>
      <vt:lpstr>CFIR Construct Inner Setting (continued)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CFIR Construct Inner Setting</dc:title>
  <dc:creator>Michael Parchman</dc:creator>
  <cp:lastModifiedBy>Arti Shah</cp:lastModifiedBy>
  <cp:revision>4</cp:revision>
  <dcterms:created xsi:type="dcterms:W3CDTF">2020-09-11T18:49:28Z</dcterms:created>
  <dcterms:modified xsi:type="dcterms:W3CDTF">2020-10-01T20:41:02Z</dcterms:modified>
</cp:coreProperties>
</file>